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9" r:id="rId6"/>
    <p:sldId id="270" r:id="rId7"/>
    <p:sldId id="262" r:id="rId8"/>
    <p:sldId id="263" r:id="rId9"/>
    <p:sldId id="264" r:id="rId10"/>
    <p:sldId id="273" r:id="rId11"/>
    <p:sldId id="265" r:id="rId12"/>
    <p:sldId id="266" r:id="rId13"/>
    <p:sldId id="272" r:id="rId14"/>
    <p:sldId id="267" r:id="rId15"/>
    <p:sldId id="271" r:id="rId16"/>
    <p:sldId id="26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67" d="100"/>
          <a:sy n="167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A4D3-B56F-B74F-A226-F044594D3F87}" type="datetimeFigureOut">
              <a:rPr lang="en-US" smtClean="0"/>
              <a:t>2/18/11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BCC5F-1FE1-7945-9D70-36BA67612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Departments</a:t>
            </a:r>
            <a:r>
              <a:rPr lang="en-US" baseline="0" dirty="0" smtClean="0"/>
              <a:t> want to know that you can do things required of a faculty, beyond executing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CC5F-1FE1-7945-9D70-36BA676129E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CC5F-1FE1-7945-9D70-36BA676129E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CC5F-1FE1-7945-9D70-36BA676129E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9CD82B7-5CAC-2D40-BB7E-CE3C0D4F54E6}" type="datetimeFigureOut">
              <a:rPr lang="en-US" smtClean="0"/>
              <a:pPr/>
              <a:t>2/18/11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3EA785-D663-2E49-A64C-6A9FCAFC09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53349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Apply to Academia:</a:t>
            </a:r>
            <a:br>
              <a:rPr lang="en-US" dirty="0"/>
            </a:br>
            <a:r>
              <a:rPr lang="en-US" dirty="0" smtClean="0"/>
              <a:t>How to get a faculty position from an industry job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 Candler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2: Corporate research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different experience/perspective</a:t>
            </a:r>
          </a:p>
          <a:p>
            <a:r>
              <a:rPr lang="en-US" dirty="0" smtClean="0"/>
              <a:t>A good paying job </a:t>
            </a:r>
          </a:p>
          <a:p>
            <a:r>
              <a:rPr lang="en-US" dirty="0" smtClean="0"/>
              <a:t>A good career start if the academic search doesn’t pan out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Difficulty in publication</a:t>
            </a:r>
          </a:p>
          <a:p>
            <a:r>
              <a:rPr lang="en-US" dirty="0" smtClean="0"/>
              <a:t>Loss of continuity in research</a:t>
            </a:r>
          </a:p>
          <a:p>
            <a:r>
              <a:rPr lang="en-US" dirty="0" smtClean="0"/>
              <a:t>People make false assumptions about your goals (e.g., “Why did you decide to quit industry and come back to academia”)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1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2: Corporate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research lab is a thing of the past</a:t>
            </a:r>
          </a:p>
          <a:p>
            <a:r>
              <a:rPr lang="en-US" dirty="0" smtClean="0"/>
              <a:t>Can work well and get you industry experience and connections, but you have pick the job </a:t>
            </a:r>
            <a:r>
              <a:rPr lang="en-US" b="1" i="1" dirty="0" smtClean="0"/>
              <a:t>very carefully</a:t>
            </a:r>
            <a:r>
              <a:rPr lang="en-US" dirty="0" smtClean="0"/>
              <a:t>.  You can ask “Do you allow publication?”  Better than that, however, is to ask what publications have come out of their group in the past 5 years.</a:t>
            </a:r>
          </a:p>
          <a:p>
            <a:r>
              <a:rPr lang="en-US" dirty="0" smtClean="0"/>
              <a:t>Consulting/adjunct professorships are good</a:t>
            </a:r>
          </a:p>
          <a:p>
            <a:r>
              <a:rPr lang="en-US" dirty="0" smtClean="0"/>
              <a:t>Attend conferences, get on the review committees, if possible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interview - the nuts and bolts of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schools via Academic Keys, individual school websites,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Applications due in December/January</a:t>
            </a:r>
          </a:p>
          <a:p>
            <a:r>
              <a:rPr lang="en-US" dirty="0" smtClean="0"/>
              <a:t>Interviews typically in March/April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Challenge: There </a:t>
            </a:r>
            <a:r>
              <a:rPr lang="en-US" dirty="0"/>
              <a:t>are MANY qualified candidates, so you need to distinguish yourself</a:t>
            </a:r>
          </a:p>
          <a:p>
            <a:endParaRPr lang="en-US" dirty="0" smtClean="0"/>
          </a:p>
          <a:p>
            <a:r>
              <a:rPr lang="en-US" dirty="0" smtClean="0"/>
              <a:t>Have an ADVOCATE!!!! (preferably senior member of the faculty familiar with your work)</a:t>
            </a:r>
          </a:p>
          <a:p>
            <a:pPr lvl="1"/>
            <a:r>
              <a:rPr lang="en-US" dirty="0" smtClean="0"/>
              <a:t>This emphasizes the importance of conferences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4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Job talk</a:t>
            </a:r>
          </a:p>
          <a:p>
            <a:pPr lvl="1"/>
            <a:r>
              <a:rPr lang="en-US" dirty="0" smtClean="0"/>
              <a:t>45-60 minute talk </a:t>
            </a:r>
            <a:r>
              <a:rPr lang="en-US" dirty="0" smtClean="0"/>
              <a:t>(work from your thesis and subsequent research with some high-</a:t>
            </a:r>
            <a:r>
              <a:rPr lang="en-US" smtClean="0"/>
              <a:t>level motivation)</a:t>
            </a:r>
            <a:endParaRPr lang="en-US" dirty="0" smtClean="0"/>
          </a:p>
          <a:p>
            <a:pPr lvl="1"/>
            <a:r>
              <a:rPr lang="en-US" dirty="0" smtClean="0"/>
              <a:t>Level: Smart faculty that may not be experts in your exact area – include high level motivation</a:t>
            </a:r>
          </a:p>
          <a:p>
            <a:pPr lvl="1"/>
            <a:r>
              <a:rPr lang="en-US" dirty="0" smtClean="0"/>
              <a:t>Be clear about </a:t>
            </a:r>
            <a:r>
              <a:rPr lang="en-US" i="1" dirty="0" smtClean="0"/>
              <a:t>your</a:t>
            </a:r>
            <a:r>
              <a:rPr lang="en-US" dirty="0" smtClean="0"/>
              <a:t> contributions, especially for a project that was larger than you</a:t>
            </a:r>
          </a:p>
          <a:p>
            <a:pPr lvl="1"/>
            <a:r>
              <a:rPr lang="en-US" dirty="0" smtClean="0"/>
              <a:t>Future work: ~ 3 topics you want to work on in the future, showing some breadth/vision (i.e., not all continuation of your PhD)</a:t>
            </a:r>
          </a:p>
          <a:p>
            <a:pPr lvl="2"/>
            <a:r>
              <a:rPr lang="en-US" dirty="0" smtClean="0"/>
              <a:t>Major concern is whether faculty candidate can start and sustain successful research program</a:t>
            </a:r>
          </a:p>
          <a:p>
            <a:r>
              <a:rPr lang="en-US" dirty="0" smtClean="0"/>
              <a:t>Many, many 30 minute meetings with faculty members</a:t>
            </a:r>
          </a:p>
          <a:p>
            <a:pPr lvl="1"/>
            <a:r>
              <a:rPr lang="en-US" dirty="0" smtClean="0"/>
              <a:t>Be enthusiastic!</a:t>
            </a:r>
          </a:p>
          <a:p>
            <a:pPr lvl="1"/>
            <a:r>
              <a:rPr lang="en-US" dirty="0" smtClean="0"/>
              <a:t>Have a few summary slides to summarize your work</a:t>
            </a:r>
          </a:p>
          <a:p>
            <a:pPr lvl="1"/>
            <a:r>
              <a:rPr lang="en-US" dirty="0" smtClean="0"/>
              <a:t>Read their papers – primarily to find areas of possible collaboration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 pitch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Pair up</a:t>
            </a:r>
          </a:p>
          <a:p>
            <a:pPr lvl="1"/>
            <a:r>
              <a:rPr lang="en-US" dirty="0" smtClean="0"/>
              <a:t>1 minute for each person to describe their research to the other person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Now, tell the other person what you learned from their pitch.  Specifically,</a:t>
            </a:r>
          </a:p>
          <a:p>
            <a:pPr lvl="3"/>
            <a:r>
              <a:rPr lang="en-US" i="1" dirty="0"/>
              <a:t>High level impact</a:t>
            </a:r>
          </a:p>
          <a:p>
            <a:pPr lvl="3"/>
            <a:r>
              <a:rPr lang="en-US" i="1" dirty="0"/>
              <a:t>State of the art</a:t>
            </a:r>
          </a:p>
          <a:p>
            <a:pPr lvl="3"/>
            <a:r>
              <a:rPr lang="en-US" i="1" dirty="0"/>
              <a:t>How your work is an </a:t>
            </a:r>
            <a:r>
              <a:rPr lang="en-US" i="1" dirty="0" smtClean="0"/>
              <a:t>improvement over previous work (without trashing your colleagues)</a:t>
            </a:r>
            <a:endParaRPr lang="en-US" i="1" dirty="0"/>
          </a:p>
          <a:p>
            <a:pPr lvl="3"/>
            <a:r>
              <a:rPr lang="en-US" i="1" dirty="0"/>
              <a:t>What long-term impact you think you could have</a:t>
            </a:r>
          </a:p>
          <a:p>
            <a:pPr lvl="1"/>
            <a:r>
              <a:rPr lang="en-US" dirty="0" smtClean="0"/>
              <a:t>If they are not clear on all of these, you should work on your 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6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you get the faculty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see me for the next round of advice (a much longer presentation)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</a:p>
          <a:p>
            <a:r>
              <a:rPr lang="en-US" dirty="0" smtClean="0"/>
              <a:t>Is academia what I want?</a:t>
            </a:r>
          </a:p>
          <a:p>
            <a:r>
              <a:rPr lang="en-US" dirty="0" smtClean="0"/>
              <a:t>In grad school</a:t>
            </a:r>
          </a:p>
          <a:p>
            <a:r>
              <a:rPr lang="en-US" dirty="0" smtClean="0"/>
              <a:t>After grad school</a:t>
            </a:r>
          </a:p>
          <a:p>
            <a:r>
              <a:rPr lang="en-US" dirty="0" smtClean="0"/>
              <a:t>Application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PhD in Electrical Engineering, Stanford University, 2005</a:t>
            </a:r>
          </a:p>
          <a:p>
            <a:r>
              <a:rPr lang="en-US" dirty="0" smtClean="0"/>
              <a:t>3 years post-graduate “seasoning”</a:t>
            </a:r>
          </a:p>
          <a:p>
            <a:pPr lvl="1"/>
            <a:r>
              <a:rPr lang="en-US" dirty="0" smtClean="0"/>
              <a:t>Corporate research (Bosch Research and Technology Center)</a:t>
            </a:r>
          </a:p>
          <a:p>
            <a:pPr lvl="1"/>
            <a:r>
              <a:rPr lang="en-US" dirty="0" smtClean="0"/>
              <a:t>Consulting Assistant Professor</a:t>
            </a:r>
          </a:p>
          <a:p>
            <a:r>
              <a:rPr lang="en-US" dirty="0" smtClean="0"/>
              <a:t>UCLA Assistant Professor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academia what I want?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</a:p>
          <a:p>
            <a:pPr lvl="1"/>
            <a:r>
              <a:rPr lang="en-US" dirty="0" smtClean="0"/>
              <a:t>Freedom</a:t>
            </a:r>
          </a:p>
          <a:p>
            <a:pPr lvl="2"/>
            <a:r>
              <a:rPr lang="en-US" dirty="0" smtClean="0"/>
              <a:t>Hours</a:t>
            </a:r>
          </a:p>
          <a:p>
            <a:pPr lvl="2"/>
            <a:r>
              <a:rPr lang="en-US" dirty="0" smtClean="0"/>
              <a:t>Research direction</a:t>
            </a:r>
          </a:p>
          <a:p>
            <a:pPr lvl="1"/>
            <a:r>
              <a:rPr lang="en-US" dirty="0" smtClean="0"/>
              <a:t>Working with students can be fun</a:t>
            </a:r>
          </a:p>
          <a:p>
            <a:pPr lvl="1"/>
            <a:r>
              <a:rPr lang="en-US" dirty="0" smtClean="0"/>
              <a:t>Teaching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Long hours (we are self-managed and very demanding bosses)</a:t>
            </a:r>
          </a:p>
          <a:p>
            <a:pPr lvl="1"/>
            <a:r>
              <a:rPr lang="en-US" dirty="0" smtClean="0"/>
              <a:t>Pressure of funding</a:t>
            </a:r>
          </a:p>
          <a:p>
            <a:pPr lvl="1"/>
            <a:r>
              <a:rPr lang="en-US" dirty="0" smtClean="0"/>
              <a:t>Tenure process</a:t>
            </a:r>
          </a:p>
          <a:p>
            <a:pPr lvl="1"/>
            <a:r>
              <a:rPr lang="en-US" dirty="0" smtClean="0"/>
              <a:t>Teaching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years of school and they didn’t teach me how to do my job…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393596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Grad school training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13653"/>
            <a:ext cx="4279900" cy="40061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6037679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Researcher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658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years of school and they didn’t teach me how to do my job…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317396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Faculty job functions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37453"/>
            <a:ext cx="4279900" cy="4006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5968424"/>
            <a:ext cx="4267200" cy="5847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Researcher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975300"/>
            <a:ext cx="3568700" cy="3983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" y="5954773"/>
            <a:ext cx="3568700" cy="5847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Finance Manager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937453"/>
            <a:ext cx="4773538" cy="3972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5917776"/>
            <a:ext cx="4267200" cy="5847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Teacher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99" y="1962380"/>
            <a:ext cx="3967791" cy="39477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890869"/>
            <a:ext cx="4267200" cy="5847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Therapist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600" y="1927494"/>
            <a:ext cx="3175000" cy="40021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0" y="5880343"/>
            <a:ext cx="4267200" cy="5847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Salesman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7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1" animBg="1"/>
      <p:bldP spid="11" grpId="2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(Assuming you still want the job)What to do in grad school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PUBLISH</a:t>
            </a:r>
          </a:p>
          <a:p>
            <a:pPr lvl="1"/>
            <a:r>
              <a:rPr lang="en-US" dirty="0" smtClean="0"/>
              <a:t>Journals – for archival record (varies by field)</a:t>
            </a:r>
          </a:p>
          <a:p>
            <a:pPr lvl="1"/>
            <a:r>
              <a:rPr lang="en-US" dirty="0" smtClean="0"/>
              <a:t>Conferences – for contacts</a:t>
            </a:r>
          </a:p>
          <a:p>
            <a:pPr lvl="1"/>
            <a:r>
              <a:rPr lang="en-US" dirty="0" smtClean="0"/>
              <a:t>Interdisciplinary work good – need to describe your contribution</a:t>
            </a:r>
          </a:p>
          <a:p>
            <a:r>
              <a:rPr lang="en-US" dirty="0" smtClean="0"/>
              <a:t>Apply for fellowships – a little prestige</a:t>
            </a:r>
          </a:p>
          <a:p>
            <a:r>
              <a:rPr lang="en-US" dirty="0" smtClean="0"/>
              <a:t>Do “faculty” things (to show you have the capability)</a:t>
            </a:r>
          </a:p>
          <a:p>
            <a:pPr lvl="1"/>
            <a:r>
              <a:rPr lang="en-US" dirty="0" smtClean="0"/>
              <a:t>Teaching experience</a:t>
            </a:r>
          </a:p>
          <a:p>
            <a:pPr lvl="1"/>
            <a:r>
              <a:rPr lang="en-US" dirty="0" smtClean="0"/>
              <a:t>Grant writing experience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</a:t>
            </a:r>
            <a:r>
              <a:rPr lang="en-US" i="1" dirty="0" smtClean="0"/>
              <a:t>after</a:t>
            </a:r>
            <a:r>
              <a:rPr lang="en-US" dirty="0" smtClean="0"/>
              <a:t> grad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schools want you to season a little bit (2-4 years)</a:t>
            </a:r>
          </a:p>
          <a:p>
            <a:pPr lvl="1"/>
            <a:r>
              <a:rPr lang="en-US" dirty="0" smtClean="0"/>
              <a:t>Old news for sciences</a:t>
            </a:r>
          </a:p>
          <a:p>
            <a:pPr lvl="1"/>
            <a:r>
              <a:rPr lang="en-US" dirty="0" smtClean="0"/>
              <a:t>Newer thing for engineering</a:t>
            </a:r>
          </a:p>
          <a:p>
            <a:r>
              <a:rPr lang="en-US" dirty="0" smtClean="0"/>
              <a:t>WARNING: If you’re out for more than ~5-6 years, you’ll be compared to tenured faculty for hiring (your peer group)</a:t>
            </a:r>
          </a:p>
          <a:p>
            <a:r>
              <a:rPr lang="en-US" dirty="0" smtClean="0"/>
              <a:t>Option 1: post-doc</a:t>
            </a:r>
          </a:p>
          <a:p>
            <a:r>
              <a:rPr lang="en-US" dirty="0" smtClean="0"/>
              <a:t>Option 2: corporate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1: post-doc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Traditional route</a:t>
            </a:r>
          </a:p>
          <a:p>
            <a:r>
              <a:rPr lang="en-US" dirty="0" smtClean="0"/>
              <a:t>Different university</a:t>
            </a:r>
          </a:p>
          <a:p>
            <a:r>
              <a:rPr lang="en-US" dirty="0" smtClean="0"/>
              <a:t>Definitely different adviser (some notable exceptions, especially if you are on the verge of a breakthrough)</a:t>
            </a:r>
          </a:p>
          <a:p>
            <a:r>
              <a:rPr lang="en-US" dirty="0" smtClean="0"/>
              <a:t>Stay visible (conferences, meetings)</a:t>
            </a:r>
          </a:p>
          <a:p>
            <a:r>
              <a:rPr lang="en-US" dirty="0" smtClean="0"/>
              <a:t>Look for track record of success from faculty</a:t>
            </a:r>
          </a:p>
          <a:p>
            <a:pPr marL="565150" lvl="2">
              <a:spcBef>
                <a:spcPts val="2000"/>
              </a:spcBef>
            </a:pPr>
            <a:r>
              <a:rPr lang="en-US" dirty="0" smtClean="0"/>
              <a:t>Check for SPECIFIC cases</a:t>
            </a:r>
          </a:p>
          <a:p>
            <a:r>
              <a:rPr lang="en-US" dirty="0" smtClean="0"/>
              <a:t>Faculty without a track record is ok, too, as they will feel pressure to make you their success story, which is good.  Faculty who have had many </a:t>
            </a:r>
            <a:r>
              <a:rPr lang="en-US" dirty="0" err="1" smtClean="0"/>
              <a:t>postdocs</a:t>
            </a:r>
            <a:r>
              <a:rPr lang="en-US" dirty="0" smtClean="0"/>
              <a:t> that don’t make it is not a good sign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172</TotalTime>
  <Words>840</Words>
  <Application>Microsoft Macintosh PowerPoint</Application>
  <PresentationFormat>On-screen Show (4:3)</PresentationFormat>
  <Paragraphs>111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Revolution</vt:lpstr>
      <vt:lpstr>How to Apply to Academia: How to get a faculty position from an industry job</vt:lpstr>
      <vt:lpstr>Preparation</vt:lpstr>
      <vt:lpstr>My Background</vt:lpstr>
      <vt:lpstr>Is academia what I want?</vt:lpstr>
      <vt:lpstr>25 years of school and they didn’t teach me how to do my job…</vt:lpstr>
      <vt:lpstr>25 years of school and they didn’t teach me how to do my job…</vt:lpstr>
      <vt:lpstr>(Assuming you still want the job)What to do in grad school</vt:lpstr>
      <vt:lpstr>What to do after grad school</vt:lpstr>
      <vt:lpstr>Option 1: post-doc</vt:lpstr>
      <vt:lpstr>Option 2: Corporate research</vt:lpstr>
      <vt:lpstr>Option 2: Corporate research</vt:lpstr>
      <vt:lpstr>Getting the interview - the nuts and bolts of the process</vt:lpstr>
      <vt:lpstr>Getting the interview</vt:lpstr>
      <vt:lpstr>At the interview</vt:lpstr>
      <vt:lpstr>Elevator pitch exercise</vt:lpstr>
      <vt:lpstr>After you get the faculty position</vt:lpstr>
      <vt:lpstr>Thanks!</vt:lpstr>
    </vt:vector>
  </TitlesOfParts>
  <Company>University of California, Los Angeles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for getting a faculty position</dc:title>
  <dc:creator>Rob Candler</dc:creator>
  <cp:lastModifiedBy>Rob Candler</cp:lastModifiedBy>
  <cp:revision>32</cp:revision>
  <dcterms:created xsi:type="dcterms:W3CDTF">2009-04-14T04:55:49Z</dcterms:created>
  <dcterms:modified xsi:type="dcterms:W3CDTF">2011-02-18T22:24:24Z</dcterms:modified>
</cp:coreProperties>
</file>