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24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3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9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9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6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3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6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7E1D-DE1D-154E-8E7D-2F063FCE0AC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436C-9B89-F84D-9F5A-989A3916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0224" y="720514"/>
            <a:ext cx="8265322" cy="2514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98959"/>
            <a:ext cx="6400800" cy="1426395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Ilan</a:t>
            </a:r>
            <a:r>
              <a:rPr lang="en-US" sz="2400" dirty="0" smtClean="0"/>
              <a:t> Ben-</a:t>
            </a:r>
            <a:r>
              <a:rPr lang="en-US" sz="2400" dirty="0" err="1" smtClean="0"/>
              <a:t>Zvi</a:t>
            </a:r>
            <a:endParaRPr lang="en-US" sz="2400" dirty="0" smtClean="0"/>
          </a:p>
          <a:p>
            <a:r>
              <a:rPr lang="en-US" sz="2400" dirty="0" smtClean="0"/>
              <a:t>ONR MURI Kick-off meeting</a:t>
            </a:r>
          </a:p>
          <a:p>
            <a:r>
              <a:rPr lang="en-US" sz="2400" dirty="0" smtClean="0"/>
              <a:t>UCLA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61809" y="637989"/>
            <a:ext cx="7772400" cy="2604239"/>
          </a:xfrm>
        </p:spPr>
        <p:txBody>
          <a:bodyPr>
            <a:normAutofit/>
          </a:bodyPr>
          <a:lstStyle/>
          <a:p>
            <a:r>
              <a:rPr lang="en-US" b="1" dirty="0" smtClean="0"/>
              <a:t>Long-wave infrared nonlinear optics program at Stony Brook University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269" y="6198410"/>
            <a:ext cx="3877949" cy="6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7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0224" y="144193"/>
            <a:ext cx="8265322" cy="1889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97849" y="-293337"/>
            <a:ext cx="9404604" cy="2604239"/>
          </a:xfrm>
        </p:spPr>
        <p:txBody>
          <a:bodyPr>
            <a:normAutofit/>
          </a:bodyPr>
          <a:lstStyle/>
          <a:p>
            <a:r>
              <a:rPr lang="en-US" b="1" dirty="0" smtClean="0"/>
              <a:t>Proposed projects in long-wave IR nonlinear optics at Stony Brook University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3119" y="2202727"/>
            <a:ext cx="8909535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/>
              <a:t>Self</a:t>
            </a:r>
            <a:r>
              <a:rPr lang="en-US" sz="2400" b="1" dirty="0"/>
              <a:t>-guiding of </a:t>
            </a:r>
            <a:r>
              <a:rPr lang="en-US" sz="2400" b="1" dirty="0" smtClean="0"/>
              <a:t>1-10 </a:t>
            </a:r>
            <a:r>
              <a:rPr lang="en-US" sz="2400" b="1" dirty="0"/>
              <a:t>TW, </a:t>
            </a:r>
            <a:r>
              <a:rPr lang="en-US" sz="2400" b="1" dirty="0" smtClean="0"/>
              <a:t>picosecond </a:t>
            </a:r>
            <a:r>
              <a:rPr lang="en-US" sz="2400" b="1" dirty="0"/>
              <a:t>CO</a:t>
            </a:r>
            <a:r>
              <a:rPr lang="en-US" sz="2400" b="1" baseline="-25000" dirty="0"/>
              <a:t>2 </a:t>
            </a:r>
            <a:r>
              <a:rPr lang="en-US" sz="2400" b="1" dirty="0"/>
              <a:t>laser pulses over 100 m in air at the BNL ATF </a:t>
            </a:r>
            <a:r>
              <a:rPr lang="en-US" sz="2400" b="1" dirty="0" smtClean="0"/>
              <a:t>II in collaboration with the UCLA group and other MURI collaborators</a:t>
            </a:r>
          </a:p>
          <a:p>
            <a:pPr marL="342900" indent="-342900">
              <a:buFontTx/>
              <a:buAutoNum type="arabicPeriod"/>
            </a:pPr>
            <a:endParaRPr lang="en-US" sz="2400" b="1" dirty="0" smtClean="0"/>
          </a:p>
          <a:p>
            <a:pPr marL="342900" indent="-342900">
              <a:buFontTx/>
              <a:buAutoNum type="arabicPeriod"/>
            </a:pPr>
            <a:r>
              <a:rPr lang="en-US" sz="2400" b="1" dirty="0" smtClean="0"/>
              <a:t> Development of a 100 MW, high-repetition rate (5 Hz), 200 </a:t>
            </a:r>
            <a:r>
              <a:rPr lang="en-US" sz="2400" b="1" dirty="0" err="1" smtClean="0"/>
              <a:t>ps</a:t>
            </a:r>
            <a:r>
              <a:rPr lang="en-US" sz="2400" b="1" dirty="0" smtClean="0"/>
              <a:t>, 9 – 10 µm and 4 – 5  µm CO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laser system at the UCLA Neptune Laboratory (while ATF II is coming on line)</a:t>
            </a:r>
          </a:p>
          <a:p>
            <a:pPr marL="342900" indent="-342900">
              <a:buFontTx/>
              <a:buAutoNum type="arabicPeriod"/>
            </a:pPr>
            <a:endParaRPr lang="en-US" sz="2400" b="1" dirty="0"/>
          </a:p>
          <a:p>
            <a:pPr marL="342900" indent="-342900">
              <a:buFontTx/>
              <a:buAutoNum type="arabicPeriod"/>
            </a:pPr>
            <a:r>
              <a:rPr lang="en-US" sz="2400" b="1" dirty="0" smtClean="0"/>
              <a:t>Apply 100 MW source for measurements </a:t>
            </a:r>
            <a:r>
              <a:rPr lang="en-US" sz="2400" b="1" dirty="0"/>
              <a:t>of the of the nonlinear refractive index of atomic and molecular gases </a:t>
            </a:r>
            <a:r>
              <a:rPr lang="en-US" sz="2400" b="1" dirty="0" smtClean="0"/>
              <a:t>from 4 – 5 µm and 9 – 10 µm at UCLA </a:t>
            </a:r>
            <a:endParaRPr lang="en-US" sz="2400" dirty="0"/>
          </a:p>
          <a:p>
            <a:pPr marL="342900" indent="-342900">
              <a:buFontTx/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269" y="6198410"/>
            <a:ext cx="3877949" cy="6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2833" y="172437"/>
            <a:ext cx="8960201" cy="1173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81974" y="-148692"/>
            <a:ext cx="9404604" cy="1778731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Self-guiding of 1-10 TW CO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laser pulses over 100 m in the air at BNL ATF II	</a:t>
            </a:r>
            <a:endParaRPr lang="en-US" sz="4000" baseline="-2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269" y="6198410"/>
            <a:ext cx="3877949" cy="6550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119" y="1551450"/>
            <a:ext cx="8909535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dirty="0" smtClean="0"/>
              <a:t>Goals</a:t>
            </a:r>
            <a:endParaRPr lang="en-US" sz="3200" dirty="0"/>
          </a:p>
          <a:p>
            <a:pPr marL="457200" indent="-457200">
              <a:buAutoNum type="arabicPeriod"/>
            </a:pPr>
            <a:r>
              <a:rPr lang="en-US" sz="3000" dirty="0" smtClean="0"/>
              <a:t>Demonstrate guiding over 100 m in the air using 1-10 TW pulses</a:t>
            </a:r>
          </a:p>
          <a:p>
            <a:pPr lvl="1"/>
            <a:r>
              <a:rPr lang="en-US" sz="3000" dirty="0" smtClean="0"/>
              <a:t>- </a:t>
            </a:r>
            <a:r>
              <a:rPr lang="en-US" sz="3000" dirty="0" err="1" smtClean="0"/>
              <a:t>P</a:t>
            </a:r>
            <a:r>
              <a:rPr lang="en-US" sz="3000" baseline="-25000" dirty="0" err="1" smtClean="0"/>
              <a:t>crit</a:t>
            </a:r>
            <a:r>
              <a:rPr lang="en-US" sz="3000" dirty="0"/>
              <a:t> </a:t>
            </a:r>
            <a:r>
              <a:rPr lang="en-US" sz="3000" dirty="0" smtClean="0"/>
              <a:t>~0.5 TW </a:t>
            </a:r>
          </a:p>
          <a:p>
            <a:pPr marL="457200" indent="-457200">
              <a:buAutoNum type="arabicPeriod"/>
            </a:pPr>
            <a:endParaRPr lang="en-US" sz="3000" dirty="0"/>
          </a:p>
          <a:p>
            <a:pPr marL="457200" indent="-457200">
              <a:buAutoNum type="arabicPeriod"/>
            </a:pPr>
            <a:r>
              <a:rPr lang="en-US" sz="3000" dirty="0" smtClean="0"/>
              <a:t>Diagnose LWIR radiation after nonlinear propagation</a:t>
            </a:r>
          </a:p>
          <a:p>
            <a:pPr marL="800100" lvl="1" indent="-342900">
              <a:buFontTx/>
              <a:buChar char="-"/>
            </a:pPr>
            <a:r>
              <a:rPr lang="en-US" sz="3000" dirty="0" smtClean="0"/>
              <a:t>Spatial</a:t>
            </a:r>
          </a:p>
          <a:p>
            <a:pPr marL="800100" lvl="1" indent="-342900">
              <a:buFontTx/>
              <a:buChar char="-"/>
            </a:pPr>
            <a:r>
              <a:rPr lang="en-US" sz="3000" dirty="0" smtClean="0"/>
              <a:t>Spectral </a:t>
            </a:r>
          </a:p>
          <a:p>
            <a:pPr marL="800100" lvl="1" indent="-342900">
              <a:buFontTx/>
              <a:buChar char="-"/>
            </a:pPr>
            <a:r>
              <a:rPr lang="en-US" sz="3000" dirty="0" smtClean="0"/>
              <a:t>Temporal</a:t>
            </a:r>
            <a:endParaRPr lang="en-US" sz="3000" dirty="0"/>
          </a:p>
          <a:p>
            <a:pPr lvl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977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0224" y="69595"/>
            <a:ext cx="8265322" cy="8813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creen Shot 2017-10-07 at 4.15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1112893"/>
            <a:ext cx="8312728" cy="569151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085332" y="-801333"/>
            <a:ext cx="11379570" cy="260423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10 TW CO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laser system at the BNL ATF II</a:t>
            </a:r>
            <a:endParaRPr lang="en-US" sz="3600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5516333" y="5065517"/>
            <a:ext cx="1272226" cy="6921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14622" y="5729113"/>
            <a:ext cx="1693333" cy="5200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31288" y="4373327"/>
            <a:ext cx="1272226" cy="6921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93339" y="4525726"/>
            <a:ext cx="1862666" cy="1951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5673385" y="5374574"/>
            <a:ext cx="3625882" cy="1214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30 – 50 J, 3 – 5 </a:t>
            </a:r>
            <a:r>
              <a:rPr lang="en-US" sz="2800" dirty="0" err="1" smtClean="0"/>
              <a:t>ps</a:t>
            </a:r>
            <a:endParaRPr lang="en-US" sz="2800" dirty="0" smtClean="0"/>
          </a:p>
          <a:p>
            <a:r>
              <a:rPr lang="en-US" sz="2800" b="1" dirty="0" smtClean="0"/>
              <a:t>10 TW</a:t>
            </a:r>
          </a:p>
          <a:p>
            <a:r>
              <a:rPr lang="en-US" sz="2800" dirty="0" smtClean="0"/>
              <a:t>(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crit</a:t>
            </a:r>
            <a:r>
              <a:rPr lang="en-US" sz="2800" dirty="0" smtClean="0"/>
              <a:t> ~ 0.5 TW in air)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221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2833" y="124812"/>
            <a:ext cx="8960201" cy="1173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81974" y="-148692"/>
            <a:ext cx="9404604" cy="1778731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Self-guiding of 1-10 TW CO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laser pulses over 100 m in the air at BNL ATF II	</a:t>
            </a:r>
            <a:endParaRPr lang="en-US" sz="4000" baseline="-2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269" y="6198410"/>
            <a:ext cx="3877949" cy="65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7478" y="1715601"/>
            <a:ext cx="8099577" cy="68634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dirty="0" smtClean="0"/>
              <a:t>Timeline for experiments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3200" dirty="0" smtClean="0"/>
              <a:t>ATF II will be available for experiments in </a:t>
            </a:r>
            <a:r>
              <a:rPr lang="en-US" sz="3200" b="1" dirty="0" smtClean="0"/>
              <a:t>2019 or even later</a:t>
            </a:r>
          </a:p>
          <a:p>
            <a:pPr marL="457200" indent="-457200">
              <a:buFont typeface="Arial"/>
              <a:buChar char="•"/>
            </a:pPr>
            <a:endParaRPr lang="en-US" sz="3200" b="1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Research effort prior to this date will be dedicated to nonlinear  refractive index measurements at UCLA</a:t>
            </a:r>
            <a:endParaRPr lang="en-US" sz="3200" b="1" dirty="0" smtClean="0"/>
          </a:p>
          <a:p>
            <a:r>
              <a:rPr lang="en-US" sz="3200" b="1" dirty="0" smtClean="0"/>
              <a:t>			What is </a:t>
            </a:r>
            <a:r>
              <a:rPr lang="en-US" sz="3200" b="1" dirty="0" err="1" smtClean="0"/>
              <a:t>P</a:t>
            </a:r>
            <a:r>
              <a:rPr lang="en-US" sz="3200" b="1" baseline="-25000" dirty="0" err="1" smtClean="0"/>
              <a:t>crit</a:t>
            </a:r>
            <a:r>
              <a:rPr lang="en-US" sz="3200" b="1" dirty="0" smtClean="0"/>
              <a:t> in the IR?</a:t>
            </a:r>
            <a:endParaRPr lang="en-US" sz="3200" b="1" baseline="-25000" dirty="0" smtClean="0"/>
          </a:p>
          <a:p>
            <a:pPr marL="914400" lvl="1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endParaRPr lang="en-US" sz="3200" b="1" dirty="0" smtClean="0"/>
          </a:p>
          <a:p>
            <a:pPr marL="457200" indent="-457200">
              <a:buFont typeface="Arial"/>
              <a:buChar char="•"/>
            </a:pPr>
            <a:endParaRPr lang="en-US" sz="3200" b="1" dirty="0"/>
          </a:p>
          <a:p>
            <a:pPr marL="457200" indent="-457200">
              <a:buFont typeface="Arial"/>
              <a:buChar char="•"/>
            </a:pPr>
            <a:endParaRPr lang="en-US" sz="3200" b="1" dirty="0" smtClean="0"/>
          </a:p>
          <a:p>
            <a:r>
              <a:rPr lang="en-US" sz="2400" b="1" dirty="0" smtClean="0"/>
              <a:t> 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84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0224" y="96014"/>
            <a:ext cx="8265322" cy="17175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8253" y="-121214"/>
            <a:ext cx="7772400" cy="19566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Development of a high-repetition rate (5 Hz), high-power, tunable IR source at UCLA Neptune Laboratory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103119" y="1741620"/>
            <a:ext cx="8909535" cy="56938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/>
              <a:t>Goals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Design a high-repetition rate (5 Hz), tunable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laser MOPA </a:t>
            </a:r>
            <a:r>
              <a:rPr lang="en-US" sz="2400" b="1" dirty="0" smtClean="0"/>
              <a:t>using existing hardware </a:t>
            </a:r>
            <a:r>
              <a:rPr lang="en-US" sz="2400" dirty="0" smtClean="0"/>
              <a:t>at UCLA, independent from UCLA’s current picosecond CO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laser system. </a:t>
            </a:r>
            <a:endParaRPr lang="en-US" sz="2400" baseline="-25000" dirty="0" smtClean="0"/>
          </a:p>
          <a:p>
            <a:pPr marL="800100" lvl="1" indent="-342900">
              <a:buFontTx/>
              <a:buChar char="-"/>
            </a:pPr>
            <a:endParaRPr lang="en-US" sz="2400" dirty="0" smtClean="0"/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Source will be designed for nonlinear refractive index measurements in gases over a range of IR wavelengths </a:t>
            </a:r>
            <a:r>
              <a:rPr lang="en-US" sz="2400" b="1" dirty="0" smtClean="0"/>
              <a:t>(4 – 5  µm and 9 – 10 µm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Produce 100 MW, 200 </a:t>
            </a:r>
            <a:r>
              <a:rPr lang="en-US" sz="2400" dirty="0" err="1" smtClean="0"/>
              <a:t>ps</a:t>
            </a:r>
            <a:r>
              <a:rPr lang="en-US" sz="2400" dirty="0" smtClean="0"/>
              <a:t>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laser pulses from 9 – 10  µm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Apply high-power 9 – 10 µm pulses to produce ~ 20 MW, 200 </a:t>
            </a:r>
            <a:r>
              <a:rPr lang="en-US" sz="2400" dirty="0" err="1" smtClean="0"/>
              <a:t>ps</a:t>
            </a:r>
            <a:r>
              <a:rPr lang="en-US" sz="2400" dirty="0" smtClean="0"/>
              <a:t>  4 – 5 µm radiation by efficient second harmonic generation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185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137395" y="3619532"/>
            <a:ext cx="1237262" cy="2051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1437" y="3199969"/>
            <a:ext cx="1275392" cy="7984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1 µm </a:t>
            </a:r>
            <a:r>
              <a:rPr lang="en-US" dirty="0" err="1" smtClean="0">
                <a:solidFill>
                  <a:srgbClr val="000000"/>
                </a:solidFill>
              </a:rPr>
              <a:t>Nd:YAG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>
            <a:off x="3018792" y="3537248"/>
            <a:ext cx="2120" cy="133263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>
            <a:off x="4606803" y="3545970"/>
            <a:ext cx="2565" cy="133263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103984" y="3925047"/>
            <a:ext cx="524721" cy="1865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0224" y="159514"/>
            <a:ext cx="8265322" cy="17175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8253" y="62973"/>
            <a:ext cx="7772400" cy="177873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Development of a high-repetition rate (5 Hz), high-power, tunable IR source at UCLA Neptune Laboratory</a:t>
            </a:r>
            <a:endParaRPr lang="en-US" baseline="-2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597" y="6202941"/>
            <a:ext cx="3877949" cy="65505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3116" y="2238246"/>
            <a:ext cx="1427425" cy="91501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 master oscillator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433447" y="2705192"/>
            <a:ext cx="893649" cy="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2" idx="0"/>
          </p:cNvCxnSpPr>
          <p:nvPr/>
        </p:nvCxnSpPr>
        <p:spPr>
          <a:xfrm>
            <a:off x="2343260" y="2689027"/>
            <a:ext cx="17499" cy="163813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2700000">
            <a:off x="2126856" y="4166141"/>
            <a:ext cx="409069" cy="1304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390" y="4116160"/>
            <a:ext cx="223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Semiconductor slicing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374657" y="3617481"/>
            <a:ext cx="1237262" cy="2051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 rot="2700000">
            <a:off x="2226534" y="3594622"/>
            <a:ext cx="254000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2"/>
          </p:cNvCxnSpPr>
          <p:nvPr/>
        </p:nvCxnSpPr>
        <p:spPr>
          <a:xfrm>
            <a:off x="3563165" y="3622321"/>
            <a:ext cx="16163" cy="840141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751848" y="3798765"/>
            <a:ext cx="1275392" cy="798469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Optical parametric amplifier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6" name="Picture 41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011" y="2689027"/>
            <a:ext cx="833805" cy="54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419077" y="2349494"/>
            <a:ext cx="1412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 ns</a:t>
            </a:r>
          </a:p>
          <a:p>
            <a:r>
              <a:rPr lang="en-US" dirty="0" smtClean="0"/>
              <a:t>9-10 µm pulse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358523" y="3805614"/>
            <a:ext cx="1275392" cy="7984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TEA CO</a:t>
            </a:r>
            <a:r>
              <a:rPr lang="en-US" baseline="-25000" dirty="0" smtClean="0">
                <a:solidFill>
                  <a:srgbClr val="000000"/>
                </a:solidFill>
              </a:rPr>
              <a:t>2 </a:t>
            </a:r>
            <a:r>
              <a:rPr lang="en-US" dirty="0" smtClean="0">
                <a:solidFill>
                  <a:srgbClr val="000000"/>
                </a:solidFill>
              </a:rPr>
              <a:t>laser final amplifier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74311" y="4652475"/>
            <a:ext cx="174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Field broadened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625158" y="4206969"/>
            <a:ext cx="572287" cy="660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989213" y="3821406"/>
            <a:ext cx="1275392" cy="798469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Second harmonic crystal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8" name="Picture 50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427" y="4736093"/>
            <a:ext cx="294551" cy="77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119325" y="4840651"/>
            <a:ext cx="1522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9-10 µm pulse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394183" y="4248023"/>
            <a:ext cx="247803" cy="77378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264605" y="4114978"/>
            <a:ext cx="759896" cy="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64605" y="4376233"/>
            <a:ext cx="759896" cy="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07434" y="3382971"/>
            <a:ext cx="1715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100 MW, 200 </a:t>
            </a:r>
            <a:r>
              <a:rPr lang="en-US" b="1" dirty="0" err="1" smtClean="0">
                <a:solidFill>
                  <a:schemeClr val="accent2"/>
                </a:solidFill>
              </a:rPr>
              <a:t>ps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9-10 µm pulse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14694" y="4515096"/>
            <a:ext cx="1713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~20 MW, 200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ps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4-5 µm pulse</a:t>
            </a:r>
          </a:p>
        </p:txBody>
      </p:sp>
      <p:sp>
        <p:nvSpPr>
          <p:cNvPr id="12" name="Rectangle 11"/>
          <p:cNvSpPr/>
          <p:nvPr/>
        </p:nvSpPr>
        <p:spPr>
          <a:xfrm rot="2700000">
            <a:off x="2200096" y="2682332"/>
            <a:ext cx="254000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700000">
            <a:off x="3452329" y="3583297"/>
            <a:ext cx="254000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94349" y="81014"/>
            <a:ext cx="8265322" cy="1419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13758" y="-164567"/>
            <a:ext cx="8549640" cy="1778731"/>
          </a:xfrm>
        </p:spPr>
        <p:txBody>
          <a:bodyPr>
            <a:noAutofit/>
          </a:bodyPr>
          <a:lstStyle/>
          <a:p>
            <a:pPr marL="342900" indent="-342900"/>
            <a:r>
              <a:rPr lang="en-US" sz="3600" b="1" dirty="0" smtClean="0"/>
              <a:t>Measurements of the of the nonlinear refractive index of atomic and molecular gases in the infrared (at UCLA)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03119" y="1375282"/>
            <a:ext cx="8909535" cy="56938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/>
              <a:t>Goals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N</a:t>
            </a:r>
            <a:r>
              <a:rPr lang="en-US" sz="2400" dirty="0" smtClean="0"/>
              <a:t>onlinear refractive index measurements of atomic and molecular gases using third-harmonic generation at 1 µm, 4 – 5 µm, and 9 – 10 µm</a:t>
            </a:r>
          </a:p>
          <a:p>
            <a:pPr lvl="1"/>
            <a:r>
              <a:rPr lang="en-US" sz="2400" dirty="0" smtClean="0"/>
              <a:t>-    What is the dispersion of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in the infrared?</a:t>
            </a:r>
            <a:endParaRPr lang="en-US" sz="2400" baseline="-25000" dirty="0" smtClean="0"/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IR resonances of minor air constituents such as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O, and NH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may affect the nonlinearity of air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P</a:t>
            </a:r>
            <a:r>
              <a:rPr lang="en-US" sz="2400" dirty="0" smtClean="0"/>
              <a:t>ump-probe experiments to measure the time dependence of the nonlinear response of molecular gases pumped by IR radiation in 9 – 10 µm and 4 – 5 µm range 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Probed using 1 µm, picosecond interferometry</a:t>
            </a:r>
          </a:p>
          <a:p>
            <a:pPr marL="1257300" lvl="2" indent="-342900">
              <a:buFontTx/>
              <a:buChar char="-"/>
            </a:pPr>
            <a:r>
              <a:rPr lang="en-US" sz="2400" dirty="0" smtClean="0"/>
              <a:t>Probe sampled from laser system front end, </a:t>
            </a:r>
            <a:r>
              <a:rPr lang="en-US" sz="2400" dirty="0"/>
              <a:t>d</a:t>
            </a:r>
            <a:r>
              <a:rPr lang="en-US" sz="2400" dirty="0" smtClean="0"/>
              <a:t>eterministically synchronized with IR pump</a:t>
            </a:r>
            <a:endParaRPr lang="en-US" sz="2400" dirty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00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060953" y="124907"/>
            <a:ext cx="5132115" cy="7283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13758" y="-450317"/>
            <a:ext cx="8549640" cy="1778731"/>
          </a:xfrm>
        </p:spPr>
        <p:txBody>
          <a:bodyPr>
            <a:noAutofit/>
          </a:bodyPr>
          <a:lstStyle/>
          <a:p>
            <a:pPr marL="342900" indent="-342900"/>
            <a:r>
              <a:rPr lang="en-US" sz="3600" b="1" dirty="0" smtClean="0"/>
              <a:t>Conclusions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164" y="6275810"/>
            <a:ext cx="3525408" cy="5955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119" y="772032"/>
            <a:ext cx="8909535" cy="55707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/>
              <a:t>Stony Brook University will lead effort on self-guiding at BNL ATF II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To demonstrate self-guiding  of 1 – 10 TW CO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laser pulses over 100 m in the air and to diagnose spatial, spectral, and temporal properties of guided radiation.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ATF II will become available in 2019 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b="1" dirty="0" smtClean="0"/>
              <a:t>Prior to ATF II experiments Stony Brook University will perform nonlinear refractive index measurements at UCLA</a:t>
            </a:r>
            <a:endParaRPr lang="en-US" sz="2800" b="1" dirty="0"/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D</a:t>
            </a:r>
            <a:r>
              <a:rPr lang="en-US" sz="2400" dirty="0" smtClean="0"/>
              <a:t>evelop an independent, high-repetition rate, tunable source of high-power IR radiation from 9 – 10 µm and 4 – 5 µm at UCLA.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Measure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of atomic and molecular gases in the IR spectral range.</a:t>
            </a:r>
            <a:endParaRPr lang="en-US" sz="24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6337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662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Long-wave infrared nonlinear optics program at Stony Brook University </vt:lpstr>
      <vt:lpstr>Proposed projects in long-wave IR nonlinear optics at Stony Brook University</vt:lpstr>
      <vt:lpstr>Self-guiding of 1-10 TW CO2 laser pulses over 100 m in the air at BNL ATF II </vt:lpstr>
      <vt:lpstr>10 TW CO2 laser system at the BNL ATF II</vt:lpstr>
      <vt:lpstr>Self-guiding of 1-10 TW CO2 laser pulses over 100 m in the air at BNL ATF II </vt:lpstr>
      <vt:lpstr>Development of a high-repetition rate (5 Hz), high-power, tunable IR source at UCLA Neptune Laboratory</vt:lpstr>
      <vt:lpstr>Development of a high-repetition rate (5 Hz), high-power, tunable IR source at UCLA Neptune Laboratory</vt:lpstr>
      <vt:lpstr>Measurements of the of the nonlinear refractive index of atomic and molecular gases in the infrared (at UCLA)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Long-wave infrared nonlinear optics program at Stony Brook University</dc:title>
  <dc:creator>Jeremy Pigeon</dc:creator>
  <cp:lastModifiedBy>Sergei Tochitsky</cp:lastModifiedBy>
  <cp:revision>30</cp:revision>
  <dcterms:created xsi:type="dcterms:W3CDTF">2017-10-07T23:02:58Z</dcterms:created>
  <dcterms:modified xsi:type="dcterms:W3CDTF">2017-10-13T00:12:53Z</dcterms:modified>
</cp:coreProperties>
</file>