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4" r:id="rId6"/>
    <p:sldId id="267" r:id="rId7"/>
    <p:sldId id="266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80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1450" y="1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efficiency</c:v>
                </c:pt>
              </c:strCache>
            </c:strRef>
          </c:tx>
          <c:spPr>
            <a:ln w="47625">
              <a:noFill/>
            </a:ln>
          </c:spPr>
          <c:marker>
            <c:symbol val="diamond"/>
            <c:size val="8"/>
          </c:marker>
          <c:trendline>
            <c:spPr>
              <a:ln w="25400">
                <a:solidFill>
                  <a:schemeClr val="accent1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Sheet1!$A$6:$A$13</c:f>
              <c:numCache>
                <c:formatCode>General</c:formatCode>
                <c:ptCount val="8"/>
                <c:pt idx="0">
                  <c:v>350</c:v>
                </c:pt>
                <c:pt idx="1">
                  <c:v>360</c:v>
                </c:pt>
                <c:pt idx="2">
                  <c:v>370</c:v>
                </c:pt>
                <c:pt idx="3">
                  <c:v>385</c:v>
                </c:pt>
                <c:pt idx="4">
                  <c:v>395</c:v>
                </c:pt>
                <c:pt idx="5">
                  <c:v>400</c:v>
                </c:pt>
                <c:pt idx="6">
                  <c:v>415</c:v>
                </c:pt>
                <c:pt idx="7">
                  <c:v>450</c:v>
                </c:pt>
              </c:numCache>
            </c:numRef>
          </c:xVal>
          <c:yVal>
            <c:numRef>
              <c:f>Sheet1!$B$6:$B$13</c:f>
              <c:numCache>
                <c:formatCode>General</c:formatCode>
                <c:ptCount val="8"/>
                <c:pt idx="0">
                  <c:v>0.35</c:v>
                </c:pt>
                <c:pt idx="1">
                  <c:v>0.4</c:v>
                </c:pt>
                <c:pt idx="2">
                  <c:v>0.42</c:v>
                </c:pt>
                <c:pt idx="3">
                  <c:v>0.4</c:v>
                </c:pt>
                <c:pt idx="4">
                  <c:v>0.42</c:v>
                </c:pt>
                <c:pt idx="5">
                  <c:v>0.45</c:v>
                </c:pt>
                <c:pt idx="6">
                  <c:v>0.36</c:v>
                </c:pt>
                <c:pt idx="7">
                  <c:v>0.17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216064"/>
        <c:axId val="42218624"/>
      </c:scatterChart>
      <c:valAx>
        <c:axId val="42216064"/>
        <c:scaling>
          <c:orientation val="minMax"/>
          <c:min val="34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Temperature [Kelvin]</a:t>
                </a:r>
              </a:p>
            </c:rich>
          </c:tx>
          <c:layout>
            <c:manualLayout>
              <c:xMode val="edge"/>
              <c:yMode val="edge"/>
              <c:x val="0.34841016034010802"/>
              <c:y val="0.847041045132024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2218624"/>
        <c:crosses val="autoZero"/>
        <c:crossBetween val="midCat"/>
      </c:valAx>
      <c:valAx>
        <c:axId val="422186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Efficiency</a:t>
                </a:r>
              </a:p>
            </c:rich>
          </c:tx>
          <c:layout>
            <c:manualLayout>
              <c:xMode val="edge"/>
              <c:yMode val="edge"/>
              <c:x val="2.6702325835656598E-2"/>
              <c:y val="0.2302744425385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22160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trendline>
            <c:spPr>
              <a:ln w="25400">
                <a:solidFill>
                  <a:schemeClr val="accent1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Sheet1!$D$6:$D$10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2.7</c:v>
                </c:pt>
                <c:pt idx="3">
                  <c:v>3</c:v>
                </c:pt>
                <c:pt idx="4">
                  <c:v>1.5</c:v>
                </c:pt>
              </c:numCache>
            </c:numRef>
          </c:xVal>
          <c:yVal>
            <c:numRef>
              <c:f>Sheet1!$E$6:$E$10</c:f>
              <c:numCache>
                <c:formatCode>General</c:formatCode>
                <c:ptCount val="5"/>
                <c:pt idx="0">
                  <c:v>0.28999999999999998</c:v>
                </c:pt>
                <c:pt idx="1">
                  <c:v>0.45</c:v>
                </c:pt>
                <c:pt idx="2">
                  <c:v>0.33</c:v>
                </c:pt>
                <c:pt idx="3">
                  <c:v>0.21</c:v>
                </c:pt>
                <c:pt idx="4">
                  <c:v>0.39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255872"/>
        <c:axId val="42257792"/>
      </c:scatterChart>
      <c:valAx>
        <c:axId val="42255872"/>
        <c:scaling>
          <c:orientation val="minMax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Pressure [</a:t>
                </a:r>
                <a:r>
                  <a:rPr lang="en-US" sz="1400" dirty="0" err="1"/>
                  <a:t>atm</a:t>
                </a:r>
                <a:r>
                  <a:rPr lang="en-US" sz="1400" dirty="0"/>
                  <a:t>]</a:t>
                </a:r>
              </a:p>
            </c:rich>
          </c:tx>
          <c:layout>
            <c:manualLayout>
              <c:xMode val="edge"/>
              <c:yMode val="edge"/>
              <c:x val="0.40878715992391701"/>
              <c:y val="0.847041106952279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2257792"/>
        <c:crosses val="autoZero"/>
        <c:crossBetween val="midCat"/>
      </c:valAx>
      <c:valAx>
        <c:axId val="422577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Efficiency</a:t>
                </a:r>
              </a:p>
            </c:rich>
          </c:tx>
          <c:layout>
            <c:manualLayout>
              <c:xMode val="edge"/>
              <c:yMode val="edge"/>
              <c:x val="2.53325069635899E-2"/>
              <c:y val="0.230274753632712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22558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E10A0-FAD5-6F43-863F-3597E95FFCD0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D85B7-C8D0-6842-8957-C7D9446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61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D85B7-C8D0-6842-8957-C7D9446A9B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46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D85B7-C8D0-6842-8957-C7D9446A9B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43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D85B7-C8D0-6842-8957-C7D9446A9B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8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D85B7-C8D0-6842-8957-C7D9446A9B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10/11/2017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510" y="806011"/>
            <a:ext cx="7749090" cy="2593975"/>
          </a:xfrm>
        </p:spPr>
        <p:txBody>
          <a:bodyPr>
            <a:noAutofit/>
          </a:bodyPr>
          <a:lstStyle/>
          <a:p>
            <a:r>
              <a:rPr lang="en-US" sz="4000" dirty="0" smtClean="0"/>
              <a:t>Gain Tailoring in a CO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Amplifier by Resonant Absorption in Hot CO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Cell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510" y="3595119"/>
            <a:ext cx="6667050" cy="1240435"/>
          </a:xfrm>
        </p:spPr>
        <p:txBody>
          <a:bodyPr>
            <a:normAutofit/>
          </a:bodyPr>
          <a:lstStyle/>
          <a:p>
            <a:r>
              <a:rPr lang="en-US" sz="2200" u="sng" dirty="0" smtClean="0">
                <a:solidFill>
                  <a:schemeClr val="tx2"/>
                </a:solidFill>
                <a:latin typeface="Times New Roman"/>
                <a:cs typeface="Times New Roman"/>
              </a:rPr>
              <a:t>Dana Tovey</a:t>
            </a:r>
            <a:r>
              <a:rPr lang="en-US" sz="2200" dirty="0" smtClean="0">
                <a:solidFill>
                  <a:schemeClr val="tx2"/>
                </a:solidFill>
                <a:latin typeface="Times New Roman"/>
                <a:cs typeface="Times New Roman"/>
              </a:rPr>
              <a:t>, Sergei Tochitsky, Eric Welch, Chan Joshi</a:t>
            </a:r>
          </a:p>
          <a:p>
            <a:r>
              <a:rPr lang="en-US" sz="1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Neptune Lab, Department of Electrical Engineering</a:t>
            </a:r>
            <a:endParaRPr lang="en-US" sz="1800" dirty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r>
              <a:rPr lang="en-US" sz="1800" dirty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Times New Roman"/>
                <a:cs typeface="Times New Roman"/>
              </a:rPr>
              <a:t>  University of California, Los Angeles</a:t>
            </a:r>
          </a:p>
        </p:txBody>
      </p:sp>
      <p:pic>
        <p:nvPicPr>
          <p:cNvPr id="4" name="Picture 3" descr="ucla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269" y="4835554"/>
            <a:ext cx="1556582" cy="155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18781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UCLA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Neptune Lab: World’s most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powerful (15 Terawatt) Carbon Dioxide laser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High 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peak power can only be generated with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very short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, picosecond (10</a:t>
            </a:r>
            <a:r>
              <a:rPr lang="en-US" sz="2200" baseline="30000" dirty="0">
                <a:solidFill>
                  <a:srgbClr val="000000"/>
                </a:solidFill>
                <a:latin typeface="Times New Roman"/>
                <a:cs typeface="Times New Roman"/>
              </a:rPr>
              <a:t>-12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 second) pulses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When 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10 micron laser beam is focused, it produces very strong electrical fields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Applications</a:t>
            </a:r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Generation 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of Light Channels in Air (laser weapon)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Particle 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Acceleration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(cancer 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treatment)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Laser Fusion </a:t>
            </a:r>
            <a:r>
              <a:rPr lang="en-US" sz="2200" dirty="0">
                <a:solidFill>
                  <a:srgbClr val="000000"/>
                </a:solidFill>
                <a:latin typeface="Times New Roman"/>
                <a:cs typeface="Times New Roman"/>
              </a:rPr>
              <a:t>(potential unlimited energy source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endParaRPr lang="en-US" sz="2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512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Amplification of Short Pulses</a:t>
            </a:r>
            <a:endParaRPr lang="en-US" dirty="0"/>
          </a:p>
        </p:txBody>
      </p:sp>
      <p:sp>
        <p:nvSpPr>
          <p:cNvPr id="76" name="TextBox 25"/>
          <p:cNvSpPr txBox="1">
            <a:spLocks noChangeArrowheads="1"/>
          </p:cNvSpPr>
          <p:nvPr/>
        </p:nvSpPr>
        <p:spPr bwMode="auto">
          <a:xfrm>
            <a:off x="2016037" y="1513537"/>
            <a:ext cx="18944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Times New Roman"/>
                <a:cs typeface="Times New Roman"/>
              </a:rPr>
              <a:t>Input</a:t>
            </a:r>
          </a:p>
          <a:p>
            <a:pPr algn="ctr"/>
            <a:r>
              <a:rPr lang="en-US" sz="1800" dirty="0">
                <a:latin typeface="Times New Roman"/>
                <a:cs typeface="Times New Roman"/>
              </a:rPr>
              <a:t>Time Domain</a:t>
            </a:r>
          </a:p>
        </p:txBody>
      </p:sp>
      <p:pic>
        <p:nvPicPr>
          <p:cNvPr id="77" name="Picture 56" descr="Screen Shot 2017-08-10 at 4.05.24  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411" y="2478377"/>
            <a:ext cx="1851294" cy="143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58" descr="Screen Shot 2017-08-10 at 4.06.20   P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411" y="4294546"/>
            <a:ext cx="1850376" cy="154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68" descr="Screen Shot 2017-08-10 at 4.06.54   PM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105" y="4287769"/>
            <a:ext cx="1761345" cy="154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69" descr="Screen Shot 2017-08-10 at 4.08.19   PM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105" y="2471600"/>
            <a:ext cx="1761345" cy="143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56" descr="Screen Shot 2017-08-10 at 4.05.24  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037" y="2478378"/>
            <a:ext cx="1851294" cy="14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56" descr="Screen Shot 2017-08-10 at 4.05.24   PM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037" y="4294546"/>
            <a:ext cx="1865979" cy="154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25"/>
          <p:cNvSpPr txBox="1">
            <a:spLocks noChangeArrowheads="1"/>
          </p:cNvSpPr>
          <p:nvPr/>
        </p:nvSpPr>
        <p:spPr bwMode="auto">
          <a:xfrm>
            <a:off x="5848958" y="1797313"/>
            <a:ext cx="2555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Times New Roman"/>
                <a:cs typeface="Times New Roman"/>
              </a:rPr>
              <a:t>Time Domain</a:t>
            </a:r>
          </a:p>
        </p:txBody>
      </p:sp>
      <p:sp>
        <p:nvSpPr>
          <p:cNvPr id="84" name="TextBox 25"/>
          <p:cNvSpPr txBox="1">
            <a:spLocks noChangeArrowheads="1"/>
          </p:cNvSpPr>
          <p:nvPr/>
        </p:nvSpPr>
        <p:spPr bwMode="auto">
          <a:xfrm>
            <a:off x="3867331" y="1790536"/>
            <a:ext cx="2555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Times New Roman"/>
                <a:cs typeface="Times New Roman"/>
              </a:rPr>
              <a:t>Frequency Domain</a:t>
            </a:r>
          </a:p>
        </p:txBody>
      </p:sp>
      <p:cxnSp>
        <p:nvCxnSpPr>
          <p:cNvPr id="85" name="Straight Connector 4"/>
          <p:cNvCxnSpPr>
            <a:cxnSpLocks noChangeShapeType="1"/>
          </p:cNvCxnSpPr>
          <p:nvPr/>
        </p:nvCxnSpPr>
        <p:spPr bwMode="auto">
          <a:xfrm>
            <a:off x="121605" y="2364866"/>
            <a:ext cx="801829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Straight Connector 118"/>
          <p:cNvCxnSpPr>
            <a:cxnSpLocks noChangeShapeType="1"/>
          </p:cNvCxnSpPr>
          <p:nvPr/>
        </p:nvCxnSpPr>
        <p:spPr bwMode="auto">
          <a:xfrm>
            <a:off x="121605" y="4181036"/>
            <a:ext cx="81064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Straight Connector 122"/>
          <p:cNvCxnSpPr>
            <a:cxnSpLocks noChangeShapeType="1"/>
          </p:cNvCxnSpPr>
          <p:nvPr/>
        </p:nvCxnSpPr>
        <p:spPr bwMode="auto">
          <a:xfrm>
            <a:off x="1883868" y="1627047"/>
            <a:ext cx="0" cy="4597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TextBox 25"/>
          <p:cNvSpPr txBox="1">
            <a:spLocks noChangeArrowheads="1"/>
          </p:cNvSpPr>
          <p:nvPr/>
        </p:nvSpPr>
        <p:spPr bwMode="auto">
          <a:xfrm>
            <a:off x="121605" y="2989174"/>
            <a:ext cx="1762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Times New Roman"/>
                <a:cs typeface="Times New Roman"/>
              </a:rPr>
              <a:t>Smooth Gain Spectrum (Ideal)</a:t>
            </a:r>
          </a:p>
        </p:txBody>
      </p:sp>
      <p:sp>
        <p:nvSpPr>
          <p:cNvPr id="89" name="TextBox 25"/>
          <p:cNvSpPr txBox="1">
            <a:spLocks noChangeArrowheads="1"/>
          </p:cNvSpPr>
          <p:nvPr/>
        </p:nvSpPr>
        <p:spPr bwMode="auto">
          <a:xfrm>
            <a:off x="165662" y="4521568"/>
            <a:ext cx="1674149" cy="4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/>
              <a:t> Modulated Gain Spectrum (Realistic)</a:t>
            </a:r>
          </a:p>
        </p:txBody>
      </p:sp>
      <p:cxnSp>
        <p:nvCxnSpPr>
          <p:cNvPr id="90" name="Straight Connector 122"/>
          <p:cNvCxnSpPr>
            <a:cxnSpLocks noChangeShapeType="1"/>
          </p:cNvCxnSpPr>
          <p:nvPr/>
        </p:nvCxnSpPr>
        <p:spPr bwMode="auto">
          <a:xfrm>
            <a:off x="4042639" y="1627047"/>
            <a:ext cx="0" cy="4597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" name="TextBox 25"/>
          <p:cNvSpPr txBox="1">
            <a:spLocks noChangeArrowheads="1"/>
          </p:cNvSpPr>
          <p:nvPr/>
        </p:nvSpPr>
        <p:spPr bwMode="auto">
          <a:xfrm>
            <a:off x="4879714" y="1456781"/>
            <a:ext cx="2555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Times New Roman"/>
                <a:cs typeface="Times New Roman"/>
              </a:rPr>
              <a:t>Amplified Output</a:t>
            </a:r>
          </a:p>
        </p:txBody>
      </p:sp>
      <p:grpSp>
        <p:nvGrpSpPr>
          <p:cNvPr id="92" name="Group 209"/>
          <p:cNvGrpSpPr>
            <a:grpSpLocks/>
          </p:cNvGrpSpPr>
          <p:nvPr/>
        </p:nvGrpSpPr>
        <p:grpSpPr bwMode="auto">
          <a:xfrm>
            <a:off x="2104150" y="4958256"/>
            <a:ext cx="957100" cy="324463"/>
            <a:chOff x="15544800" y="27942100"/>
            <a:chExt cx="1655395" cy="495867"/>
          </a:xfrm>
        </p:grpSpPr>
        <p:sp>
          <p:nvSpPr>
            <p:cNvPr id="93" name="TextBox 210"/>
            <p:cNvSpPr txBox="1">
              <a:spLocks noChangeArrowheads="1"/>
            </p:cNvSpPr>
            <p:nvPr/>
          </p:nvSpPr>
          <p:spPr bwMode="auto">
            <a:xfrm>
              <a:off x="15773404" y="27942100"/>
              <a:ext cx="1426791" cy="495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Times New Roman"/>
                  <a:cs typeface="Times New Roman"/>
                </a:rPr>
                <a:t>3 </a:t>
              </a:r>
              <a:r>
                <a:rPr lang="en-US" sz="1800" dirty="0" err="1">
                  <a:latin typeface="Times New Roman"/>
                  <a:cs typeface="Times New Roman"/>
                </a:rPr>
                <a:t>ps</a:t>
              </a:r>
              <a:endParaRPr lang="en-US" sz="1800" dirty="0">
                <a:latin typeface="Times New Roman"/>
                <a:cs typeface="Times New Roman"/>
              </a:endParaRPr>
            </a:p>
          </p:txBody>
        </p:sp>
        <p:cxnSp>
          <p:nvCxnSpPr>
            <p:cNvPr id="94" name="Straight Arrow Connector 211"/>
            <p:cNvCxnSpPr>
              <a:cxnSpLocks noChangeShapeType="1"/>
            </p:cNvCxnSpPr>
            <p:nvPr/>
          </p:nvCxnSpPr>
          <p:spPr bwMode="auto">
            <a:xfrm>
              <a:off x="15544800" y="28422600"/>
              <a:ext cx="2286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Straight Arrow Connector 212"/>
            <p:cNvCxnSpPr>
              <a:cxnSpLocks noChangeShapeType="1"/>
            </p:cNvCxnSpPr>
            <p:nvPr/>
          </p:nvCxnSpPr>
          <p:spPr bwMode="auto">
            <a:xfrm flipH="1">
              <a:off x="15849600" y="28422600"/>
              <a:ext cx="2286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6" name="Group 216"/>
          <p:cNvGrpSpPr>
            <a:grpSpLocks/>
          </p:cNvGrpSpPr>
          <p:nvPr/>
        </p:nvGrpSpPr>
        <p:grpSpPr bwMode="auto">
          <a:xfrm>
            <a:off x="2104150" y="3045930"/>
            <a:ext cx="957098" cy="333274"/>
            <a:chOff x="15544800" y="27965400"/>
            <a:chExt cx="1655392" cy="495867"/>
          </a:xfrm>
        </p:grpSpPr>
        <p:sp>
          <p:nvSpPr>
            <p:cNvPr id="97" name="TextBox 217"/>
            <p:cNvSpPr txBox="1">
              <a:spLocks noChangeArrowheads="1"/>
            </p:cNvSpPr>
            <p:nvPr/>
          </p:nvSpPr>
          <p:spPr bwMode="auto">
            <a:xfrm>
              <a:off x="15849600" y="27965400"/>
              <a:ext cx="1350592" cy="495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Times New Roman"/>
                  <a:cs typeface="Times New Roman"/>
                </a:rPr>
                <a:t>3 </a:t>
              </a:r>
              <a:r>
                <a:rPr lang="en-US" sz="1800" dirty="0" err="1">
                  <a:latin typeface="Times New Roman"/>
                  <a:cs typeface="Times New Roman"/>
                </a:rPr>
                <a:t>ps</a:t>
              </a:r>
              <a:endParaRPr lang="en-US" sz="1800" dirty="0">
                <a:latin typeface="Times New Roman"/>
                <a:cs typeface="Times New Roman"/>
              </a:endParaRPr>
            </a:p>
          </p:txBody>
        </p:sp>
        <p:cxnSp>
          <p:nvCxnSpPr>
            <p:cNvPr id="98" name="Straight Arrow Connector 218"/>
            <p:cNvCxnSpPr>
              <a:cxnSpLocks noChangeShapeType="1"/>
            </p:cNvCxnSpPr>
            <p:nvPr/>
          </p:nvCxnSpPr>
          <p:spPr bwMode="auto">
            <a:xfrm>
              <a:off x="15544800" y="28422600"/>
              <a:ext cx="2286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Straight Arrow Connector 219"/>
            <p:cNvCxnSpPr>
              <a:cxnSpLocks noChangeShapeType="1"/>
            </p:cNvCxnSpPr>
            <p:nvPr/>
          </p:nvCxnSpPr>
          <p:spPr bwMode="auto">
            <a:xfrm flipH="1">
              <a:off x="15849600" y="28422600"/>
              <a:ext cx="2286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0" name="TextBox 229"/>
          <p:cNvSpPr txBox="1">
            <a:spLocks noChangeArrowheads="1"/>
          </p:cNvSpPr>
          <p:nvPr/>
        </p:nvSpPr>
        <p:spPr bwMode="auto">
          <a:xfrm>
            <a:off x="6994429" y="5172728"/>
            <a:ext cx="855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Times New Roman"/>
                <a:cs typeface="Times New Roman"/>
              </a:rPr>
              <a:t>18 </a:t>
            </a:r>
            <a:r>
              <a:rPr lang="en-US" sz="1800" dirty="0" err="1">
                <a:latin typeface="Times New Roman"/>
                <a:cs typeface="Times New Roman"/>
              </a:rPr>
              <a:t>ps</a:t>
            </a:r>
            <a:endParaRPr lang="en-US" sz="1800" dirty="0">
              <a:latin typeface="Times New Roman"/>
              <a:cs typeface="Times New Roman"/>
            </a:endParaRPr>
          </a:p>
        </p:txBody>
      </p:sp>
      <p:cxnSp>
        <p:nvCxnSpPr>
          <p:cNvPr id="101" name="Straight Arrow Connector 37"/>
          <p:cNvCxnSpPr>
            <a:cxnSpLocks noChangeShapeType="1"/>
          </p:cNvCxnSpPr>
          <p:nvPr/>
        </p:nvCxnSpPr>
        <p:spPr bwMode="auto">
          <a:xfrm>
            <a:off x="6994429" y="5713429"/>
            <a:ext cx="30839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" name="TextBox 217"/>
          <p:cNvSpPr txBox="1">
            <a:spLocks noChangeArrowheads="1"/>
          </p:cNvSpPr>
          <p:nvPr/>
        </p:nvSpPr>
        <p:spPr bwMode="auto">
          <a:xfrm>
            <a:off x="2412546" y="3873259"/>
            <a:ext cx="1014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Times New Roman"/>
                <a:cs typeface="Times New Roman"/>
              </a:rPr>
              <a:t>Time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107" name="TextBox 217"/>
          <p:cNvSpPr txBox="1">
            <a:spLocks noChangeArrowheads="1"/>
          </p:cNvSpPr>
          <p:nvPr/>
        </p:nvSpPr>
        <p:spPr bwMode="auto">
          <a:xfrm>
            <a:off x="2412546" y="5840215"/>
            <a:ext cx="1014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Times New Roman"/>
                <a:cs typeface="Times New Roman"/>
              </a:rPr>
              <a:t>Time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108" name="TextBox 217"/>
          <p:cNvSpPr txBox="1">
            <a:spLocks noChangeArrowheads="1"/>
          </p:cNvSpPr>
          <p:nvPr/>
        </p:nvSpPr>
        <p:spPr bwMode="auto">
          <a:xfrm>
            <a:off x="6613196" y="5811171"/>
            <a:ext cx="1014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Times New Roman"/>
                <a:cs typeface="Times New Roman"/>
              </a:rPr>
              <a:t>Time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109" name="TextBox 217"/>
          <p:cNvSpPr txBox="1">
            <a:spLocks noChangeArrowheads="1"/>
          </p:cNvSpPr>
          <p:nvPr/>
        </p:nvSpPr>
        <p:spPr bwMode="auto">
          <a:xfrm>
            <a:off x="6613196" y="3866896"/>
            <a:ext cx="1014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Times New Roman"/>
                <a:cs typeface="Times New Roman"/>
              </a:rPr>
              <a:t>Time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110" name="TextBox 217"/>
          <p:cNvSpPr txBox="1">
            <a:spLocks noChangeArrowheads="1"/>
          </p:cNvSpPr>
          <p:nvPr/>
        </p:nvSpPr>
        <p:spPr bwMode="auto">
          <a:xfrm>
            <a:off x="4635964" y="5838415"/>
            <a:ext cx="1014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Times New Roman"/>
                <a:cs typeface="Times New Roman"/>
              </a:rPr>
              <a:t>Frequency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111" name="TextBox 217"/>
          <p:cNvSpPr txBox="1">
            <a:spLocks noChangeArrowheads="1"/>
          </p:cNvSpPr>
          <p:nvPr/>
        </p:nvSpPr>
        <p:spPr bwMode="auto">
          <a:xfrm>
            <a:off x="4635964" y="3871339"/>
            <a:ext cx="1014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 smtClean="0">
                <a:latin typeface="Times New Roman"/>
                <a:cs typeface="Times New Roman"/>
              </a:rPr>
              <a:t>Frequency</a:t>
            </a:r>
            <a:endParaRPr lang="en-U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82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7-08-03 at 6.08.26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6" y="3766357"/>
            <a:ext cx="1495123" cy="71166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359" y="1417638"/>
            <a:ext cx="3892479" cy="527598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Times New Roman"/>
                <a:cs typeface="Times New Roman"/>
              </a:rPr>
              <a:t>Pressure broadening</a:t>
            </a:r>
          </a:p>
          <a:p>
            <a:pPr lvl="1"/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t higher pressure, spectral lines grow wider and overlap, smoothening the spectrum</a:t>
            </a:r>
          </a:p>
          <a:p>
            <a:r>
              <a:rPr lang="en-US" sz="2600" dirty="0" smtClean="0">
                <a:latin typeface="Times New Roman"/>
                <a:cs typeface="Times New Roman"/>
              </a:rPr>
              <a:t>Broader bandwidth means shorter pulses</a:t>
            </a:r>
            <a:br>
              <a:rPr lang="en-US" sz="2600" dirty="0" smtClean="0">
                <a:latin typeface="Times New Roman"/>
                <a:cs typeface="Times New Roman"/>
              </a:rPr>
            </a:br>
            <a:r>
              <a:rPr lang="en-US" sz="2600" dirty="0" smtClean="0">
                <a:latin typeface="Times New Roman"/>
                <a:cs typeface="Times New Roman"/>
              </a:rPr>
              <a:t/>
            </a:r>
            <a:br>
              <a:rPr lang="en-US" sz="2600" dirty="0" smtClean="0">
                <a:latin typeface="Times New Roman"/>
                <a:cs typeface="Times New Roman"/>
              </a:rPr>
            </a:br>
            <a:endParaRPr lang="en-US" sz="2600" dirty="0" smtClean="0">
              <a:latin typeface="Times New Roman"/>
              <a:cs typeface="Times New Roman"/>
            </a:endParaRPr>
          </a:p>
          <a:p>
            <a:r>
              <a:rPr lang="en-US" sz="2600" dirty="0" smtClean="0">
                <a:latin typeface="Times New Roman"/>
                <a:cs typeface="Times New Roman"/>
              </a:rPr>
              <a:t>Possible Solutions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Increase pressure (technologically difficult)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Use CO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isotopes to fill gaps in spectra (expensive)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Laser Gain Spectra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469719" y="1335330"/>
            <a:ext cx="3607481" cy="2546402"/>
            <a:chOff x="11769282" y="17862476"/>
            <a:chExt cx="7571423" cy="5560674"/>
          </a:xfrm>
        </p:grpSpPr>
        <p:sp>
          <p:nvSpPr>
            <p:cNvPr id="16" name="TextBox 25"/>
            <p:cNvSpPr txBox="1">
              <a:spLocks noChangeArrowheads="1"/>
            </p:cNvSpPr>
            <p:nvPr/>
          </p:nvSpPr>
          <p:spPr bwMode="auto">
            <a:xfrm>
              <a:off x="11769282" y="17862476"/>
              <a:ext cx="7571421" cy="806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Times New Roman"/>
                  <a:cs typeface="Times New Roman"/>
                </a:rPr>
                <a:t>CO</a:t>
              </a:r>
              <a:r>
                <a:rPr lang="en-US" sz="1800" baseline="-25000" dirty="0">
                  <a:latin typeface="Times New Roman"/>
                  <a:cs typeface="Times New Roman"/>
                </a:rPr>
                <a:t>2</a:t>
              </a:r>
              <a:r>
                <a:rPr lang="en-US" sz="1800" dirty="0">
                  <a:latin typeface="Times New Roman"/>
                  <a:cs typeface="Times New Roman"/>
                </a:rPr>
                <a:t> Absorption Spectrum at 1 </a:t>
              </a:r>
              <a:r>
                <a:rPr lang="en-US" sz="1800" dirty="0" err="1">
                  <a:latin typeface="Times New Roman"/>
                  <a:cs typeface="Times New Roman"/>
                </a:rPr>
                <a:t>atm</a:t>
              </a:r>
              <a:endParaRPr lang="en-US" sz="1800" dirty="0">
                <a:latin typeface="Times New Roman"/>
                <a:cs typeface="Times New Roman"/>
              </a:endParaRPr>
            </a:p>
          </p:txBody>
        </p:sp>
        <p:pic>
          <p:nvPicPr>
            <p:cNvPr id="18" name="Picture 2" descr="Screen Shot 2017-08-14 at 10.28.45   AM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9284" y="18669000"/>
              <a:ext cx="7571421" cy="475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4469720" y="3961761"/>
            <a:ext cx="3607480" cy="2731864"/>
            <a:chOff x="18762184" y="17983200"/>
            <a:chExt cx="7470708" cy="5334000"/>
          </a:xfrm>
        </p:grpSpPr>
        <p:sp>
          <p:nvSpPr>
            <p:cNvPr id="19" name="TextBox 25"/>
            <p:cNvSpPr txBox="1">
              <a:spLocks noChangeArrowheads="1"/>
            </p:cNvSpPr>
            <p:nvPr/>
          </p:nvSpPr>
          <p:spPr bwMode="auto">
            <a:xfrm>
              <a:off x="18762184" y="17983200"/>
              <a:ext cx="7470708" cy="721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Times New Roman"/>
                  <a:cs typeface="Times New Roman"/>
                </a:rPr>
                <a:t>CO</a:t>
              </a:r>
              <a:r>
                <a:rPr lang="en-US" sz="1800" baseline="-25000" dirty="0">
                  <a:latin typeface="Times New Roman"/>
                  <a:cs typeface="Times New Roman"/>
                </a:rPr>
                <a:t>2</a:t>
              </a:r>
              <a:r>
                <a:rPr lang="en-US" sz="1800" dirty="0">
                  <a:latin typeface="Times New Roman"/>
                  <a:cs typeface="Times New Roman"/>
                </a:rPr>
                <a:t> Absorption Spectrum at 10 </a:t>
              </a:r>
              <a:r>
                <a:rPr lang="en-US" sz="1800" dirty="0" err="1">
                  <a:latin typeface="Times New Roman"/>
                  <a:cs typeface="Times New Roman"/>
                </a:rPr>
                <a:t>atm</a:t>
              </a:r>
              <a:endParaRPr lang="en-US" sz="1800" dirty="0">
                <a:latin typeface="Times New Roman"/>
                <a:cs typeface="Times New Roman"/>
              </a:endParaRPr>
            </a:p>
          </p:txBody>
        </p:sp>
        <p:pic>
          <p:nvPicPr>
            <p:cNvPr id="20" name="Picture 3" descr="Screen Shot 2017-08-14 at 10.29.25   AM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62184" y="18669001"/>
              <a:ext cx="7470706" cy="4648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10" descr="Screen Shot 2017-08-03 at 6.11.51 PM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288" y="4726656"/>
            <a:ext cx="1237790" cy="54096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5445709" y="5327693"/>
            <a:ext cx="0" cy="1209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57681" y="5327693"/>
            <a:ext cx="0" cy="1209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445709" y="5448641"/>
            <a:ext cx="9158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45709" y="5448641"/>
            <a:ext cx="915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/>
                <a:cs typeface="Times New Roman"/>
              </a:rPr>
              <a:t>~ 1 THz</a:t>
            </a:r>
            <a:endParaRPr lang="en-US" sz="1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05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8" descr="Screen Shot 2017-10-10 at 11.55.21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750" y="5956429"/>
            <a:ext cx="1674288" cy="673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220460" y="1552373"/>
            <a:ext cx="0" cy="815562"/>
          </a:xfrm>
          <a:prstGeom prst="line">
            <a:avLst/>
          </a:prstGeom>
          <a:ln w="571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581357" y="1517420"/>
            <a:ext cx="0" cy="850515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79762" y="1808692"/>
            <a:ext cx="1747818" cy="369332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CO</a:t>
            </a:r>
            <a:r>
              <a:rPr lang="en-US" b="1" baseline="-25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en-US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Laser</a:t>
            </a:r>
            <a:endParaRPr lang="en-US" b="1" dirty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74238" y="1808692"/>
            <a:ext cx="1747818" cy="369332"/>
          </a:xfrm>
          <a:prstGeom prst="rect">
            <a:avLst/>
          </a:prstGeom>
          <a:noFill/>
          <a:ln w="38100" cmpd="sng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CO</a:t>
            </a:r>
            <a:r>
              <a:rPr lang="en-US" b="1" baseline="-25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en-US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Hot Cell</a:t>
            </a:r>
            <a:endParaRPr lang="en-US" b="1" dirty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42724" y="1842833"/>
            <a:ext cx="1037038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27580" y="1854610"/>
            <a:ext cx="746658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22056" y="1842833"/>
            <a:ext cx="559301" cy="1177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22056" y="2007010"/>
            <a:ext cx="559301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3"/>
          </p:cNvCxnSpPr>
          <p:nvPr/>
        </p:nvCxnSpPr>
        <p:spPr>
          <a:xfrm flipH="1" flipV="1">
            <a:off x="3527580" y="1993358"/>
            <a:ext cx="746658" cy="1365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220460" y="1996550"/>
            <a:ext cx="5593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1"/>
          </p:cNvCxnSpPr>
          <p:nvPr/>
        </p:nvCxnSpPr>
        <p:spPr>
          <a:xfrm flipH="1">
            <a:off x="742724" y="1993358"/>
            <a:ext cx="1037038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47760" y="2612604"/>
            <a:ext cx="1293385" cy="0"/>
          </a:xfrm>
          <a:prstGeom prst="line">
            <a:avLst/>
          </a:prstGeom>
          <a:ln w="381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117670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70070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409894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689545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49720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829370" y="2556174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969195" y="2556174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109020" y="2556174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047760" y="3578770"/>
            <a:ext cx="1293385" cy="0"/>
          </a:xfrm>
          <a:prstGeom prst="line">
            <a:avLst/>
          </a:prstGeom>
          <a:ln w="381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270070" y="3520515"/>
            <a:ext cx="139825" cy="164936"/>
          </a:xfrm>
          <a:prstGeom prst="ellipse">
            <a:avLst/>
          </a:prstGeom>
          <a:solidFill>
            <a:srgbClr val="858157"/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689545" y="3520515"/>
            <a:ext cx="139825" cy="164936"/>
          </a:xfrm>
          <a:prstGeom prst="ellipse">
            <a:avLst/>
          </a:prstGeom>
          <a:solidFill>
            <a:srgbClr val="858157"/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479807" y="3520515"/>
            <a:ext cx="139825" cy="164936"/>
          </a:xfrm>
          <a:prstGeom prst="ellipse">
            <a:avLst/>
          </a:prstGeom>
          <a:solidFill>
            <a:srgbClr val="858157"/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899282" y="3522340"/>
            <a:ext cx="139825" cy="164936"/>
          </a:xfrm>
          <a:prstGeom prst="ellipse">
            <a:avLst/>
          </a:prstGeom>
          <a:solidFill>
            <a:srgbClr val="858157"/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4473242" y="3578770"/>
            <a:ext cx="1293385" cy="0"/>
          </a:xfrm>
          <a:prstGeom prst="line">
            <a:avLst/>
          </a:prstGeom>
          <a:ln w="381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543152" y="3520515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695552" y="3520515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35376" y="3520515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115027" y="3520515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975202" y="3520515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54852" y="3522340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394677" y="3522340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534502" y="3522340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4462507" y="2612604"/>
            <a:ext cx="1293385" cy="0"/>
          </a:xfrm>
          <a:prstGeom prst="line">
            <a:avLst/>
          </a:prstGeom>
          <a:ln w="381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684817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104292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894554" y="2554349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314029" y="2556174"/>
            <a:ext cx="139825" cy="164936"/>
          </a:xfrm>
          <a:prstGeom prst="ellipse">
            <a:avLst/>
          </a:prstGeom>
          <a:solidFill>
            <a:schemeClr val="accent1">
              <a:lumMod val="75000"/>
            </a:schemeClr>
          </a:solidFill>
          <a:effectLst/>
          <a:scene3d>
            <a:camera prst="orthographicFron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619632" y="2822319"/>
            <a:ext cx="0" cy="605846"/>
          </a:xfrm>
          <a:prstGeom prst="straightConnector1">
            <a:avLst/>
          </a:prstGeom>
          <a:ln>
            <a:solidFill>
              <a:srgbClr val="8581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5104292" y="2822319"/>
            <a:ext cx="10735" cy="605846"/>
          </a:xfrm>
          <a:prstGeom prst="straightConnector1">
            <a:avLst/>
          </a:prstGeom>
          <a:ln>
            <a:solidFill>
              <a:srgbClr val="85815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4" name="Picture 43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62" y="3011440"/>
            <a:ext cx="532334" cy="229827"/>
          </a:xfrm>
          <a:prstGeom prst="rect">
            <a:avLst/>
          </a:prstGeom>
        </p:spPr>
      </p:pic>
      <p:pic>
        <p:nvPicPr>
          <p:cNvPr id="45" name="Picture 44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367" y="2775232"/>
            <a:ext cx="532334" cy="229827"/>
          </a:xfrm>
          <a:prstGeom prst="rect">
            <a:avLst/>
          </a:prstGeom>
        </p:spPr>
      </p:pic>
      <p:pic>
        <p:nvPicPr>
          <p:cNvPr id="46" name="Picture 45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853" y="3005059"/>
            <a:ext cx="532334" cy="229827"/>
          </a:xfrm>
          <a:prstGeom prst="rect">
            <a:avLst/>
          </a:prstGeom>
        </p:spPr>
      </p:pic>
      <p:pic>
        <p:nvPicPr>
          <p:cNvPr id="47" name="Picture 46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853" y="3234886"/>
            <a:ext cx="532334" cy="229827"/>
          </a:xfrm>
          <a:prstGeom prst="rect">
            <a:avLst/>
          </a:prstGeom>
        </p:spPr>
      </p:pic>
      <p:pic>
        <p:nvPicPr>
          <p:cNvPr id="48" name="Picture 47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863" y="2775231"/>
            <a:ext cx="532334" cy="229827"/>
          </a:xfrm>
          <a:prstGeom prst="rect">
            <a:avLst/>
          </a:prstGeom>
        </p:spPr>
      </p:pic>
      <p:pic>
        <p:nvPicPr>
          <p:cNvPr id="49" name="Picture 48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972" y="3005058"/>
            <a:ext cx="532334" cy="229827"/>
          </a:xfrm>
          <a:prstGeom prst="rect">
            <a:avLst/>
          </a:prstGeom>
        </p:spPr>
      </p:pic>
      <p:pic>
        <p:nvPicPr>
          <p:cNvPr id="50" name="Picture 49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115" y="3241267"/>
            <a:ext cx="532334" cy="229827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1745723" y="3732901"/>
            <a:ext cx="1747818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gain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30383" y="3732901"/>
            <a:ext cx="1747818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loss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53" name="Picture 52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293" y="2896526"/>
            <a:ext cx="532334" cy="229827"/>
          </a:xfrm>
          <a:prstGeom prst="rect">
            <a:avLst/>
          </a:prstGeom>
        </p:spPr>
      </p:pic>
      <p:pic>
        <p:nvPicPr>
          <p:cNvPr id="54" name="Picture 53" descr="Screen Shot 2017-07-27 at 3.20.51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558" y="3119972"/>
            <a:ext cx="532334" cy="229827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3341145" y="2383148"/>
            <a:ext cx="1117682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Times"/>
                <a:cs typeface="Times"/>
              </a:rPr>
              <a:t>E</a:t>
            </a:r>
            <a:r>
              <a:rPr lang="en-US" b="1" i="1" baseline="-25000" dirty="0" smtClean="0">
                <a:latin typeface="Times"/>
                <a:cs typeface="Times"/>
              </a:rPr>
              <a:t>upper</a:t>
            </a:r>
            <a:endParaRPr lang="en-US" b="1" dirty="0">
              <a:solidFill>
                <a:schemeClr val="accent1"/>
              </a:solidFill>
              <a:latin typeface="Times"/>
              <a:cs typeface="Time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75187" y="3363569"/>
            <a:ext cx="1117682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Times"/>
                <a:cs typeface="Times"/>
              </a:rPr>
              <a:t>E</a:t>
            </a:r>
            <a:r>
              <a:rPr lang="en-US" b="1" i="1" baseline="-25000" dirty="0" smtClean="0">
                <a:latin typeface="Times"/>
                <a:cs typeface="Times"/>
              </a:rPr>
              <a:t>lower</a:t>
            </a:r>
            <a:endParaRPr lang="en-US" b="1" dirty="0">
              <a:solidFill>
                <a:schemeClr val="accent1"/>
              </a:solidFill>
              <a:latin typeface="Times"/>
              <a:cs typeface="Times"/>
            </a:endParaRPr>
          </a:p>
        </p:txBody>
      </p:sp>
      <p:cxnSp>
        <p:nvCxnSpPr>
          <p:cNvPr id="97" name="Straight Arrow Connector 96"/>
          <p:cNvCxnSpPr>
            <a:stCxn id="59" idx="3"/>
            <a:endCxn id="68" idx="1"/>
          </p:cNvCxnSpPr>
          <p:nvPr/>
        </p:nvCxnSpPr>
        <p:spPr>
          <a:xfrm flipV="1">
            <a:off x="1957689" y="5281995"/>
            <a:ext cx="312381" cy="2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8" idx="3"/>
          </p:cNvCxnSpPr>
          <p:nvPr/>
        </p:nvCxnSpPr>
        <p:spPr>
          <a:xfrm flipV="1">
            <a:off x="3967066" y="5281994"/>
            <a:ext cx="342778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6015026" y="5284590"/>
            <a:ext cx="2956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165198" y="5953834"/>
            <a:ext cx="1747818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4080"/>
                </a:solidFill>
                <a:latin typeface="Times New Roman"/>
                <a:cs typeface="Times New Roman"/>
              </a:rPr>
              <a:t>gain</a:t>
            </a:r>
            <a:endParaRPr lang="en-US" b="1" dirty="0">
              <a:solidFill>
                <a:srgbClr val="004080"/>
              </a:solidFill>
              <a:latin typeface="Times New Roman"/>
              <a:cs typeface="Times New Roman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09844" y="5278356"/>
            <a:ext cx="1747818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loss</a:t>
            </a:r>
            <a:endParaRPr lang="en-US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04724" y="5956429"/>
            <a:ext cx="1632180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gain − loss</a:t>
            </a:r>
            <a:endParaRPr lang="en-US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09871" y="5956429"/>
            <a:ext cx="1747818" cy="369332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input</a:t>
            </a:r>
            <a:endParaRPr lang="en-US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59" name="Picture 58" descr="Screen Shot 2017-10-10 at 11.44.07 P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66" y="4612751"/>
            <a:ext cx="1745723" cy="1343678"/>
          </a:xfrm>
          <a:prstGeom prst="rect">
            <a:avLst/>
          </a:prstGeom>
        </p:spPr>
      </p:pic>
      <p:pic>
        <p:nvPicPr>
          <p:cNvPr id="68" name="Picture 67" descr="Screen Shot 2017-10-10 at 11.53.09 PM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070" y="4610156"/>
            <a:ext cx="1696996" cy="1343678"/>
          </a:xfrm>
          <a:prstGeom prst="rect">
            <a:avLst/>
          </a:prstGeom>
        </p:spPr>
      </p:pic>
      <p:pic>
        <p:nvPicPr>
          <p:cNvPr id="77" name="Picture 76" descr="Screen Shot 2017-10-10 at 11.56.40 PM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724" y="4612752"/>
            <a:ext cx="1632180" cy="134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92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5464"/>
            <a:ext cx="7798056" cy="492042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To simulate the effect of a hot cell, I used an open-source code “co2amp” designed to model amplification of short pulses in active CO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latin typeface="Times New Roman"/>
                <a:cs typeface="Times New Roman"/>
              </a:rPr>
              <a:t> media [1]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Calculates amplitude and phase at each individual frequency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Conditions for laser were realistic, given by past experimental results</a:t>
            </a:r>
            <a:endParaRPr lang="en-US" sz="2400" dirty="0">
              <a:latin typeface="Times New Roman"/>
              <a:cs typeface="Times New Roman"/>
            </a:endParaRP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Gain coefficient: 2.2%/</a:t>
            </a:r>
            <a:r>
              <a:rPr lang="en-US" sz="2200" dirty="0" smtClean="0">
                <a:latin typeface="Times New Roman"/>
                <a:cs typeface="Times New Roman"/>
              </a:rPr>
              <a:t>cm</a:t>
            </a:r>
            <a:endParaRPr lang="en-US" sz="2200" dirty="0">
              <a:latin typeface="Times New Roman"/>
              <a:cs typeface="Times New Roman"/>
            </a:endParaRP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Pressure</a:t>
            </a:r>
            <a:r>
              <a:rPr lang="en-US" sz="2200" dirty="0">
                <a:latin typeface="Times New Roman"/>
                <a:cs typeface="Times New Roman"/>
              </a:rPr>
              <a:t>: 8 </a:t>
            </a:r>
            <a:r>
              <a:rPr lang="en-US" sz="2200" dirty="0" err="1">
                <a:latin typeface="Times New Roman"/>
                <a:cs typeface="Times New Roman"/>
              </a:rPr>
              <a:t>atm</a:t>
            </a:r>
            <a:r>
              <a:rPr lang="en-US" sz="2200" dirty="0">
                <a:latin typeface="Times New Roman"/>
                <a:cs typeface="Times New Roman"/>
              </a:rPr>
              <a:t> (1:1:14 CO</a:t>
            </a:r>
            <a:r>
              <a:rPr lang="en-US" sz="2200" baseline="-25000" dirty="0">
                <a:latin typeface="Times New Roman"/>
                <a:cs typeface="Times New Roman"/>
              </a:rPr>
              <a:t>2</a:t>
            </a:r>
            <a:r>
              <a:rPr lang="en-US" sz="2200" dirty="0">
                <a:latin typeface="Times New Roman"/>
                <a:cs typeface="Times New Roman"/>
              </a:rPr>
              <a:t>:N</a:t>
            </a:r>
            <a:r>
              <a:rPr lang="en-US" sz="2200" baseline="-25000" dirty="0">
                <a:latin typeface="Times New Roman"/>
                <a:cs typeface="Times New Roman"/>
              </a:rPr>
              <a:t>2</a:t>
            </a:r>
            <a:r>
              <a:rPr lang="en-US" sz="2200" dirty="0">
                <a:latin typeface="Times New Roman"/>
                <a:cs typeface="Times New Roman"/>
              </a:rPr>
              <a:t>:He mix)</a:t>
            </a: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Cell Length: 50 </a:t>
            </a:r>
            <a:r>
              <a:rPr lang="en-US" sz="2200" dirty="0" smtClean="0">
                <a:latin typeface="Times New Roman"/>
                <a:cs typeface="Times New Roman"/>
              </a:rPr>
              <a:t>cm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Simulated amplification of 3 </a:t>
            </a:r>
            <a:r>
              <a:rPr lang="en-US" sz="2400" dirty="0" err="1" smtClean="0">
                <a:latin typeface="Times New Roman"/>
                <a:cs typeface="Times New Roman"/>
              </a:rPr>
              <a:t>ps</a:t>
            </a:r>
            <a:r>
              <a:rPr lang="en-US" sz="2400" dirty="0" smtClean="0">
                <a:latin typeface="Times New Roman"/>
                <a:cs typeface="Times New Roman"/>
              </a:rPr>
              <a:t> pulse from 1 </a:t>
            </a:r>
            <a:r>
              <a:rPr lang="en-US" sz="2400" dirty="0" err="1" smtClean="0">
                <a:latin typeface="Times New Roman"/>
                <a:cs typeface="Times New Roman"/>
              </a:rPr>
              <a:t>μJ</a:t>
            </a:r>
            <a:r>
              <a:rPr lang="en-US" sz="2400" dirty="0" smtClean="0">
                <a:latin typeface="Times New Roman"/>
                <a:cs typeface="Times New Roman"/>
              </a:rPr>
              <a:t> to 1 </a:t>
            </a:r>
            <a:r>
              <a:rPr lang="en-US" sz="2400" dirty="0" err="1" smtClean="0">
                <a:latin typeface="Times New Roman"/>
                <a:cs typeface="Times New Roman"/>
              </a:rPr>
              <a:t>mJ</a:t>
            </a:r>
            <a:endParaRPr lang="en-US" sz="2400" dirty="0">
              <a:latin typeface="Times New Roman"/>
              <a:cs typeface="Times New Roman"/>
            </a:endParaRP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Regenerative amplifier: Number of passes varied depending on amount of absorption by hot cell</a:t>
            </a:r>
            <a:endParaRPr lang="en-US" sz="2200" dirty="0">
              <a:latin typeface="Times New Roman"/>
              <a:cs typeface="Times New Roman"/>
            </a:endParaRP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3092" y="6072427"/>
            <a:ext cx="74241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/>
                <a:cs typeface="Times New Roman"/>
              </a:rPr>
              <a:t>[1] Mikhail N. </a:t>
            </a:r>
            <a:r>
              <a:rPr lang="en-US" sz="1400" dirty="0" err="1">
                <a:latin typeface="Times New Roman"/>
                <a:cs typeface="Times New Roman"/>
              </a:rPr>
              <a:t>Polyanskiy</a:t>
            </a:r>
            <a:r>
              <a:rPr lang="en-US" sz="1400" dirty="0">
                <a:latin typeface="Times New Roman"/>
                <a:cs typeface="Times New Roman"/>
              </a:rPr>
              <a:t>, "co2amp: A software program for modeling the dynamics of </a:t>
            </a:r>
            <a:r>
              <a:rPr lang="en-US" sz="1400" dirty="0" err="1">
                <a:latin typeface="Times New Roman"/>
                <a:cs typeface="Times New Roman"/>
              </a:rPr>
              <a:t>ultrashort</a:t>
            </a:r>
            <a:r>
              <a:rPr lang="en-US" sz="1400" dirty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pulses </a:t>
            </a:r>
            <a:r>
              <a:rPr lang="en-US" sz="1400" dirty="0">
                <a:latin typeface="Times New Roman"/>
                <a:cs typeface="Times New Roman"/>
              </a:rPr>
              <a:t>in optical systems with CO2 amplifiers," Appl. Opt. 54, 5136-5142 (2015)</a:t>
            </a:r>
          </a:p>
        </p:txBody>
      </p:sp>
    </p:spTree>
    <p:extLst>
      <p:ext uri="{BB962C8B-B14F-4D97-AF65-F5344CB8AC3E}">
        <p14:creationId xmlns:p14="http://schemas.microsoft.com/office/powerpoint/2010/main" val="2137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6376"/>
            <a:ext cx="7620000" cy="2185208"/>
          </a:xfrm>
        </p:spPr>
        <p:txBody>
          <a:bodyPr/>
          <a:lstStyle/>
          <a:p>
            <a:r>
              <a:rPr lang="en-US" sz="2400" dirty="0" smtClean="0">
                <a:latin typeface="Times New Roman"/>
                <a:cs typeface="Times New Roman"/>
              </a:rPr>
              <a:t>3 main variables to optimize for the hot cell</a:t>
            </a:r>
          </a:p>
          <a:p>
            <a:pPr lvl="1"/>
            <a:r>
              <a:rPr lang="en-US" sz="2200" dirty="0">
                <a:latin typeface="Times New Roman"/>
                <a:cs typeface="Times New Roman"/>
              </a:rPr>
              <a:t>Gas Mix (CO</a:t>
            </a:r>
            <a:r>
              <a:rPr lang="en-US" sz="2200" baseline="-25000" dirty="0">
                <a:latin typeface="Times New Roman"/>
                <a:cs typeface="Times New Roman"/>
              </a:rPr>
              <a:t>2 </a:t>
            </a:r>
            <a:r>
              <a:rPr lang="en-US" sz="2200" dirty="0">
                <a:latin typeface="Times New Roman"/>
                <a:cs typeface="Times New Roman"/>
              </a:rPr>
              <a:t>: N</a:t>
            </a:r>
            <a:r>
              <a:rPr lang="en-US" sz="2200" baseline="-25000" dirty="0">
                <a:latin typeface="Times New Roman"/>
                <a:cs typeface="Times New Roman"/>
              </a:rPr>
              <a:t>2 </a:t>
            </a:r>
            <a:r>
              <a:rPr lang="en-US" sz="2200" dirty="0">
                <a:latin typeface="Times New Roman"/>
                <a:cs typeface="Times New Roman"/>
              </a:rPr>
              <a:t>: He)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Temperature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Total Pressure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Gas Mix: all results indicate pure CO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latin typeface="Times New Roman"/>
                <a:cs typeface="Times New Roman"/>
              </a:rPr>
              <a:t> (1:0:0) works best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112" y="3400751"/>
            <a:ext cx="7914519" cy="903613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Times New Roman"/>
                <a:cs typeface="Times New Roman"/>
              </a:rPr>
              <a:t>Optimizing Temperature</a:t>
            </a:r>
            <a:endParaRPr lang="en-US" sz="2400" dirty="0">
              <a:latin typeface="Times New Roman"/>
              <a:cs typeface="Times New Roman"/>
            </a:endParaRP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Fixed CO</a:t>
            </a:r>
            <a:r>
              <a:rPr lang="en-US" sz="2200" baseline="-25000" dirty="0" smtClean="0">
                <a:latin typeface="Times New Roman"/>
                <a:cs typeface="Times New Roman"/>
              </a:rPr>
              <a:t>2</a:t>
            </a:r>
            <a:r>
              <a:rPr lang="en-US" sz="2200" dirty="0" smtClean="0">
                <a:latin typeface="Times New Roman"/>
                <a:cs typeface="Times New Roman"/>
              </a:rPr>
              <a:t> Pressure = 2 </a:t>
            </a:r>
            <a:r>
              <a:rPr lang="en-US" sz="2200" dirty="0" err="1" smtClean="0">
                <a:latin typeface="Times New Roman"/>
                <a:cs typeface="Times New Roman"/>
              </a:rPr>
              <a:t>atm</a:t>
            </a:r>
            <a:endParaRPr lang="en-US" sz="22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Optimizing Pressure</a:t>
            </a:r>
            <a:endParaRPr lang="en-US" sz="2400" dirty="0">
              <a:latin typeface="Times New Roman"/>
              <a:cs typeface="Times New Roman"/>
            </a:endParaRP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Fixed Temperature = 400 K</a:t>
            </a:r>
            <a:endParaRPr lang="en-US" sz="2200" dirty="0">
              <a:latin typeface="Times New Roman"/>
              <a:cs typeface="Times New Roman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7459191"/>
              </p:ext>
            </p:extLst>
          </p:nvPr>
        </p:nvGraphicFramePr>
        <p:xfrm>
          <a:off x="340189" y="4383747"/>
          <a:ext cx="3921924" cy="2579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067208"/>
              </p:ext>
            </p:extLst>
          </p:nvPr>
        </p:nvGraphicFramePr>
        <p:xfrm>
          <a:off x="4467817" y="4383746"/>
          <a:ext cx="3730741" cy="257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869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0466"/>
            <a:ext cx="7507774" cy="154013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Conditions taken from realistic experimental results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Gain coefficient: 2.2%/cm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Laser Pressure: 8 </a:t>
            </a:r>
            <a:r>
              <a:rPr lang="en-US" sz="2200" dirty="0" err="1" smtClean="0">
                <a:latin typeface="Times New Roman"/>
                <a:cs typeface="Times New Roman"/>
              </a:rPr>
              <a:t>atm</a:t>
            </a:r>
            <a:r>
              <a:rPr lang="en-US" sz="2200" dirty="0" smtClean="0">
                <a:latin typeface="Times New Roman"/>
                <a:cs typeface="Times New Roman"/>
              </a:rPr>
              <a:t> (1:1:14 CO</a:t>
            </a:r>
            <a:r>
              <a:rPr lang="en-US" sz="2200" baseline="-25000" dirty="0" smtClean="0">
                <a:latin typeface="Times New Roman"/>
                <a:cs typeface="Times New Roman"/>
              </a:rPr>
              <a:t>2</a:t>
            </a:r>
            <a:r>
              <a:rPr lang="en-US" sz="2200" dirty="0" smtClean="0">
                <a:latin typeface="Times New Roman"/>
                <a:cs typeface="Times New Roman"/>
              </a:rPr>
              <a:t>:N</a:t>
            </a:r>
            <a:r>
              <a:rPr lang="en-US" sz="2200" baseline="-25000" dirty="0" smtClean="0">
                <a:latin typeface="Times New Roman"/>
                <a:cs typeface="Times New Roman"/>
              </a:rPr>
              <a:t>2</a:t>
            </a:r>
            <a:r>
              <a:rPr lang="en-US" sz="2200" dirty="0" smtClean="0">
                <a:latin typeface="Times New Roman"/>
                <a:cs typeface="Times New Roman"/>
              </a:rPr>
              <a:t>:He mix)</a:t>
            </a:r>
          </a:p>
          <a:p>
            <a:pPr lvl="1"/>
            <a:r>
              <a:rPr lang="en-US" sz="2200" dirty="0" smtClean="0">
                <a:latin typeface="Times New Roman"/>
                <a:cs typeface="Times New Roman"/>
              </a:rPr>
              <a:t>Cell Length: 50 cm</a:t>
            </a:r>
            <a:endParaRPr lang="en-US" sz="2200" dirty="0">
              <a:latin typeface="Times New Roman"/>
              <a:cs typeface="Times New Roman"/>
            </a:endParaRPr>
          </a:p>
          <a:p>
            <a:pPr marL="114300" indent="0">
              <a:buNone/>
            </a:pP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6558034" y="4127316"/>
            <a:ext cx="952564" cy="1465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80132" y="2972194"/>
            <a:ext cx="7797067" cy="3657050"/>
            <a:chOff x="14173200" y="24688800"/>
            <a:chExt cx="11506200" cy="5334000"/>
          </a:xfrm>
        </p:grpSpPr>
        <p:sp>
          <p:nvSpPr>
            <p:cNvPr id="19" name="TextBox 25"/>
            <p:cNvSpPr txBox="1">
              <a:spLocks noChangeArrowheads="1"/>
            </p:cNvSpPr>
            <p:nvPr/>
          </p:nvSpPr>
          <p:spPr bwMode="auto">
            <a:xfrm>
              <a:off x="14173200" y="24688800"/>
              <a:ext cx="5638800" cy="538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Times New Roman"/>
                  <a:cs typeface="Times New Roman"/>
                </a:rPr>
                <a:t>Output without Hot CO</a:t>
              </a:r>
              <a:r>
                <a:rPr lang="en-US" sz="1800" baseline="-25000" dirty="0">
                  <a:latin typeface="Times New Roman"/>
                  <a:cs typeface="Times New Roman"/>
                </a:rPr>
                <a:t>2</a:t>
              </a:r>
              <a:r>
                <a:rPr lang="en-US" sz="1800" dirty="0">
                  <a:latin typeface="Times New Roman"/>
                  <a:cs typeface="Times New Roman"/>
                </a:rPr>
                <a:t> Cell</a:t>
              </a:r>
            </a:p>
          </p:txBody>
        </p:sp>
        <p:sp>
          <p:nvSpPr>
            <p:cNvPr id="20" name="TextBox 25"/>
            <p:cNvSpPr txBox="1">
              <a:spLocks noChangeArrowheads="1"/>
            </p:cNvSpPr>
            <p:nvPr/>
          </p:nvSpPr>
          <p:spPr bwMode="auto">
            <a:xfrm>
              <a:off x="20040600" y="24688800"/>
              <a:ext cx="5638800" cy="538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Times New Roman"/>
                  <a:cs typeface="Times New Roman"/>
                </a:rPr>
                <a:t>Output with Hot CO</a:t>
              </a:r>
              <a:r>
                <a:rPr lang="en-US" sz="1800" baseline="-25000" dirty="0">
                  <a:latin typeface="Times New Roman"/>
                  <a:cs typeface="Times New Roman"/>
                </a:rPr>
                <a:t>2</a:t>
              </a:r>
              <a:r>
                <a:rPr lang="en-US" sz="1800" dirty="0">
                  <a:latin typeface="Times New Roman"/>
                  <a:cs typeface="Times New Roman"/>
                </a:rPr>
                <a:t> Cell</a:t>
              </a:r>
            </a:p>
          </p:txBody>
        </p:sp>
        <p:pic>
          <p:nvPicPr>
            <p:cNvPr id="23" name="Picture 6" descr="hotcell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40600" y="25298400"/>
              <a:ext cx="5592763" cy="472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7" descr="nohotcell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73200" y="25298400"/>
              <a:ext cx="5562600" cy="4689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770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5734"/>
            <a:ext cx="7620000" cy="3001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This academic year I plan to work 8-10 hours/week continuing this project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Design for hot cell is complete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Currently contacting companies about the building of customized parts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Goal: To build the hot cell and test this theory in lab by the conclusion of this academic year</a:t>
            </a:r>
            <a:endParaRPr lang="en-US" sz="2400" dirty="0">
              <a:latin typeface="Times New Roman"/>
              <a:cs typeface="Times New Roman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981957" y="4730943"/>
            <a:ext cx="6307228" cy="1807205"/>
            <a:chOff x="1158314" y="4658075"/>
            <a:chExt cx="6307228" cy="1807205"/>
          </a:xfrm>
        </p:grpSpPr>
        <p:sp>
          <p:nvSpPr>
            <p:cNvPr id="49" name="Rectangle 48"/>
            <p:cNvSpPr/>
            <p:nvPr/>
          </p:nvSpPr>
          <p:spPr bwMode="auto">
            <a:xfrm rot="2965577">
              <a:off x="1285741" y="5370233"/>
              <a:ext cx="1379091" cy="3231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606326" y="4658075"/>
              <a:ext cx="5374906" cy="1807205"/>
              <a:chOff x="865957" y="4752541"/>
              <a:chExt cx="5374906" cy="1807203"/>
            </a:xfrm>
          </p:grpSpPr>
          <p:grpSp>
            <p:nvGrpSpPr>
              <p:cNvPr id="4" name="Group 35"/>
              <p:cNvGrpSpPr>
                <a:grpSpLocks/>
              </p:cNvGrpSpPr>
              <p:nvPr/>
            </p:nvGrpSpPr>
            <p:grpSpPr bwMode="auto">
              <a:xfrm>
                <a:off x="865957" y="4752541"/>
                <a:ext cx="5374906" cy="1807203"/>
                <a:chOff x="19064553" y="32214523"/>
                <a:chExt cx="6468070" cy="2792341"/>
              </a:xfrm>
            </p:grpSpPr>
            <p:sp>
              <p:nvSpPr>
                <p:cNvPr id="5" name="Rectangle 4"/>
                <p:cNvSpPr/>
                <p:nvPr/>
              </p:nvSpPr>
              <p:spPr bwMode="auto">
                <a:xfrm>
                  <a:off x="20037427" y="33223870"/>
                  <a:ext cx="4723829" cy="760904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  <a:defRPr/>
                  </a:pPr>
                  <a:endParaRPr lang="en-US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6" name="Right Triangle 227"/>
                <p:cNvSpPr>
                  <a:spLocks noChangeArrowheads="1"/>
                </p:cNvSpPr>
                <p:nvPr/>
              </p:nvSpPr>
              <p:spPr bwMode="auto">
                <a:xfrm rot="10800000">
                  <a:off x="19351626" y="33223870"/>
                  <a:ext cx="685801" cy="761999"/>
                </a:xfrm>
                <a:prstGeom prst="rtTriangle">
                  <a:avLst/>
                </a:prstGeom>
                <a:solidFill>
                  <a:srgbClr val="A6A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7" name="Right Triangle 268"/>
                <p:cNvSpPr>
                  <a:spLocks noChangeArrowheads="1"/>
                </p:cNvSpPr>
                <p:nvPr/>
              </p:nvSpPr>
              <p:spPr bwMode="auto">
                <a:xfrm rot="5400000">
                  <a:off x="24477408" y="33310956"/>
                  <a:ext cx="861305" cy="685801"/>
                </a:xfrm>
                <a:prstGeom prst="rtTriangle">
                  <a:avLst/>
                </a:prstGeom>
                <a:solidFill>
                  <a:srgbClr val="A6A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 bwMode="auto">
                <a:xfrm rot="7920945">
                  <a:off x="24031627" y="33370100"/>
                  <a:ext cx="2130857" cy="388842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  <a:defRPr/>
                  </a:pPr>
                  <a:endParaRPr lang="en-US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 bwMode="auto">
                <a:xfrm rot="2902867">
                  <a:off x="18331574" y="33666501"/>
                  <a:ext cx="1848500" cy="32262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  <a:defRPr/>
                  </a:pPr>
                  <a:endParaRPr lang="en-US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1" name="Rectangle 274"/>
                <p:cNvSpPr>
                  <a:spLocks noChangeArrowheads="1"/>
                </p:cNvSpPr>
                <p:nvPr/>
              </p:nvSpPr>
              <p:spPr bwMode="auto">
                <a:xfrm rot="7920945">
                  <a:off x="24395982" y="33693429"/>
                  <a:ext cx="1865752" cy="321671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12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19586584" y="32214523"/>
                  <a:ext cx="5715001" cy="4665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800" dirty="0"/>
                    <a:t>Hot CO</a:t>
                  </a:r>
                  <a:r>
                    <a:rPr lang="en-US" sz="1800" baseline="-25000" dirty="0"/>
                    <a:t>2</a:t>
                  </a:r>
                  <a:r>
                    <a:rPr lang="en-US" sz="1800" dirty="0"/>
                    <a:t> Cell</a:t>
                  </a:r>
                </a:p>
              </p:txBody>
            </p:sp>
            <p:sp>
              <p:nvSpPr>
                <p:cNvPr id="17" name="Line 38"/>
                <p:cNvSpPr>
                  <a:spLocks noChangeShapeType="1"/>
                </p:cNvSpPr>
                <p:nvPr/>
              </p:nvSpPr>
              <p:spPr bwMode="auto">
                <a:xfrm flipH="1" flipV="1">
                  <a:off x="20878800" y="33680400"/>
                  <a:ext cx="0" cy="1524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38"/>
                <p:cNvSpPr>
                  <a:spLocks noChangeShapeType="1"/>
                </p:cNvSpPr>
                <p:nvPr/>
              </p:nvSpPr>
              <p:spPr bwMode="auto">
                <a:xfrm flipH="1" flipV="1">
                  <a:off x="23926800" y="33680400"/>
                  <a:ext cx="0" cy="1524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38"/>
                <p:cNvSpPr>
                  <a:spLocks noChangeShapeType="1"/>
                </p:cNvSpPr>
                <p:nvPr/>
              </p:nvSpPr>
              <p:spPr bwMode="auto">
                <a:xfrm flipH="1" flipV="1">
                  <a:off x="20878800" y="33756600"/>
                  <a:ext cx="3048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21717001" y="33299400"/>
                  <a:ext cx="1447799" cy="3888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400" dirty="0"/>
                    <a:t>L = 50 cm</a:t>
                  </a:r>
                </a:p>
              </p:txBody>
            </p:sp>
            <p:sp>
              <p:nvSpPr>
                <p:cNvPr id="25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21316240" y="34345901"/>
                  <a:ext cx="2285999" cy="660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400" dirty="0"/>
                    <a:t>Brewster’s Angle for </a:t>
                  </a:r>
                  <a:r>
                    <a:rPr lang="en-US" sz="1400" dirty="0" err="1"/>
                    <a:t>NaCl</a:t>
                  </a:r>
                  <a:r>
                    <a:rPr lang="en-US" sz="1400" dirty="0"/>
                    <a:t> = 56°</a:t>
                  </a:r>
                </a:p>
              </p:txBody>
            </p:sp>
            <p:sp>
              <p:nvSpPr>
                <p:cNvPr id="27" name="TextBox 296"/>
                <p:cNvSpPr txBox="1">
                  <a:spLocks noChangeArrowheads="1"/>
                </p:cNvSpPr>
                <p:nvPr/>
              </p:nvSpPr>
              <p:spPr bwMode="auto">
                <a:xfrm rot="18681396">
                  <a:off x="24477214" y="33648131"/>
                  <a:ext cx="1741486" cy="3693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400" dirty="0"/>
                    <a:t>Salt Window</a:t>
                  </a:r>
                </a:p>
              </p:txBody>
            </p:sp>
            <p:sp>
              <p:nvSpPr>
                <p:cNvPr id="28" name="Rectangle 27"/>
                <p:cNvSpPr/>
                <p:nvPr/>
              </p:nvSpPr>
              <p:spPr bwMode="auto">
                <a:xfrm>
                  <a:off x="20925897" y="32862998"/>
                  <a:ext cx="3029618" cy="360871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  <a:defRPr/>
                  </a:pPr>
                  <a:endParaRPr lang="en-US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 bwMode="auto">
                <a:xfrm>
                  <a:off x="20925897" y="33984774"/>
                  <a:ext cx="3000903" cy="305226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  <a:defRPr/>
                  </a:pPr>
                  <a:endParaRPr lang="en-US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30" name="Oval 21"/>
                <p:cNvSpPr>
                  <a:spLocks noChangeArrowheads="1"/>
                </p:cNvSpPr>
                <p:nvPr/>
              </p:nvSpPr>
              <p:spPr bwMode="auto">
                <a:xfrm>
                  <a:off x="212598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1" name="Oval 161"/>
                <p:cNvSpPr>
                  <a:spLocks noChangeArrowheads="1"/>
                </p:cNvSpPr>
                <p:nvPr/>
              </p:nvSpPr>
              <p:spPr bwMode="auto">
                <a:xfrm>
                  <a:off x="215646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2" name="Oval 162"/>
                <p:cNvSpPr>
                  <a:spLocks noChangeArrowheads="1"/>
                </p:cNvSpPr>
                <p:nvPr/>
              </p:nvSpPr>
              <p:spPr bwMode="auto">
                <a:xfrm>
                  <a:off x="218694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3" name="Oval 163"/>
                <p:cNvSpPr>
                  <a:spLocks noChangeArrowheads="1"/>
                </p:cNvSpPr>
                <p:nvPr/>
              </p:nvSpPr>
              <p:spPr bwMode="auto">
                <a:xfrm>
                  <a:off x="221742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4" name="Oval 164"/>
                <p:cNvSpPr>
                  <a:spLocks noChangeArrowheads="1"/>
                </p:cNvSpPr>
                <p:nvPr/>
              </p:nvSpPr>
              <p:spPr bwMode="auto">
                <a:xfrm>
                  <a:off x="224790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5" name="Oval 165"/>
                <p:cNvSpPr>
                  <a:spLocks noChangeArrowheads="1"/>
                </p:cNvSpPr>
                <p:nvPr/>
              </p:nvSpPr>
              <p:spPr bwMode="auto">
                <a:xfrm>
                  <a:off x="227838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6" name="Oval 166"/>
                <p:cNvSpPr>
                  <a:spLocks noChangeArrowheads="1"/>
                </p:cNvSpPr>
                <p:nvPr/>
              </p:nvSpPr>
              <p:spPr bwMode="auto">
                <a:xfrm>
                  <a:off x="230886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7" name="Oval 167"/>
                <p:cNvSpPr>
                  <a:spLocks noChangeArrowheads="1"/>
                </p:cNvSpPr>
                <p:nvPr/>
              </p:nvSpPr>
              <p:spPr bwMode="auto">
                <a:xfrm>
                  <a:off x="23393400" y="329946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8" name="Oval 168"/>
                <p:cNvSpPr>
                  <a:spLocks noChangeArrowheads="1"/>
                </p:cNvSpPr>
                <p:nvPr/>
              </p:nvSpPr>
              <p:spPr bwMode="auto">
                <a:xfrm>
                  <a:off x="212598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39" name="Oval 169"/>
                <p:cNvSpPr>
                  <a:spLocks noChangeArrowheads="1"/>
                </p:cNvSpPr>
                <p:nvPr/>
              </p:nvSpPr>
              <p:spPr bwMode="auto">
                <a:xfrm>
                  <a:off x="215646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40" name="Oval 171"/>
                <p:cNvSpPr>
                  <a:spLocks noChangeArrowheads="1"/>
                </p:cNvSpPr>
                <p:nvPr/>
              </p:nvSpPr>
              <p:spPr bwMode="auto">
                <a:xfrm>
                  <a:off x="218694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41" name="Oval 172"/>
                <p:cNvSpPr>
                  <a:spLocks noChangeArrowheads="1"/>
                </p:cNvSpPr>
                <p:nvPr/>
              </p:nvSpPr>
              <p:spPr bwMode="auto">
                <a:xfrm>
                  <a:off x="221742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42" name="Oval 173"/>
                <p:cNvSpPr>
                  <a:spLocks noChangeArrowheads="1"/>
                </p:cNvSpPr>
                <p:nvPr/>
              </p:nvSpPr>
              <p:spPr bwMode="auto">
                <a:xfrm>
                  <a:off x="224790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43" name="Oval 174"/>
                <p:cNvSpPr>
                  <a:spLocks noChangeArrowheads="1"/>
                </p:cNvSpPr>
                <p:nvPr/>
              </p:nvSpPr>
              <p:spPr bwMode="auto">
                <a:xfrm>
                  <a:off x="227838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44" name="Oval 175"/>
                <p:cNvSpPr>
                  <a:spLocks noChangeArrowheads="1"/>
                </p:cNvSpPr>
                <p:nvPr/>
              </p:nvSpPr>
              <p:spPr bwMode="auto">
                <a:xfrm>
                  <a:off x="230886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45" name="Oval 176"/>
                <p:cNvSpPr>
                  <a:spLocks noChangeArrowheads="1"/>
                </p:cNvSpPr>
                <p:nvPr/>
              </p:nvSpPr>
              <p:spPr bwMode="auto">
                <a:xfrm>
                  <a:off x="23393400" y="33985200"/>
                  <a:ext cx="228600" cy="2286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  <a:buFontTx/>
                    <a:buChar char="•"/>
                  </a:pPr>
                  <a:endParaRPr lang="en-US"/>
                </a:p>
              </p:txBody>
            </p:sp>
            <p:sp>
              <p:nvSpPr>
                <p:cNvPr id="26" name="TextBox 241"/>
                <p:cNvSpPr txBox="1">
                  <a:spLocks noChangeArrowheads="1"/>
                </p:cNvSpPr>
                <p:nvPr/>
              </p:nvSpPr>
              <p:spPr bwMode="auto">
                <a:xfrm rot="2991204">
                  <a:off x="18351506" y="33631225"/>
                  <a:ext cx="1796468" cy="3703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400" dirty="0"/>
                    <a:t>Salt Window</a:t>
                  </a:r>
                </a:p>
              </p:txBody>
            </p:sp>
          </p:grpSp>
          <p:sp>
            <p:nvSpPr>
              <p:cNvPr id="46" name="Rectangle 45"/>
              <p:cNvSpPr/>
              <p:nvPr/>
            </p:nvSpPr>
            <p:spPr bwMode="auto">
              <a:xfrm>
                <a:off x="5037727" y="5184744"/>
                <a:ext cx="249085" cy="87841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buFontTx/>
                  <a:buChar char="•"/>
                  <a:defRPr/>
                </a:pPr>
                <a:endParaRPr lang="en-US">
                  <a:latin typeface="Times New Roman" pitchFamily="18" charset="0"/>
                  <a:cs typeface="+mn-cs"/>
                </a:endParaRPr>
              </a:p>
            </p:txBody>
          </p:sp>
        </p:grpSp>
        <p:sp>
          <p:nvSpPr>
            <p:cNvPr id="48" name="Rectangle 47"/>
            <p:cNvSpPr/>
            <p:nvPr/>
          </p:nvSpPr>
          <p:spPr bwMode="auto">
            <a:xfrm>
              <a:off x="2604329" y="5121822"/>
              <a:ext cx="249085" cy="8784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7920945">
              <a:off x="7174987" y="5033447"/>
              <a:ext cx="131220" cy="44989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 rot="7920945">
              <a:off x="6322709" y="5943054"/>
              <a:ext cx="131220" cy="44989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 rot="7920945">
              <a:off x="6454087" y="6212118"/>
              <a:ext cx="250643" cy="11376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rot="7920945">
              <a:off x="7201671" y="5381268"/>
              <a:ext cx="250643" cy="11376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 rot="2965577">
              <a:off x="2082695" y="6008389"/>
              <a:ext cx="152793" cy="33865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 rot="2965577">
              <a:off x="1302239" y="5017674"/>
              <a:ext cx="168042" cy="45589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 rot="2965577">
              <a:off x="1137914" y="5411972"/>
              <a:ext cx="365738" cy="10559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 rot="2965577">
              <a:off x="1780476" y="6121770"/>
              <a:ext cx="365738" cy="10559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cxnSp>
          <p:nvCxnSpPr>
            <p:cNvPr id="60" name="Straight Connector 59"/>
            <p:cNvCxnSpPr>
              <a:stCxn id="48" idx="0"/>
              <a:endCxn id="48" idx="2"/>
            </p:cNvCxnSpPr>
            <p:nvPr/>
          </p:nvCxnSpPr>
          <p:spPr>
            <a:xfrm>
              <a:off x="2728872" y="5121822"/>
              <a:ext cx="0" cy="8784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905505" y="5090278"/>
              <a:ext cx="0" cy="8784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540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983</TotalTime>
  <Words>517</Words>
  <Application>Microsoft Office PowerPoint</Application>
  <PresentationFormat>On-screen Show (4:3)</PresentationFormat>
  <Paragraphs>95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Gain Tailoring in a CO2 Amplifier by Resonant Absorption in Hot CO2 Cell</vt:lpstr>
      <vt:lpstr>Why is this Important?</vt:lpstr>
      <vt:lpstr>Amplification of Short Pulses</vt:lpstr>
      <vt:lpstr>CO2 Laser Gain Spectra</vt:lpstr>
      <vt:lpstr>My Project</vt:lpstr>
      <vt:lpstr>Numerical Simulations</vt:lpstr>
      <vt:lpstr>Optimization</vt:lpstr>
      <vt:lpstr>Simulation Results</vt:lpstr>
      <vt:lpstr>Project 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CO2 Laser Picosecond Pulse Amplification via Gain Tailoring</dc:title>
  <dc:creator>DeForest Tovey</dc:creator>
  <cp:lastModifiedBy>Sergei Tochitsky</cp:lastModifiedBy>
  <cp:revision>84</cp:revision>
  <cp:lastPrinted>2017-10-09T19:06:54Z</cp:lastPrinted>
  <dcterms:created xsi:type="dcterms:W3CDTF">2017-08-03T00:52:21Z</dcterms:created>
  <dcterms:modified xsi:type="dcterms:W3CDTF">2017-10-12T06:38:29Z</dcterms:modified>
</cp:coreProperties>
</file>