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6" r:id="rId2"/>
    <p:sldId id="287" r:id="rId3"/>
    <p:sldId id="277" r:id="rId4"/>
    <p:sldId id="264" r:id="rId5"/>
    <p:sldId id="259" r:id="rId6"/>
    <p:sldId id="258" r:id="rId7"/>
    <p:sldId id="300" r:id="rId8"/>
    <p:sldId id="301" r:id="rId9"/>
    <p:sldId id="310" r:id="rId10"/>
    <p:sldId id="284" r:id="rId11"/>
    <p:sldId id="260" r:id="rId12"/>
    <p:sldId id="261" r:id="rId13"/>
    <p:sldId id="316" r:id="rId14"/>
    <p:sldId id="299" r:id="rId15"/>
    <p:sldId id="297" r:id="rId16"/>
    <p:sldId id="262" r:id="rId17"/>
    <p:sldId id="263" r:id="rId18"/>
    <p:sldId id="311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4" r:id="rId27"/>
    <p:sldId id="312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9" r:id="rId37"/>
    <p:sldId id="313" r:id="rId38"/>
    <p:sldId id="280" r:id="rId39"/>
    <p:sldId id="286" r:id="rId40"/>
    <p:sldId id="3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ML" initials="J" lastIdx="1" clrIdx="0">
    <p:extLst>
      <p:ext uri="{19B8F6BF-5375-455C-9EA6-DF929625EA0E}">
        <p15:presenceInfo xmlns:p15="http://schemas.microsoft.com/office/powerpoint/2012/main" userId="JM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3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9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5976090056702278"/>
          <c:y val="3.5825341406693113E-2"/>
          <c:w val="0.68410180304058676"/>
          <c:h val="0.69054453986609599"/>
        </c:manualLayout>
      </c:layout>
      <c:scatterChart>
        <c:scatterStyle val="smoothMarker"/>
        <c:varyColors val="0"/>
        <c:ser>
          <c:idx val="0"/>
          <c:order val="0"/>
          <c:tx>
            <c:v>g-UPPEcore</c:v>
          </c:tx>
          <c:xVal>
            <c:numRef>
              <c:f>Sheet1!$C$2:$C$11</c:f>
              <c:numCache>
                <c:formatCode>General</c:formatCode>
                <c:ptCount val="10"/>
                <c:pt idx="0">
                  <c:v>12</c:v>
                </c:pt>
                <c:pt idx="1">
                  <c:v>24</c:v>
                </c:pt>
                <c:pt idx="2">
                  <c:v>48</c:v>
                </c:pt>
                <c:pt idx="3">
                  <c:v>96</c:v>
                </c:pt>
                <c:pt idx="4">
                  <c:v>192</c:v>
                </c:pt>
                <c:pt idx="5">
                  <c:v>384</c:v>
                </c:pt>
                <c:pt idx="8">
                  <c:v>0</c:v>
                </c:pt>
                <c:pt idx="9">
                  <c:v>400</c:v>
                </c:pt>
              </c:numCache>
            </c:numRef>
          </c:xVal>
          <c:yVal>
            <c:numRef>
              <c:f>Sheet1!$E$2:$E$11</c:f>
              <c:numCache>
                <c:formatCode>General</c:formatCode>
                <c:ptCount val="10"/>
                <c:pt idx="0">
                  <c:v>12</c:v>
                </c:pt>
                <c:pt idx="1">
                  <c:v>23.791539998262834</c:v>
                </c:pt>
                <c:pt idx="2">
                  <c:v>46.229873417721521</c:v>
                </c:pt>
                <c:pt idx="3">
                  <c:v>91.167249126310537</c:v>
                </c:pt>
                <c:pt idx="4">
                  <c:v>182.16776124366115</c:v>
                </c:pt>
                <c:pt idx="5">
                  <c:v>358.25978909507074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6A9-4101-AA63-D81161A5922D}"/>
            </c:ext>
          </c:extLst>
        </c:ser>
        <c:ser>
          <c:idx val="1"/>
          <c:order val="1"/>
          <c:tx>
            <c:v>Ideal Scaling</c:v>
          </c:tx>
          <c:xVal>
            <c:numRef>
              <c:f>Sheet1!$B$10:$B$11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Sheet1!$C$10:$C$11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6A9-4101-AA63-D81161A59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590872"/>
        <c:axId val="196620832"/>
      </c:scatterChart>
      <c:valAx>
        <c:axId val="196590872"/>
        <c:scaling>
          <c:orientation val="minMax"/>
          <c:max val="4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Number of cores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6620832"/>
        <c:crosses val="autoZero"/>
        <c:crossBetween val="midCat"/>
      </c:valAx>
      <c:valAx>
        <c:axId val="196620832"/>
        <c:scaling>
          <c:orientation val="minMax"/>
          <c:max val="4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65908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037449970962302"/>
          <c:y val="0.46560956172139534"/>
          <c:w val="0.34354946087465638"/>
          <c:h val="0.19020605439182098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9C095-4E0F-4D91-BF59-1C64572030EB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C588E-2024-4AB5-B206-DC6844E9E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7A118-866B-C346-AB63-40FBB40EFB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3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6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4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304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fld id="{292E724F-217A-46BC-8918-C98F8965DB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62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0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3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3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3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6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16E0A-5F4E-44C5-B516-3D7C7608870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82BF4-75FE-4530-B867-2CC18556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1.w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wmf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.wmf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35.tiff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oleObject" Target="../embeddings/oleObject12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5" Type="http://schemas.openxmlformats.org/officeDocument/2006/relationships/hyperlink" Target="http://dx.doi.org/10.1155/2012/868274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6.wmf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1.wmf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.wmf"/><Relationship Id="rId4" Type="http://schemas.openxmlformats.org/officeDocument/2006/relationships/image" Target="../media/image3.wmf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oleObject" Target="../embeddings/oleObject15.bin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80.wmf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78.wmf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wm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wmf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wmf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.wmf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media" Target="../media/media4.avi"/><Relationship Id="rId7" Type="http://schemas.openxmlformats.org/officeDocument/2006/relationships/image" Target="../media/image96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wmf"/><Relationship Id="rId4" Type="http://schemas.openxmlformats.org/officeDocument/2006/relationships/video" Target="../media/media4.avi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.wmf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492" y="-544819"/>
            <a:ext cx="10515600" cy="2852737"/>
          </a:xfrm>
        </p:spPr>
        <p:txBody>
          <a:bodyPr>
            <a:normAutofit/>
          </a:bodyPr>
          <a:lstStyle/>
          <a:p>
            <a:r>
              <a:rPr lang="en-US" sz="3600" dirty="0"/>
              <a:t>LWIR Nonlinear Optics in gases: Theory and Simulations</a:t>
            </a:r>
            <a:br>
              <a:rPr lang="en-US" sz="3600" dirty="0"/>
            </a:b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808938"/>
            <a:ext cx="10515600" cy="1500187"/>
          </a:xfrm>
        </p:spPr>
        <p:txBody>
          <a:bodyPr>
            <a:normAutofit/>
          </a:bodyPr>
          <a:lstStyle/>
          <a:p>
            <a:r>
              <a:rPr lang="en-US" dirty="0" smtClean="0"/>
              <a:t>				Jerome V </a:t>
            </a:r>
            <a:r>
              <a:rPr lang="en-US" dirty="0" err="1" smtClean="0"/>
              <a:t>Moloney</a:t>
            </a:r>
            <a:endParaRPr lang="en-US" dirty="0" smtClean="0"/>
          </a:p>
          <a:p>
            <a:r>
              <a:rPr lang="en-US" dirty="0" smtClean="0"/>
              <a:t>			      College of Optical Sciences</a:t>
            </a:r>
          </a:p>
          <a:p>
            <a:r>
              <a:rPr lang="en-US" dirty="0"/>
              <a:t>	</a:t>
            </a:r>
            <a:r>
              <a:rPr lang="en-US" dirty="0" smtClean="0"/>
              <a:t>	      Arizona Center for Mathematical Sciences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850" y="5103674"/>
            <a:ext cx="10261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Funding:  MURI Award N00014-17-1-2705; AFOSR Support FA9550-16-1-0088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UCLA Lead: “Fundamental </a:t>
            </a:r>
            <a:r>
              <a:rPr lang="en-US" sz="2000" dirty="0"/>
              <a:t>Studies of Nonlinear Optics and Laser-plasma Phenomena in Gases and Solids Using High-Power LWIR </a:t>
            </a:r>
            <a:r>
              <a:rPr lang="en-US" dirty="0" smtClean="0"/>
              <a:t>Lasers”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5" descr="Arizon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" y="16271"/>
            <a:ext cx="974249" cy="7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1850" y="3713985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Research Team: M. </a:t>
            </a:r>
            <a:r>
              <a:rPr lang="en-US" sz="2400" dirty="0" err="1" smtClean="0"/>
              <a:t>Kolesik</a:t>
            </a:r>
            <a:r>
              <a:rPr lang="en-US" sz="2400" dirty="0" smtClean="0"/>
              <a:t> co-PI (OSC), S.W. Koch (Marburg), E.M Wright (OSC)</a:t>
            </a:r>
          </a:p>
          <a:p>
            <a:r>
              <a:rPr lang="en-US" sz="2400" dirty="0" smtClean="0"/>
              <a:t>Senior Researcher/Postdocs: C. </a:t>
            </a:r>
            <a:r>
              <a:rPr lang="en-US" sz="2400" dirty="0" err="1" smtClean="0"/>
              <a:t>Dineen</a:t>
            </a:r>
            <a:r>
              <a:rPr lang="en-US" sz="2400" dirty="0" smtClean="0"/>
              <a:t>, K. </a:t>
            </a:r>
            <a:r>
              <a:rPr lang="en-US" sz="2400" dirty="0" err="1" smtClean="0"/>
              <a:t>Schuh</a:t>
            </a:r>
            <a:r>
              <a:rPr lang="en-US" sz="2400" dirty="0" smtClean="0"/>
              <a:t>, P. </a:t>
            </a:r>
            <a:r>
              <a:rPr lang="en-US" sz="2400" dirty="0" err="1" smtClean="0"/>
              <a:t>Rosenow</a:t>
            </a:r>
            <a:r>
              <a:rPr lang="en-US" sz="2400" dirty="0" smtClean="0"/>
              <a:t>, P. </a:t>
            </a:r>
            <a:r>
              <a:rPr lang="en-US" sz="2400" dirty="0" err="1" smtClean="0"/>
              <a:t>Panagiotopolous</a:t>
            </a:r>
            <a:endParaRPr lang="en-US" sz="2400" dirty="0" smtClean="0"/>
          </a:p>
          <a:p>
            <a:r>
              <a:rPr lang="en-US" sz="2400" dirty="0" smtClean="0"/>
              <a:t>Grad Students: A. </a:t>
            </a:r>
            <a:r>
              <a:rPr lang="en-US" sz="2400" dirty="0" err="1" smtClean="0"/>
              <a:t>Hofstrand</a:t>
            </a:r>
            <a:r>
              <a:rPr lang="en-US" sz="2400" dirty="0"/>
              <a:t> </a:t>
            </a:r>
            <a:r>
              <a:rPr lang="en-US" sz="2400" dirty="0" smtClean="0"/>
              <a:t>(Appl. Math), J. </a:t>
            </a:r>
            <a:r>
              <a:rPr lang="en-US" sz="2400" dirty="0" err="1" smtClean="0"/>
              <a:t>Nehls</a:t>
            </a:r>
            <a:r>
              <a:rPr lang="en-US" sz="2400" dirty="0" smtClean="0"/>
              <a:t> (OSC)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988335" y="49932"/>
            <a:ext cx="440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UCLA MURI Kickoff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08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358" y="112455"/>
            <a:ext cx="10968960" cy="1143480"/>
          </a:xfrm>
        </p:spPr>
        <p:txBody>
          <a:bodyPr/>
          <a:lstStyle/>
          <a:p>
            <a:r>
              <a:rPr lang="en-US" dirty="0" smtClean="0"/>
              <a:t>Filament Modeling Hierarchy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59627" y="19833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283748"/>
              </p:ext>
            </p:extLst>
          </p:nvPr>
        </p:nvGraphicFramePr>
        <p:xfrm>
          <a:off x="2961615" y="2950796"/>
          <a:ext cx="6578601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" name="Equation" r:id="rId3" imgW="6578280" imgH="609480" progId="Equation.DSMT4">
                  <p:embed/>
                </p:oleObj>
              </mc:Choice>
              <mc:Fallback>
                <p:oleObj name="Equation" r:id="rId3" imgW="6578280" imgH="609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1615" y="2950796"/>
                        <a:ext cx="6578601" cy="61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83973" y="1515115"/>
            <a:ext cx="10533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Nonlinear Envelope Equation – Generalization of Nonlinear Schrödinger </a:t>
            </a:r>
            <a:r>
              <a:rPr lang="en-US" sz="2400" dirty="0" smtClean="0"/>
              <a:t>Equation</a:t>
            </a:r>
          </a:p>
          <a:p>
            <a:r>
              <a:rPr lang="en-US" sz="2400" dirty="0" smtClean="0"/>
              <a:t>- Computational workhorse for near-IR filament propagation </a:t>
            </a:r>
            <a:endParaRPr lang="en-US" sz="24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482645" y="28977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01795"/>
              </p:ext>
            </p:extLst>
          </p:nvPr>
        </p:nvGraphicFramePr>
        <p:xfrm>
          <a:off x="2667376" y="4207732"/>
          <a:ext cx="19431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3" name="Equation" r:id="rId5" imgW="1942920" imgH="634680" progId="Equation.DSMT4">
                  <p:embed/>
                </p:oleObj>
              </mc:Choice>
              <mc:Fallback>
                <p:oleObj name="Equation" r:id="rId5" imgW="1942920" imgH="63468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376" y="4207732"/>
                        <a:ext cx="19431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768646" y="307104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02766"/>
              </p:ext>
            </p:extLst>
          </p:nvPr>
        </p:nvGraphicFramePr>
        <p:xfrm>
          <a:off x="5008938" y="4247790"/>
          <a:ext cx="495776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4" name="Equation" r:id="rId7" imgW="4952880" imgH="571320" progId="Equation.DSMT4">
                  <p:embed/>
                </p:oleObj>
              </mc:Choice>
              <mc:Fallback>
                <p:oleObj name="Equation" r:id="rId7" imgW="4952880" imgH="57132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938" y="4247790"/>
                        <a:ext cx="4957763" cy="57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482645" y="38121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457074"/>
              </p:ext>
            </p:extLst>
          </p:nvPr>
        </p:nvGraphicFramePr>
        <p:xfrm>
          <a:off x="2575010" y="5032674"/>
          <a:ext cx="31686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5" name="Equation" r:id="rId9" imgW="3162240" imgH="698400" progId="Equation.DSMT4">
                  <p:embed/>
                </p:oleObj>
              </mc:Choice>
              <mc:Fallback>
                <p:oleObj name="Equation" r:id="rId9" imgW="3162240" imgH="698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5010" y="5032674"/>
                        <a:ext cx="3168650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435214" y="39489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880240"/>
              </p:ext>
            </p:extLst>
          </p:nvPr>
        </p:nvGraphicFramePr>
        <p:xfrm>
          <a:off x="6036845" y="5025124"/>
          <a:ext cx="29019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6" name="Equation" r:id="rId11" imgW="2908080" imgH="571320" progId="Equation.DSMT4">
                  <p:embed/>
                </p:oleObj>
              </mc:Choice>
              <mc:Fallback>
                <p:oleObj name="Equation" r:id="rId11" imgW="2908080" imgH="57132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6845" y="5025124"/>
                        <a:ext cx="2901950" cy="576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 descr="Arizona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207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7"/>
          <p:cNvSpPr>
            <a:spLocks noChangeArrowheads="1"/>
          </p:cNvSpPr>
          <p:nvPr/>
        </p:nvSpPr>
        <p:spPr bwMode="auto">
          <a:xfrm flipV="1">
            <a:off x="1527175" y="1229263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909782" y="6043099"/>
            <a:ext cx="9927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J.V.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Moloney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A.C. Newell, “Nonlinear Optics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Perseus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(2004)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93994" y="3597469"/>
            <a:ext cx="530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Dispersion operator (normal or anomalous GVD)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6384" y="2319181"/>
            <a:ext cx="117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Diffraction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44413" y="2604996"/>
            <a:ext cx="252713" cy="3147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27579" y="2461412"/>
            <a:ext cx="274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Nonlinearity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768646" y="3417546"/>
            <a:ext cx="904567" cy="2695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486400" y="2897747"/>
            <a:ext cx="3873910" cy="2201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5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q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1"/>
            <a:ext cx="86868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eq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86001"/>
            <a:ext cx="33909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057400" y="1104901"/>
            <a:ext cx="549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u="sng" dirty="0">
                <a:latin typeface="Helvetica" pitchFamily="34" charset="0"/>
              </a:rPr>
              <a:t>Unidirectional Pulse Propagating Equation (z-UPPE</a:t>
            </a:r>
            <a:r>
              <a:rPr lang="en-US" altLang="en-US" dirty="0">
                <a:latin typeface="Helvetica" pitchFamily="34" charset="0"/>
              </a:rPr>
              <a:t>)</a:t>
            </a:r>
          </a:p>
        </p:txBody>
      </p:sp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8515351" y="1676400"/>
            <a:ext cx="1979613" cy="1295400"/>
            <a:chOff x="4416" y="1056"/>
            <a:chExt cx="1247" cy="816"/>
          </a:xfrm>
        </p:grpSpPr>
        <p:sp>
          <p:nvSpPr>
            <p:cNvPr id="37915" name="Text Box 6"/>
            <p:cNvSpPr txBox="1">
              <a:spLocks noChangeArrowheads="1"/>
            </p:cNvSpPr>
            <p:nvPr/>
          </p:nvSpPr>
          <p:spPr bwMode="auto">
            <a:xfrm>
              <a:off x="4416" y="1680"/>
              <a:ext cx="124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>
                  <a:latin typeface="Helvetica" pitchFamily="34" charset="0"/>
                </a:rPr>
                <a:t>Plasma-related current</a:t>
              </a:r>
            </a:p>
          </p:txBody>
        </p:sp>
        <p:sp>
          <p:nvSpPr>
            <p:cNvPr id="37916" name="Rectangle 7"/>
            <p:cNvSpPr>
              <a:spLocks noChangeArrowheads="1"/>
            </p:cNvSpPr>
            <p:nvPr/>
          </p:nvSpPr>
          <p:spPr bwMode="auto">
            <a:xfrm>
              <a:off x="4872" y="1056"/>
              <a:ext cx="672" cy="33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7917" name="AutoShape 8"/>
            <p:cNvCxnSpPr>
              <a:cxnSpLocks noChangeShapeType="1"/>
              <a:stCxn id="37915" idx="0"/>
              <a:endCxn id="37916" idx="2"/>
            </p:cNvCxnSpPr>
            <p:nvPr/>
          </p:nvCxnSpPr>
          <p:spPr bwMode="auto">
            <a:xfrm rot="-5400000">
              <a:off x="4980" y="1452"/>
              <a:ext cx="288" cy="16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CC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1733550" y="1676401"/>
            <a:ext cx="8705850" cy="2925763"/>
            <a:chOff x="132" y="1056"/>
            <a:chExt cx="5484" cy="1843"/>
          </a:xfrm>
        </p:grpSpPr>
        <p:pic>
          <p:nvPicPr>
            <p:cNvPr id="37908" name="Picture 10" descr="eq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48"/>
              <a:ext cx="5472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09" name="Group 11"/>
            <p:cNvGrpSpPr>
              <a:grpSpLocks/>
            </p:cNvGrpSpPr>
            <p:nvPr/>
          </p:nvGrpSpPr>
          <p:grpSpPr bwMode="auto">
            <a:xfrm>
              <a:off x="132" y="1056"/>
              <a:ext cx="4927" cy="1776"/>
              <a:chOff x="132" y="1056"/>
              <a:chExt cx="4927" cy="1776"/>
            </a:xfrm>
          </p:grpSpPr>
          <p:sp>
            <p:nvSpPr>
              <p:cNvPr id="37910" name="Text Box 12"/>
              <p:cNvSpPr txBox="1">
                <a:spLocks noChangeArrowheads="1"/>
              </p:cNvSpPr>
              <p:nvPr/>
            </p:nvSpPr>
            <p:spPr bwMode="auto">
              <a:xfrm>
                <a:off x="2640" y="2208"/>
                <a:ext cx="241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400">
                    <a:latin typeface="Helvetica" pitchFamily="34" charset="0"/>
                  </a:rPr>
                  <a:t>Nonlinear polarization evaluated from real field</a:t>
                </a:r>
              </a:p>
            </p:txBody>
          </p:sp>
          <p:sp>
            <p:nvSpPr>
              <p:cNvPr id="37911" name="Rectangle 13"/>
              <p:cNvSpPr>
                <a:spLocks noChangeArrowheads="1"/>
              </p:cNvSpPr>
              <p:nvPr/>
            </p:nvSpPr>
            <p:spPr bwMode="auto">
              <a:xfrm>
                <a:off x="3216" y="1056"/>
                <a:ext cx="672" cy="336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2" name="Rectangle 14"/>
              <p:cNvSpPr>
                <a:spLocks noChangeArrowheads="1"/>
              </p:cNvSpPr>
              <p:nvPr/>
            </p:nvSpPr>
            <p:spPr bwMode="auto">
              <a:xfrm>
                <a:off x="132" y="2496"/>
                <a:ext cx="576" cy="336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913" name="AutoShape 15"/>
              <p:cNvCxnSpPr>
                <a:cxnSpLocks noChangeShapeType="1"/>
                <a:stCxn id="37910" idx="1"/>
                <a:endCxn id="37911" idx="2"/>
              </p:cNvCxnSpPr>
              <p:nvPr/>
            </p:nvCxnSpPr>
            <p:spPr bwMode="auto">
              <a:xfrm rot="10800000" flipH="1">
                <a:off x="2640" y="1392"/>
                <a:ext cx="912" cy="912"/>
              </a:xfrm>
              <a:prstGeom prst="bentConnector4">
                <a:avLst>
                  <a:gd name="adj1" fmla="val -15792"/>
                  <a:gd name="adj2" fmla="val 28069"/>
                </a:avLst>
              </a:prstGeom>
              <a:noFill/>
              <a:ln w="9525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914" name="AutoShape 16"/>
              <p:cNvCxnSpPr>
                <a:cxnSpLocks noChangeShapeType="1"/>
                <a:stCxn id="37910" idx="1"/>
                <a:endCxn id="37912" idx="0"/>
              </p:cNvCxnSpPr>
              <p:nvPr/>
            </p:nvCxnSpPr>
            <p:spPr bwMode="auto">
              <a:xfrm rot="10800000" flipV="1">
                <a:off x="420" y="2304"/>
                <a:ext cx="2220" cy="192"/>
              </a:xfrm>
              <a:prstGeom prst="bentConnector2">
                <a:avLst/>
              </a:prstGeom>
              <a:noFill/>
              <a:ln w="9525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305" name="Group 17"/>
          <p:cNvGrpSpPr>
            <a:grpSpLocks/>
          </p:cNvGrpSpPr>
          <p:nvPr/>
        </p:nvGrpSpPr>
        <p:grpSpPr bwMode="auto">
          <a:xfrm>
            <a:off x="2381251" y="1657350"/>
            <a:ext cx="2562225" cy="1847850"/>
            <a:chOff x="540" y="1044"/>
            <a:chExt cx="1614" cy="1164"/>
          </a:xfrm>
        </p:grpSpPr>
        <p:sp>
          <p:nvSpPr>
            <p:cNvPr id="37905" name="Text Box 18"/>
            <p:cNvSpPr txBox="1">
              <a:spLocks noChangeArrowheads="1"/>
            </p:cNvSpPr>
            <p:nvPr/>
          </p:nvSpPr>
          <p:spPr bwMode="auto">
            <a:xfrm>
              <a:off x="540" y="2016"/>
              <a:ext cx="16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>
                  <a:latin typeface="Helvetica" pitchFamily="34" charset="0"/>
                </a:rPr>
                <a:t>Accurate chromatic dispersion</a:t>
              </a:r>
            </a:p>
          </p:txBody>
        </p:sp>
        <p:sp>
          <p:nvSpPr>
            <p:cNvPr id="37906" name="Rectangle 19"/>
            <p:cNvSpPr>
              <a:spLocks noChangeArrowheads="1"/>
            </p:cNvSpPr>
            <p:nvPr/>
          </p:nvSpPr>
          <p:spPr bwMode="auto">
            <a:xfrm>
              <a:off x="1062" y="1044"/>
              <a:ext cx="576" cy="81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7907" name="AutoShape 20"/>
            <p:cNvCxnSpPr>
              <a:cxnSpLocks noChangeShapeType="1"/>
              <a:stCxn id="37905" idx="0"/>
              <a:endCxn id="37906" idx="2"/>
            </p:cNvCxnSpPr>
            <p:nvPr/>
          </p:nvCxnSpPr>
          <p:spPr bwMode="auto">
            <a:xfrm rot="-5400000">
              <a:off x="1271" y="1936"/>
              <a:ext cx="156" cy="3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CC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09" name="Group 21"/>
          <p:cNvGrpSpPr>
            <a:grpSpLocks/>
          </p:cNvGrpSpPr>
          <p:nvPr/>
        </p:nvGrpSpPr>
        <p:grpSpPr bwMode="auto">
          <a:xfrm>
            <a:off x="5629276" y="4019550"/>
            <a:ext cx="3743325" cy="1162050"/>
            <a:chOff x="2586" y="2532"/>
            <a:chExt cx="2358" cy="732"/>
          </a:xfrm>
        </p:grpSpPr>
        <p:sp>
          <p:nvSpPr>
            <p:cNvPr id="37902" name="Text Box 22"/>
            <p:cNvSpPr txBox="1">
              <a:spLocks noChangeArrowheads="1"/>
            </p:cNvSpPr>
            <p:nvPr/>
          </p:nvSpPr>
          <p:spPr bwMode="auto">
            <a:xfrm>
              <a:off x="2586" y="3072"/>
              <a:ext cx="23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CC0000"/>
                  </a:solidFill>
                  <a:latin typeface="Helvetica" pitchFamily="34" charset="0"/>
                </a:rPr>
                <a:t>Second Harmonic component = source of TH</a:t>
              </a:r>
            </a:p>
          </p:txBody>
        </p:sp>
        <p:sp>
          <p:nvSpPr>
            <p:cNvPr id="37903" name="Rectangle 23"/>
            <p:cNvSpPr>
              <a:spLocks noChangeArrowheads="1"/>
            </p:cNvSpPr>
            <p:nvPr/>
          </p:nvSpPr>
          <p:spPr bwMode="auto">
            <a:xfrm>
              <a:off x="2784" y="2532"/>
              <a:ext cx="576" cy="28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7904" name="AutoShape 24"/>
            <p:cNvCxnSpPr>
              <a:cxnSpLocks noChangeShapeType="1"/>
              <a:stCxn id="37902" idx="1"/>
              <a:endCxn id="37903" idx="2"/>
            </p:cNvCxnSpPr>
            <p:nvPr/>
          </p:nvCxnSpPr>
          <p:spPr bwMode="auto">
            <a:xfrm rot="10800000" flipH="1">
              <a:off x="2586" y="2820"/>
              <a:ext cx="486" cy="348"/>
            </a:xfrm>
            <a:prstGeom prst="bentConnector4">
              <a:avLst>
                <a:gd name="adj1" fmla="val -29630"/>
                <a:gd name="adj2" fmla="val 63792"/>
              </a:avLst>
            </a:prstGeom>
            <a:noFill/>
            <a:ln w="9525">
              <a:solidFill>
                <a:srgbClr val="CC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897" name="Text Box 25"/>
          <p:cNvSpPr txBox="1">
            <a:spLocks noChangeArrowheads="1"/>
          </p:cNvSpPr>
          <p:nvPr/>
        </p:nvSpPr>
        <p:spPr bwMode="auto">
          <a:xfrm>
            <a:off x="2190749" y="5219666"/>
            <a:ext cx="657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i="1" u="sng" dirty="0">
                <a:latin typeface="Helvetica" pitchFamily="34" charset="0"/>
              </a:rPr>
              <a:t>Carrier based approach, no envelope approximations used</a:t>
            </a:r>
          </a:p>
        </p:txBody>
      </p:sp>
      <p:sp>
        <p:nvSpPr>
          <p:cNvPr id="37898" name="Text Box 26"/>
          <p:cNvSpPr txBox="1">
            <a:spLocks noChangeArrowheads="1"/>
          </p:cNvSpPr>
          <p:nvPr/>
        </p:nvSpPr>
        <p:spPr bwMode="auto">
          <a:xfrm>
            <a:off x="2779714" y="261939"/>
            <a:ext cx="659288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>
                <a:latin typeface="Tahoma" pitchFamily="34" charset="0"/>
              </a:rPr>
              <a:t>Scalar  UPPE Model (Unidirectional)</a:t>
            </a:r>
          </a:p>
        </p:txBody>
      </p:sp>
      <p:pic>
        <p:nvPicPr>
          <p:cNvPr id="37900" name="Picture 6" descr="Arizon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" y="29369"/>
            <a:ext cx="83820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AutoShape 27"/>
          <p:cNvSpPr>
            <a:spLocks noChangeArrowheads="1"/>
          </p:cNvSpPr>
          <p:nvPr/>
        </p:nvSpPr>
        <p:spPr bwMode="auto">
          <a:xfrm flipV="1">
            <a:off x="1350964" y="863603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4" y="5671330"/>
            <a:ext cx="7187648" cy="10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11" y="2075408"/>
            <a:ext cx="5999214" cy="4592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43" y="2075408"/>
            <a:ext cx="5999215" cy="4592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23" y="2629006"/>
            <a:ext cx="1176803" cy="779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77" y="2629006"/>
            <a:ext cx="1233598" cy="816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9" y="4548249"/>
            <a:ext cx="1552718" cy="6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42" y="4548249"/>
            <a:ext cx="1552718" cy="6722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7386" y="216312"/>
            <a:ext cx="8008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UPPE Carrier Shock Regularization – No HOKE or Ionization Regularization Necessary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63753" y="2929918"/>
            <a:ext cx="19600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Weak </a:t>
            </a:r>
            <a:r>
              <a:rPr lang="en-US" sz="1600" dirty="0" smtClean="0"/>
              <a:t>dispersion </a:t>
            </a:r>
            <a:r>
              <a:rPr lang="en-US" sz="1600" dirty="0"/>
              <a:t>of </a:t>
            </a:r>
          </a:p>
          <a:p>
            <a:r>
              <a:rPr lang="en-US" sz="1600" dirty="0"/>
              <a:t>ionized electrons </a:t>
            </a:r>
          </a:p>
          <a:p>
            <a:r>
              <a:rPr lang="en-US" sz="1600" dirty="0" smtClean="0"/>
              <a:t>works in </a:t>
            </a:r>
            <a:r>
              <a:rPr lang="en-US" sz="1600" dirty="0"/>
              <a:t>conjunction </a:t>
            </a:r>
            <a:endParaRPr lang="en-US" sz="1600" dirty="0" smtClean="0"/>
          </a:p>
          <a:p>
            <a:r>
              <a:rPr lang="en-US" sz="1600" dirty="0" smtClean="0"/>
              <a:t>Intrinsic GVD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416126" y="3910342"/>
            <a:ext cx="954605" cy="1625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rizona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3386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7"/>
          <p:cNvSpPr>
            <a:spLocks noChangeArrowheads="1"/>
          </p:cNvSpPr>
          <p:nvPr/>
        </p:nvSpPr>
        <p:spPr bwMode="auto">
          <a:xfrm flipV="1">
            <a:off x="1085852" y="1510935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986120" y="858129"/>
            <a:ext cx="1571812" cy="3094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986120" y="787791"/>
            <a:ext cx="1295723" cy="505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13712" y="1769813"/>
            <a:ext cx="680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 wavelength limit of NLSE supports Luther et al. analysis (1994)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652" y="108919"/>
            <a:ext cx="10968960" cy="11434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Beyond UPPE – Bidirectional Pulse Propagation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82299" y="1751653"/>
            <a:ext cx="10398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Modeling the scattering of nonlinear ultra-short laser pulses from remote targets </a:t>
            </a:r>
            <a:r>
              <a:rPr lang="en-US" sz="2400" u="sng" dirty="0"/>
              <a:t>Andrew </a:t>
            </a:r>
            <a:r>
              <a:rPr lang="en-US" sz="2400" u="sng" dirty="0" err="1"/>
              <a:t>Hofstrand</a:t>
            </a:r>
            <a:r>
              <a:rPr lang="en-US" sz="2400" u="sng" dirty="0"/>
              <a:t>,</a:t>
            </a:r>
            <a:r>
              <a:rPr lang="en-US" sz="2400" dirty="0"/>
              <a:t> UA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87" y="2721619"/>
            <a:ext cx="6556248" cy="4000500"/>
          </a:xfrm>
          <a:prstGeom prst="rect">
            <a:avLst/>
          </a:prstGeom>
        </p:spPr>
      </p:pic>
      <p:sp>
        <p:nvSpPr>
          <p:cNvPr id="6" name="AutoShape 27"/>
          <p:cNvSpPr>
            <a:spLocks noChangeArrowheads="1"/>
          </p:cNvSpPr>
          <p:nvPr/>
        </p:nvSpPr>
        <p:spPr bwMode="auto">
          <a:xfrm flipV="1">
            <a:off x="1075826" y="1038763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6" descr="Arizon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" y="29369"/>
            <a:ext cx="83820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8810" y="1136209"/>
            <a:ext cx="11006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20"/>
              </a:spcBef>
              <a:spcAft>
                <a:spcPts val="20"/>
              </a:spcAft>
              <a:tabLst>
                <a:tab pos="-685800" algn="l"/>
                <a:tab pos="-45720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-685800" algn="l"/>
                <a:tab pos="-457200" algn="l"/>
                <a:tab pos="0" algn="l"/>
                <a:tab pos="4572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Kolesik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J.V.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Moloney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“Nonlinear optical pulse propagation: From Maxwell's to unidirectional equations”,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Phys. Rev E.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70, 036604 (2004).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762" y="-935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</a:t>
            </a:r>
            <a:r>
              <a:rPr lang="en-US" sz="3600" dirty="0" err="1" smtClean="0"/>
              <a:t>Modulational</a:t>
            </a:r>
            <a:r>
              <a:rPr lang="en-US" sz="3600" dirty="0" smtClean="0"/>
              <a:t> Instability – Filament waist scaling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2667"/>
            <a:ext cx="2298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36" y="4055903"/>
            <a:ext cx="1651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6" descr="Arizon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" y="16669"/>
            <a:ext cx="8382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 flipV="1">
            <a:off x="1524000" y="908051"/>
            <a:ext cx="9144000" cy="74613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99595" y="2135563"/>
            <a:ext cx="425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 of perturbed transverse wavenumbers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490" y="3686571"/>
            <a:ext cx="446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unstable wavenumber growth rate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9595" y="1427884"/>
            <a:ext cx="9120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Linearize NLSE around an infinite </a:t>
            </a:r>
            <a:r>
              <a:rPr lang="en-US" dirty="0" err="1" smtClean="0"/>
              <a:t>planewave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3876" y="5775767"/>
            <a:ext cx="8796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Observation: </a:t>
            </a:r>
          </a:p>
          <a:p>
            <a:pPr marL="342900" indent="-342900">
              <a:buAutoNum type="arabicPeriod"/>
            </a:pPr>
            <a:r>
              <a:rPr lang="en-US" dirty="0" smtClean="0"/>
              <a:t>Unstable transverse wavenumber  domain shrinks with increasing wavelength.</a:t>
            </a:r>
          </a:p>
          <a:p>
            <a:pPr marL="342900" indent="-342900">
              <a:buAutoNum type="arabicPeriod"/>
            </a:pPr>
            <a:r>
              <a:rPr lang="en-US" dirty="0" smtClean="0"/>
              <a:t>Transverse size of perturbation grows with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096991"/>
              </p:ext>
            </p:extLst>
          </p:nvPr>
        </p:nvGraphicFramePr>
        <p:xfrm>
          <a:off x="5394092" y="6375931"/>
          <a:ext cx="40259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Equation" r:id="rId6" imgW="164880" imgH="203040" progId="Equation.DSMT4">
                  <p:embed/>
                </p:oleObj>
              </mc:Choice>
              <mc:Fallback>
                <p:oleObj name="Equation" r:id="rId6" imgW="164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4092" y="6375931"/>
                        <a:ext cx="402597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35" y="1496559"/>
            <a:ext cx="4949494" cy="29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4" y="-522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	</a:t>
            </a:r>
            <a:r>
              <a:rPr lang="en-US" sz="3600" dirty="0"/>
              <a:t> </a:t>
            </a:r>
            <a:r>
              <a:rPr lang="en-US" sz="3600" dirty="0" smtClean="0"/>
              <a:t>        Shock Singularity: </a:t>
            </a:r>
            <a:r>
              <a:rPr lang="en-US" sz="3600" dirty="0"/>
              <a:t>i</a:t>
            </a:r>
            <a:r>
              <a:rPr lang="en-US" sz="3600" dirty="0" smtClean="0"/>
              <a:t>nfinite slope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882220"/>
            <a:ext cx="4889873" cy="2030038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581518"/>
              </p:ext>
            </p:extLst>
          </p:nvPr>
        </p:nvGraphicFramePr>
        <p:xfrm>
          <a:off x="3124200" y="1863783"/>
          <a:ext cx="3644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" name="Equation" r:id="rId4" imgW="3644640" imgH="609480" progId="Equation.DSMT4">
                  <p:embed/>
                </p:oleObj>
              </mc:Choice>
              <mc:Fallback>
                <p:oleObj name="Equation" r:id="rId4" imgW="36446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4200" y="1863783"/>
                        <a:ext cx="36449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6143" y="1313174"/>
            <a:ext cx="2656114" cy="36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Burger’s Equation: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65171" y="2351314"/>
            <a:ext cx="581479" cy="80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50571" y="5170714"/>
            <a:ext cx="2797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Shock regularization:</a:t>
            </a:r>
          </a:p>
          <a:p>
            <a:endParaRPr lang="en-US" dirty="0"/>
          </a:p>
          <a:p>
            <a:r>
              <a:rPr lang="en-US" dirty="0" err="1" smtClean="0"/>
              <a:t>Korteweg</a:t>
            </a:r>
            <a:r>
              <a:rPr lang="en-US" dirty="0" smtClean="0"/>
              <a:t> – </a:t>
            </a:r>
            <a:r>
              <a:rPr lang="en-US" dirty="0" err="1"/>
              <a:t>d</a:t>
            </a:r>
            <a:r>
              <a:rPr lang="en-US" dirty="0" err="1" smtClean="0"/>
              <a:t>eVries</a:t>
            </a:r>
            <a:r>
              <a:rPr lang="en-US" dirty="0" smtClean="0"/>
              <a:t> (</a:t>
            </a:r>
            <a:r>
              <a:rPr lang="en-US" dirty="0" err="1" smtClean="0"/>
              <a:t>KdV</a:t>
            </a:r>
            <a:r>
              <a:rPr lang="en-US" dirty="0" smtClean="0"/>
              <a:t>): 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723894"/>
              </p:ext>
            </p:extLst>
          </p:nvPr>
        </p:nvGraphicFramePr>
        <p:xfrm>
          <a:off x="4940300" y="5526088"/>
          <a:ext cx="1828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" name="Equation" r:id="rId6" imgW="1828800" imgH="647640" progId="Equation.DSMT4">
                  <p:embed/>
                </p:oleObj>
              </mc:Choice>
              <mc:Fallback>
                <p:oleObj name="Equation" r:id="rId6" imgW="1828800" imgH="647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0300" y="5526088"/>
                        <a:ext cx="18288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222857" y="5527457"/>
            <a:ext cx="2797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 water waves - Dispersive regularization</a:t>
            </a:r>
            <a:endParaRPr lang="en-US" dirty="0"/>
          </a:p>
        </p:txBody>
      </p:sp>
      <p:pic>
        <p:nvPicPr>
          <p:cNvPr id="12" name="Picture 36" descr="Arizona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" y="16669"/>
            <a:ext cx="8382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7"/>
          <p:cNvSpPr>
            <a:spLocks noChangeArrowheads="1"/>
          </p:cNvSpPr>
          <p:nvPr/>
        </p:nvSpPr>
        <p:spPr bwMode="auto">
          <a:xfrm flipV="1">
            <a:off x="1524000" y="908051"/>
            <a:ext cx="9144000" cy="74613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187621" y="2623764"/>
            <a:ext cx="207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Optical carrier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0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995" y="155186"/>
            <a:ext cx="10515600" cy="1325563"/>
          </a:xfrm>
        </p:spPr>
        <p:txBody>
          <a:bodyPr>
            <a:noAutofit/>
          </a:bodyPr>
          <a:lstStyle/>
          <a:p>
            <a:pPr lvl="0"/>
            <a:r>
              <a:rPr lang="en-US" sz="3600" dirty="0"/>
              <a:t>Modified </a:t>
            </a:r>
            <a:r>
              <a:rPr lang="en-US" sz="3600" dirty="0" err="1"/>
              <a:t>Kadomtsev-Petviashvili</a:t>
            </a:r>
            <a:r>
              <a:rPr lang="en-US" sz="3600" dirty="0"/>
              <a:t> (MKP1) 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824703" y="1599511"/>
          <a:ext cx="62706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Equation" r:id="rId3" imgW="5168880" imgH="634680" progId="Equation.DSMT4">
                  <p:embed/>
                </p:oleObj>
              </mc:Choice>
              <mc:Fallback>
                <p:oleObj name="Equation" r:id="rId3" imgW="5168880" imgH="6346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703" y="1599511"/>
                        <a:ext cx="6270625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8709" y="1053838"/>
            <a:ext cx="7599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Canonical Full Field Propagator for long wavelength USPs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2156" y="2634857"/>
            <a:ext cx="94598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Asymptotic limit of UPPE for strongly nonlinear weakly dispersive waves  </a:t>
            </a:r>
          </a:p>
          <a:p>
            <a:r>
              <a:rPr lang="en-US" dirty="0"/>
              <a:t>      - K. </a:t>
            </a:r>
            <a:r>
              <a:rPr lang="en-US" dirty="0" err="1"/>
              <a:t>Glasner</a:t>
            </a:r>
            <a:r>
              <a:rPr lang="en-US" dirty="0"/>
              <a:t> et al, Int. J. Optics. </a:t>
            </a:r>
            <a:r>
              <a:rPr lang="fr-FR" dirty="0"/>
              <a:t>  </a:t>
            </a:r>
            <a:r>
              <a:rPr lang="fr-FR" dirty="0">
                <a:hlinkClick r:id="rId5"/>
              </a:rPr>
              <a:t>http://dx.doi.org/10.1155/2012/868274</a:t>
            </a:r>
            <a:r>
              <a:rPr lang="fr-FR" dirty="0"/>
              <a:t> (2011)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Exhibits carrier shock + blowup - Originally derived for ion-acoustic </a:t>
            </a:r>
            <a:r>
              <a:rPr lang="en-US" dirty="0" smtClean="0"/>
              <a:t>waves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P. Whalen et al., </a:t>
            </a:r>
            <a:r>
              <a:rPr lang="en-US" dirty="0" err="1" smtClean="0"/>
              <a:t>Phys.Rev.A</a:t>
            </a:r>
            <a:r>
              <a:rPr lang="en-US" dirty="0" smtClean="0"/>
              <a:t>, </a:t>
            </a:r>
            <a:r>
              <a:rPr lang="en-US" b="1" dirty="0" smtClean="0"/>
              <a:t>89</a:t>
            </a:r>
            <a:r>
              <a:rPr lang="en-US" dirty="0" smtClean="0"/>
              <a:t>, 023850 (2014); P. </a:t>
            </a:r>
            <a:r>
              <a:rPr lang="en-US" dirty="0" err="1" smtClean="0"/>
              <a:t>Panagiotopoulos</a:t>
            </a:r>
            <a:r>
              <a:rPr lang="en-US" dirty="0" smtClean="0"/>
              <a:t> et al. JOSAB, </a:t>
            </a:r>
            <a:r>
              <a:rPr lang="en-US" b="1" dirty="0" smtClean="0"/>
              <a:t>32</a:t>
            </a:r>
            <a:r>
              <a:rPr lang="en-US" dirty="0" smtClean="0"/>
              <a:t>, 1718 (2015)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/>
              <a:t>Balakin</a:t>
            </a:r>
            <a:r>
              <a:rPr lang="en-US" dirty="0"/>
              <a:t>, A.A., A.G. Litvak, V.A. </a:t>
            </a:r>
            <a:r>
              <a:rPr lang="en-US" dirty="0" err="1"/>
              <a:t>Mironov</a:t>
            </a:r>
            <a:r>
              <a:rPr lang="en-US" dirty="0"/>
              <a:t>, S.A. </a:t>
            </a:r>
            <a:r>
              <a:rPr lang="en-US" dirty="0" err="1"/>
              <a:t>Skobelev</a:t>
            </a:r>
            <a:r>
              <a:rPr lang="en-US" dirty="0"/>
              <a:t>. JETP, 2007, 104 363-378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238625"/>
            <a:ext cx="35242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52" y="4389090"/>
            <a:ext cx="35528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 flipV="1">
            <a:off x="1734152" y="927171"/>
            <a:ext cx="8610600" cy="76200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5" descr="Arizona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6" y="0"/>
            <a:ext cx="825220" cy="6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10" y="4271163"/>
            <a:ext cx="4434840" cy="268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589" y="4090877"/>
            <a:ext cx="2922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Carrier shock in Diamond at 8µm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24" y="1000304"/>
            <a:ext cx="3279552" cy="21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2886" y="1537855"/>
            <a:ext cx="7767477" cy="4557818"/>
            <a:chOff x="5075091" y="5247599"/>
            <a:chExt cx="3238500" cy="14915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091" y="5247599"/>
              <a:ext cx="3238500" cy="14915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04886" y="5442777"/>
              <a:ext cx="578329" cy="211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Shock region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+ Collapse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23917" y="5899236"/>
              <a:ext cx="6639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Collapse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region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50857" y="160597"/>
            <a:ext cx="1043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Shock Regularization is Universal for Long Wavelengths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20436" y="5805055"/>
            <a:ext cx="475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NLSE, NEE </a:t>
            </a:r>
            <a:r>
              <a:rPr lang="en-US" sz="2400" dirty="0" err="1" smtClean="0"/>
              <a:t>etc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607127" y="4461164"/>
            <a:ext cx="1489363" cy="13438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8327" y="5805055"/>
            <a:ext cx="376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MKP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151418" y="3976255"/>
            <a:ext cx="1579418" cy="1828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flipH="1">
            <a:off x="5228253" y="1248451"/>
            <a:ext cx="2306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UPPE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096490" y="1537855"/>
            <a:ext cx="2131763" cy="8767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51417" y="1537855"/>
            <a:ext cx="1149928" cy="8767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AutoShape 27"/>
          <p:cNvSpPr>
            <a:spLocks noChangeArrowheads="1"/>
          </p:cNvSpPr>
          <p:nvPr/>
        </p:nvSpPr>
        <p:spPr bwMode="auto">
          <a:xfrm flipV="1">
            <a:off x="1299764" y="963407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" name="Picture 5" descr="Arizon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6" y="0"/>
            <a:ext cx="825220" cy="6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99386" y="545464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</a:t>
            </a:r>
            <a:r>
              <a:rPr lang="en-US" sz="2400" baseline="-25000" dirty="0" smtClean="0"/>
              <a:t>NL</a:t>
            </a:r>
            <a:r>
              <a:rPr lang="en-US" sz="2400" dirty="0" smtClean="0"/>
              <a:t> &gt;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Disp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549667" y="1286062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</a:t>
            </a:r>
            <a:r>
              <a:rPr lang="en-US" sz="2400" baseline="-25000" dirty="0" smtClean="0"/>
              <a:t>NL</a:t>
            </a:r>
            <a:r>
              <a:rPr lang="en-US" sz="2400" dirty="0" smtClean="0"/>
              <a:t> &lt;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Disp</a:t>
            </a:r>
            <a:endParaRPr lang="en-US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58" y="2637996"/>
            <a:ext cx="2298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313" y="3816764"/>
            <a:ext cx="1651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3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				Talk Overview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38518" y="1828799"/>
            <a:ext cx="92784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Background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Developing light-matter coupling models [Task T2.2/T4.2</a:t>
            </a:r>
            <a:r>
              <a:rPr lang="en-US" sz="2800" dirty="0" smtClean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Simulating 10µm Ultrashort Pulse Atmospheric Propagation [Task T3.4]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048687" y="641289"/>
            <a:ext cx="2704631" cy="2222928"/>
            <a:chOff x="135587" y="3724625"/>
            <a:chExt cx="3653915" cy="3003141"/>
          </a:xfrm>
        </p:grpSpPr>
        <p:grpSp>
          <p:nvGrpSpPr>
            <p:cNvPr id="11" name="Group 10"/>
            <p:cNvGrpSpPr/>
            <p:nvPr/>
          </p:nvGrpSpPr>
          <p:grpSpPr>
            <a:xfrm>
              <a:off x="135587" y="3724625"/>
              <a:ext cx="3610988" cy="3003141"/>
              <a:chOff x="135587" y="3724625"/>
              <a:chExt cx="3610988" cy="300314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35587" y="4815768"/>
                <a:ext cx="1571472" cy="1508370"/>
                <a:chOff x="1323951" y="4350854"/>
                <a:chExt cx="2234948" cy="2262516"/>
              </a:xfrm>
            </p:grpSpPr>
            <p:pic>
              <p:nvPicPr>
                <p:cNvPr id="12" name="Picture 11" descr="Argon1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5857" y="5230016"/>
                  <a:ext cx="1484575" cy="1383354"/>
                </a:xfrm>
                <a:prstGeom prst="rect">
                  <a:avLst/>
                </a:prstGeom>
              </p:spPr>
            </p:pic>
            <p:pic>
              <p:nvPicPr>
                <p:cNvPr id="13" name="Picture 12" descr="Krypton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656" y="4350854"/>
                  <a:ext cx="1732243" cy="1441517"/>
                </a:xfrm>
                <a:prstGeom prst="rect">
                  <a:avLst/>
                </a:prstGeom>
              </p:spPr>
            </p:pic>
            <p:pic>
              <p:nvPicPr>
                <p:cNvPr id="14" name="Picture 13" descr="Helium1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3951" y="4813529"/>
                  <a:ext cx="1005411" cy="978843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 descr="g479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463" y="4076006"/>
                <a:ext cx="2801112" cy="2651760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94649" y="3724625"/>
                <a:ext cx="3303023" cy="956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QM-models: </a:t>
                </a:r>
              </a:p>
              <a:p>
                <a:r>
                  <a:rPr lang="en-US" sz="2000" b="1" dirty="0"/>
                  <a:t>atoms and molecules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180527" y="4914630"/>
              <a:ext cx="608975" cy="1002598"/>
              <a:chOff x="3180527" y="4914630"/>
              <a:chExt cx="608975" cy="100259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186856" y="5376686"/>
                <a:ext cx="589485" cy="540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2S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180527" y="4914630"/>
                <a:ext cx="608975" cy="540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2P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734670" y="738543"/>
            <a:ext cx="4044697" cy="1938938"/>
            <a:chOff x="5295335" y="4663"/>
            <a:chExt cx="4044697" cy="19389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/>
          </p:blipFill>
          <p:spPr>
            <a:xfrm>
              <a:off x="6447262" y="266562"/>
              <a:ext cx="2743203" cy="16770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5295335" y="4663"/>
              <a:ext cx="40446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Non-</a:t>
              </a:r>
              <a:r>
                <a:rPr lang="en-US" sz="2000" b="1" dirty="0" err="1"/>
                <a:t>Hermitian</a:t>
              </a:r>
              <a:r>
                <a:rPr lang="en-US" sz="2000" b="1" dirty="0"/>
                <a:t> Quantum Mechanics</a:t>
              </a:r>
            </a:p>
            <a:p>
              <a:r>
                <a:rPr lang="en-US" sz="2000" b="1" dirty="0"/>
                <a:t>One-time system characterization</a:t>
              </a:r>
            </a:p>
          </p:txBody>
        </p:sp>
      </p:grpSp>
      <p:sp>
        <p:nvSpPr>
          <p:cNvPr id="49" name="Right Arrow 48"/>
          <p:cNvSpPr/>
          <p:nvPr/>
        </p:nvSpPr>
        <p:spPr>
          <a:xfrm>
            <a:off x="4619482" y="905490"/>
            <a:ext cx="2093094" cy="187345"/>
          </a:xfrm>
          <a:prstGeom prst="rightArrow">
            <a:avLst>
              <a:gd name="adj1" fmla="val 20107"/>
              <a:gd name="adj2" fmla="val 52989"/>
            </a:avLst>
          </a:prstGeom>
          <a:solidFill>
            <a:srgbClr val="FAC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5806279" y="5526663"/>
            <a:ext cx="689822" cy="178778"/>
          </a:xfrm>
          <a:prstGeom prst="rightArrow">
            <a:avLst>
              <a:gd name="adj1" fmla="val 20107"/>
              <a:gd name="adj2" fmla="val 52989"/>
            </a:avLst>
          </a:prstGeom>
          <a:solidFill>
            <a:srgbClr val="FAC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08322" y="-17621"/>
            <a:ext cx="9159678" cy="496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900" b="1" dirty="0">
                <a:solidFill>
                  <a:schemeClr val="tx1"/>
                </a:solidFill>
              </a:rPr>
              <a:t>Metastable Electronic State Approach</a:t>
            </a:r>
            <a:endParaRPr lang="en-US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4693883" y="1421189"/>
            <a:ext cx="3111835" cy="3100971"/>
            <a:chOff x="4534646" y="3324216"/>
            <a:chExt cx="3111835" cy="3100971"/>
          </a:xfrm>
        </p:grpSpPr>
        <p:grpSp>
          <p:nvGrpSpPr>
            <p:cNvPr id="46" name="Group 45"/>
            <p:cNvGrpSpPr/>
            <p:nvPr/>
          </p:nvGrpSpPr>
          <p:grpSpPr>
            <a:xfrm>
              <a:off x="4534646" y="3778104"/>
              <a:ext cx="3017520" cy="2647083"/>
              <a:chOff x="2319272" y="991002"/>
              <a:chExt cx="3017520" cy="2647083"/>
            </a:xfrm>
          </p:grpSpPr>
          <p:pic>
            <p:nvPicPr>
              <p:cNvPr id="47" name="Picture 46" descr="G_WF-N2-45deg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9272" y="991002"/>
                <a:ext cx="3017520" cy="2647083"/>
              </a:xfrm>
              <a:prstGeom prst="rect">
                <a:avLst/>
              </a:prstGeom>
            </p:spPr>
          </p:pic>
          <p:cxnSp>
            <p:nvCxnSpPr>
              <p:cNvPr id="53" name="Straight Arrow Connector 52"/>
              <p:cNvCxnSpPr/>
              <p:nvPr/>
            </p:nvCxnSpPr>
            <p:spPr>
              <a:xfrm flipV="1">
                <a:off x="3932172" y="2074465"/>
                <a:ext cx="1051845" cy="115870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4497131" y="2564558"/>
                <a:ext cx="3496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F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4846165" y="3324216"/>
              <a:ext cx="28003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Metastable State:</a:t>
              </a:r>
            </a:p>
            <a:p>
              <a:r>
                <a:rPr lang="en-US" sz="2000" b="1" dirty="0"/>
                <a:t>Response to optical field</a:t>
              </a:r>
            </a:p>
          </p:txBody>
        </p:sp>
      </p:grpSp>
      <p:sp>
        <p:nvSpPr>
          <p:cNvPr id="51" name="Bent Arrow 50"/>
          <p:cNvSpPr/>
          <p:nvPr/>
        </p:nvSpPr>
        <p:spPr>
          <a:xfrm flipH="1" flipV="1">
            <a:off x="7488685" y="2374112"/>
            <a:ext cx="1180859" cy="606739"/>
          </a:xfrm>
          <a:prstGeom prst="bentArrow">
            <a:avLst>
              <a:gd name="adj1" fmla="val 6096"/>
              <a:gd name="adj2" fmla="val 8897"/>
              <a:gd name="adj3" fmla="val 13337"/>
              <a:gd name="adj4" fmla="val 5276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527087" y="3916383"/>
            <a:ext cx="4238275" cy="2942075"/>
            <a:chOff x="118988" y="3081662"/>
            <a:chExt cx="4238275" cy="2942075"/>
          </a:xfrm>
        </p:grpSpPr>
        <p:sp>
          <p:nvSpPr>
            <p:cNvPr id="33" name="TextBox 32"/>
            <p:cNvSpPr txBox="1"/>
            <p:nvPr/>
          </p:nvSpPr>
          <p:spPr>
            <a:xfrm>
              <a:off x="515165" y="3081662"/>
              <a:ext cx="3671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Experimental verification,</a:t>
              </a:r>
            </a:p>
            <a:p>
              <a:r>
                <a:rPr lang="en-US" sz="2000" b="1" dirty="0"/>
                <a:t>Time-space resolved comparison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18988" y="3734062"/>
              <a:ext cx="4238275" cy="2289675"/>
              <a:chOff x="118988" y="3734062"/>
              <a:chExt cx="4238275" cy="2289675"/>
            </a:xfrm>
          </p:grpSpPr>
          <p:pic>
            <p:nvPicPr>
              <p:cNvPr id="22" name="Picture 21" descr="Map_Sim_Ar_17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5411" y="3737737"/>
                <a:ext cx="2351852" cy="2286000"/>
              </a:xfrm>
              <a:prstGeom prst="rect">
                <a:avLst/>
              </a:prstGeom>
            </p:spPr>
          </p:pic>
          <p:pic>
            <p:nvPicPr>
              <p:cNvPr id="10" name="Picture 9" descr="Map_Exp_Ar_17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88" y="3734062"/>
                <a:ext cx="2351852" cy="2286000"/>
              </a:xfrm>
              <a:prstGeom prst="rect">
                <a:avLst/>
              </a:prstGeom>
            </p:spPr>
          </p:pic>
        </p:grpSp>
      </p:grpSp>
      <p:sp>
        <p:nvSpPr>
          <p:cNvPr id="59" name="Bent Arrow 58"/>
          <p:cNvSpPr/>
          <p:nvPr/>
        </p:nvSpPr>
        <p:spPr>
          <a:xfrm rot="16200000" flipH="1">
            <a:off x="3509863" y="2678000"/>
            <a:ext cx="1026859" cy="1560844"/>
          </a:xfrm>
          <a:prstGeom prst="bentArrow">
            <a:avLst>
              <a:gd name="adj1" fmla="val 4481"/>
              <a:gd name="adj2" fmla="val 5197"/>
              <a:gd name="adj3" fmla="val 15932"/>
              <a:gd name="adj4" fmla="val 5276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27537" y="5026020"/>
            <a:ext cx="4095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Application: Large-scale simulations,</a:t>
            </a:r>
          </a:p>
          <a:p>
            <a:r>
              <a:rPr lang="en-US" sz="2000" b="1" dirty="0"/>
              <a:t>MESA=Module for </a:t>
            </a:r>
            <a:r>
              <a:rPr lang="en-US" sz="2000" b="1" dirty="0" err="1"/>
              <a:t>gUPPE</a:t>
            </a:r>
            <a:r>
              <a:rPr lang="en-US" sz="2000" b="1" dirty="0"/>
              <a:t> simulator</a:t>
            </a:r>
          </a:p>
        </p:txBody>
      </p:sp>
      <p:pic>
        <p:nvPicPr>
          <p:cNvPr id="36" name="Picture 35" descr="gUPPEfla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19" y="5802025"/>
            <a:ext cx="4114800" cy="971252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7805718" y="3271046"/>
            <a:ext cx="2660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Guided by exact results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61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818866" y="4511946"/>
            <a:ext cx="2849134" cy="458121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67" name="Picture 66"/>
          <p:cNvPicPr/>
          <p:nvPr/>
        </p:nvPicPr>
        <p:blipFill>
          <a:blip r:embed="rId14"/>
          <a:stretch/>
        </p:blipFill>
        <p:spPr>
          <a:xfrm>
            <a:off x="8895374" y="3538808"/>
            <a:ext cx="1640135" cy="1128556"/>
          </a:xfrm>
          <a:prstGeom prst="rect">
            <a:avLst/>
          </a:prstGeom>
          <a:ln>
            <a:noFill/>
          </a:ln>
          <a:effectLst>
            <a:softEdge rad="114300"/>
          </a:effectLst>
        </p:spPr>
      </p:pic>
      <p:sp>
        <p:nvSpPr>
          <p:cNvPr id="69" name="Bent Arrow 68"/>
          <p:cNvSpPr/>
          <p:nvPr/>
        </p:nvSpPr>
        <p:spPr>
          <a:xfrm flipH="1">
            <a:off x="7488683" y="3015801"/>
            <a:ext cx="1997117" cy="387195"/>
          </a:xfrm>
          <a:prstGeom prst="bentArrow">
            <a:avLst>
              <a:gd name="adj1" fmla="val 8864"/>
              <a:gd name="adj2" fmla="val 8897"/>
              <a:gd name="adj3" fmla="val 20028"/>
              <a:gd name="adj4" fmla="val 5276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522" y="456321"/>
            <a:ext cx="395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Kolesik</a:t>
            </a:r>
            <a:r>
              <a:rPr lang="en-US" sz="2400" dirty="0" smtClean="0"/>
              <a:t> Group: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1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				Talk Overview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38518" y="1828799"/>
            <a:ext cx="92784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Background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Developing light-matter coupling models [Task T2.2/T4.2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Simulating 10µm Ultrashort Pulse Atmospheric Propagation [Task T3.4]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5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_Sim_Ar_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40" y="3588173"/>
            <a:ext cx="3057408" cy="2971800"/>
          </a:xfrm>
          <a:prstGeom prst="rect">
            <a:avLst/>
          </a:prstGeom>
        </p:spPr>
      </p:pic>
      <p:pic>
        <p:nvPicPr>
          <p:cNvPr id="4" name="Picture 3" descr="Map_Exp_Ar_1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10" y="3588173"/>
            <a:ext cx="3057409" cy="2971800"/>
          </a:xfrm>
          <a:prstGeom prst="rect">
            <a:avLst/>
          </a:prstGeom>
        </p:spPr>
      </p:pic>
      <p:pic>
        <p:nvPicPr>
          <p:cNvPr id="6" name="Picture 5" descr="PvsT_SvEAr_1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13" y="4695330"/>
            <a:ext cx="2746091" cy="1737360"/>
          </a:xfrm>
          <a:prstGeom prst="rect">
            <a:avLst/>
          </a:prstGeom>
        </p:spPr>
      </p:pic>
      <p:pic>
        <p:nvPicPr>
          <p:cNvPr id="7" name="Picture 6" descr="PvsX_SvE_max_Ar_1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30" y="1133176"/>
            <a:ext cx="2591890" cy="1691640"/>
          </a:xfrm>
          <a:prstGeom prst="rect">
            <a:avLst/>
          </a:prstGeom>
        </p:spPr>
      </p:pic>
      <p:pic>
        <p:nvPicPr>
          <p:cNvPr id="8" name="Picture 7" descr="PvsX_SvE_tail_Ar_1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91" y="1133176"/>
            <a:ext cx="2673825" cy="1691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5962" y="-17621"/>
            <a:ext cx="9159678" cy="496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900" b="1" dirty="0">
                <a:solidFill>
                  <a:schemeClr val="tx1"/>
                </a:solidFill>
              </a:rPr>
              <a:t>Experiment </a:t>
            </a:r>
            <a:r>
              <a:rPr lang="en-US" sz="2900" b="1" dirty="0" err="1">
                <a:solidFill>
                  <a:schemeClr val="tx1"/>
                </a:solidFill>
              </a:rPr>
              <a:t>vs</a:t>
            </a:r>
            <a:r>
              <a:rPr lang="en-US" sz="2900" b="1" dirty="0">
                <a:solidFill>
                  <a:schemeClr val="tx1"/>
                </a:solidFill>
              </a:rPr>
              <a:t> MESA comparison, high-intensity example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07011" y="579927"/>
            <a:ext cx="479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Transverse profiles at different times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26583" y="4165406"/>
            <a:ext cx="22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Temporal profile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2412" y="2836128"/>
            <a:ext cx="110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Plasma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4634" y="2847439"/>
            <a:ext cx="2050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Kerr </a:t>
            </a:r>
            <a:r>
              <a:rPr lang="en-US" sz="2400" b="1" dirty="0" err="1"/>
              <a:t>vs</a:t>
            </a:r>
            <a:r>
              <a:rPr lang="en-US" sz="2400" b="1" dirty="0"/>
              <a:t> Plasma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8448" y="2847439"/>
            <a:ext cx="789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Kerr </a:t>
            </a:r>
          </a:p>
        </p:txBody>
      </p:sp>
      <p:cxnSp>
        <p:nvCxnSpPr>
          <p:cNvPr id="3" name="Straight Arrow Connector 2"/>
          <p:cNvCxnSpPr>
            <a:stCxn id="12" idx="2"/>
          </p:cNvCxnSpPr>
          <p:nvPr/>
        </p:nvCxnSpPr>
        <p:spPr>
          <a:xfrm flipH="1">
            <a:off x="6992319" y="3297793"/>
            <a:ext cx="10634" cy="153588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82540" y="3309103"/>
            <a:ext cx="1568910" cy="152457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2571814" y="3309104"/>
            <a:ext cx="610322" cy="101298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71531" y="600566"/>
            <a:ext cx="32367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This case tests: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Nonlinear index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Ionization rate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Competition between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623130" y="1605346"/>
            <a:ext cx="911935" cy="124209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452413" y="2328634"/>
            <a:ext cx="539907" cy="65272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553573" y="1869963"/>
            <a:ext cx="240489" cy="101275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779409" y="5434318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Exp.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27787" y="543431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Sim</a:t>
            </a:r>
            <a:r>
              <a:rPr lang="en-US" sz="2400" b="1" dirty="0"/>
              <a:t>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62" y="505374"/>
            <a:ext cx="3957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Kolesik</a:t>
            </a:r>
            <a:r>
              <a:rPr lang="en-US" sz="2000" dirty="0" smtClean="0"/>
              <a:t> Group:</a:t>
            </a:r>
          </a:p>
          <a:p>
            <a:r>
              <a:rPr lang="en-US" sz="2000" dirty="0" err="1" smtClean="0"/>
              <a:t>Expt:Milchberg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38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-MvS-Kerr-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3" y="3581295"/>
            <a:ext cx="2594744" cy="2057400"/>
          </a:xfrm>
          <a:prstGeom prst="rect">
            <a:avLst/>
          </a:prstGeom>
        </p:spPr>
      </p:pic>
      <p:pic>
        <p:nvPicPr>
          <p:cNvPr id="3" name="Picture 2" descr="G-MvS-Ion-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3" y="1408183"/>
            <a:ext cx="2643154" cy="2057400"/>
          </a:xfrm>
          <a:prstGeom prst="rect">
            <a:avLst/>
          </a:prstGeom>
        </p:spPr>
      </p:pic>
      <p:pic>
        <p:nvPicPr>
          <p:cNvPr id="4" name="Picture 3" descr="G-MvS-Ion-X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11" y="1408183"/>
            <a:ext cx="2643154" cy="2057400"/>
          </a:xfrm>
          <a:prstGeom prst="rect">
            <a:avLst/>
          </a:prstGeom>
        </p:spPr>
      </p:pic>
      <p:pic>
        <p:nvPicPr>
          <p:cNvPr id="6" name="Picture 5" descr="G-MvS-Kerr-X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621" y="3581295"/>
            <a:ext cx="2594744" cy="2057400"/>
          </a:xfrm>
          <a:prstGeom prst="rect">
            <a:avLst/>
          </a:prstGeom>
        </p:spPr>
      </p:pic>
      <p:pic>
        <p:nvPicPr>
          <p:cNvPr id="7" name="Picture 6" descr="G-MvS-Kerr-K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78" y="3581295"/>
            <a:ext cx="2594744" cy="2057400"/>
          </a:xfrm>
          <a:prstGeom prst="rect">
            <a:avLst/>
          </a:prstGeom>
        </p:spPr>
      </p:pic>
      <p:pic>
        <p:nvPicPr>
          <p:cNvPr id="8" name="Picture 7" descr="G-MvS-Ion-K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68" y="1408183"/>
            <a:ext cx="2643154" cy="2057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5962" y="-17621"/>
            <a:ext cx="9159678" cy="496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900" b="1" dirty="0">
                <a:solidFill>
                  <a:schemeClr val="tx1"/>
                </a:solidFill>
              </a:rPr>
              <a:t>Experiment </a:t>
            </a:r>
            <a:r>
              <a:rPr lang="en-US" sz="2900" b="1" dirty="0" err="1">
                <a:solidFill>
                  <a:schemeClr val="tx1"/>
                </a:solidFill>
              </a:rPr>
              <a:t>vs</a:t>
            </a:r>
            <a:r>
              <a:rPr lang="en-US" sz="2900" b="1" dirty="0">
                <a:solidFill>
                  <a:schemeClr val="tx1"/>
                </a:solidFill>
              </a:rPr>
              <a:t> MESA comparison, “global picture”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52700" y="858054"/>
            <a:ext cx="65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Ar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68697" y="858054"/>
            <a:ext cx="65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90661" y="858054"/>
            <a:ext cx="65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Xe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43263" y="2174772"/>
            <a:ext cx="165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Plasma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3823" y="3773747"/>
            <a:ext cx="165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Kerr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6200" y="5722720"/>
            <a:ext cx="669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 and simulated transient phase shifts versus pump intensity </a:t>
            </a:r>
          </a:p>
        </p:txBody>
      </p:sp>
    </p:spTree>
    <p:extLst>
      <p:ext uri="{BB962C8B-B14F-4D97-AF65-F5344CB8AC3E}">
        <p14:creationId xmlns:p14="http://schemas.microsoft.com/office/powerpoint/2010/main" val="37004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7316" y="939629"/>
            <a:ext cx="648126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Atomic gases and Single-Active Electron: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/>
              <a:t>Potentials available for inert gases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/>
              <a:t>Relatively easy one-time characterization for MESA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/>
              <a:t>Comparison with experiments justifies SAE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/>
              <a:t>No real need to go beyond SAE</a:t>
            </a:r>
          </a:p>
          <a:p>
            <a:endParaRPr lang="en-US" sz="2000" dirty="0"/>
          </a:p>
          <a:p>
            <a:r>
              <a:rPr lang="en-US" sz="2400" b="1" dirty="0">
                <a:solidFill>
                  <a:srgbClr val="800000"/>
                </a:solidFill>
              </a:rPr>
              <a:t>Molecules in MESA: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/>
              <a:t>Only parameterized SAE potentials available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/>
              <a:t>Results qualitatively OK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/>
              <a:t>Quantitatively, N2 nonlinear index systematically too high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 err="1"/>
              <a:t>Ab</a:t>
            </a:r>
            <a:r>
              <a:rPr lang="en-US" sz="2000" dirty="0"/>
              <a:t> initio </a:t>
            </a:r>
            <a:r>
              <a:rPr lang="en-US" sz="2000" u="sng" dirty="0"/>
              <a:t>can</a:t>
            </a:r>
            <a:r>
              <a:rPr lang="en-US" sz="2000" dirty="0"/>
              <a:t> provide necessary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8322" y="-17621"/>
            <a:ext cx="9159678" cy="496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900" b="1" dirty="0">
                <a:solidFill>
                  <a:schemeClr val="tx1"/>
                </a:solidFill>
              </a:rPr>
              <a:t>Q: SAE versus </a:t>
            </a:r>
            <a:r>
              <a:rPr lang="en-US" sz="2900" b="1" dirty="0" err="1">
                <a:solidFill>
                  <a:schemeClr val="tx1"/>
                </a:solidFill>
              </a:rPr>
              <a:t>ab</a:t>
            </a:r>
            <a:r>
              <a:rPr lang="en-US" sz="2900" b="1" dirty="0">
                <a:solidFill>
                  <a:schemeClr val="tx1"/>
                </a:solidFill>
              </a:rPr>
              <a:t> initio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19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-N2-n2-estimat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32" y="3975602"/>
            <a:ext cx="2743200" cy="1959617"/>
          </a:xfrm>
          <a:prstGeom prst="rect">
            <a:avLst/>
          </a:prstGeom>
        </p:spPr>
      </p:pic>
      <p:pic>
        <p:nvPicPr>
          <p:cNvPr id="3" name="Picture 2" descr="G-N2-rate-dipo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21" y="3975602"/>
            <a:ext cx="2743200" cy="2079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322" y="-17621"/>
            <a:ext cx="9159678" cy="496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900" b="1" dirty="0">
                <a:solidFill>
                  <a:schemeClr val="tx1"/>
                </a:solidFill>
              </a:rPr>
              <a:t>MESA model for molecular nitrogen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7572" y="911471"/>
            <a:ext cx="48526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Inputs: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 err="1"/>
              <a:t>haCC</a:t>
            </a:r>
            <a:r>
              <a:rPr lang="en-US" sz="2400" dirty="0"/>
              <a:t> method (A. </a:t>
            </a:r>
            <a:r>
              <a:rPr lang="en-US" sz="2400" dirty="0" err="1"/>
              <a:t>Scrinzi</a:t>
            </a:r>
            <a:r>
              <a:rPr lang="en-US" sz="2400" dirty="0"/>
              <a:t> group)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Multi-electron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Captures ionizing states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 err="1"/>
              <a:t>Ab</a:t>
            </a:r>
            <a:r>
              <a:rPr lang="en-US" sz="2400" dirty="0"/>
              <a:t> </a:t>
            </a:r>
            <a:r>
              <a:rPr lang="en-US" sz="2400" dirty="0" err="1"/>
              <a:t>inito</a:t>
            </a:r>
            <a:r>
              <a:rPr lang="en-US" sz="2400" dirty="0"/>
              <a:t>, no adjustable parameters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0182" y="940144"/>
            <a:ext cx="42242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Outputs: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Linear </a:t>
            </a:r>
            <a:r>
              <a:rPr lang="en-US" sz="2400" dirty="0" err="1"/>
              <a:t>polarizability</a:t>
            </a:r>
            <a:r>
              <a:rPr lang="en-US" sz="2400" dirty="0"/>
              <a:t> (</a:t>
            </a:r>
            <a:r>
              <a:rPr lang="en-US" sz="2400" dirty="0" err="1"/>
              <a:t>vs</a:t>
            </a:r>
            <a:r>
              <a:rPr lang="en-US" sz="2400" dirty="0"/>
              <a:t> angle)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Nonlinear index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Higher-order nonlinearity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400" dirty="0"/>
              <a:t>Ionization 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3417" y="3340184"/>
            <a:ext cx="2139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MESA model of N2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0432" y="3108658"/>
            <a:ext cx="444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Nonlinear index </a:t>
            </a:r>
          </a:p>
          <a:p>
            <a:r>
              <a:rPr lang="en-US" sz="2000" dirty="0"/>
              <a:t>from </a:t>
            </a:r>
            <a:r>
              <a:rPr lang="en-US" sz="2000" dirty="0" err="1"/>
              <a:t>ab</a:t>
            </a:r>
            <a:r>
              <a:rPr lang="en-US" sz="2000" dirty="0"/>
              <a:t> initio calculations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52010" y="3740294"/>
            <a:ext cx="2685172" cy="2387940"/>
            <a:chOff x="2319272" y="991002"/>
            <a:chExt cx="3038240" cy="2647083"/>
          </a:xfrm>
        </p:grpSpPr>
        <p:pic>
          <p:nvPicPr>
            <p:cNvPr id="10" name="Picture 9" descr="G_WF-N2-45de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272" y="991002"/>
              <a:ext cx="3017520" cy="26470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58295" y="3040388"/>
              <a:ext cx="2599217" cy="37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Metastable </a:t>
              </a:r>
              <a:r>
                <a:rPr lang="en-US" sz="1600" dirty="0" err="1"/>
                <a:t>wavefunction</a:t>
              </a:r>
              <a:endParaRPr lang="en-US" sz="16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284947" y="1778134"/>
              <a:ext cx="1051845" cy="115870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624130" y="2395226"/>
              <a:ext cx="395767" cy="580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F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80265" y="3293480"/>
            <a:ext cx="2210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SAE approximation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0648" y="521189"/>
            <a:ext cx="395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Kolesik</a:t>
            </a:r>
            <a:r>
              <a:rPr lang="en-US" sz="2400" dirty="0" smtClean="0"/>
              <a:t> Group: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3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Exp_N2_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0" y="999041"/>
            <a:ext cx="3292594" cy="3200400"/>
          </a:xfrm>
          <a:prstGeom prst="rect">
            <a:avLst/>
          </a:prstGeom>
        </p:spPr>
      </p:pic>
      <p:pic>
        <p:nvPicPr>
          <p:cNvPr id="3" name="Picture 2" descr="Map_Sim_N2_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49" y="1001139"/>
            <a:ext cx="3292594" cy="3200400"/>
          </a:xfrm>
          <a:prstGeom prst="rect">
            <a:avLst/>
          </a:prstGeom>
        </p:spPr>
      </p:pic>
      <p:pic>
        <p:nvPicPr>
          <p:cNvPr id="4" name="Picture 3" descr="PvsX_SvE_tail_N2_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26" y="4199441"/>
            <a:ext cx="3155391" cy="2029968"/>
          </a:xfrm>
          <a:prstGeom prst="rect">
            <a:avLst/>
          </a:prstGeom>
        </p:spPr>
      </p:pic>
      <p:pic>
        <p:nvPicPr>
          <p:cNvPr id="5" name="Picture 4" descr="PvsX_SvE_max_N2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90" y="4236017"/>
            <a:ext cx="3134264" cy="1993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8322" y="-17621"/>
            <a:ext cx="9159678" cy="496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900" b="1" dirty="0">
                <a:solidFill>
                  <a:schemeClr val="tx1"/>
                </a:solidFill>
              </a:rPr>
              <a:t>Molecular nitrogen model: Experimental verification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46602" y="1141804"/>
            <a:ext cx="72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29292" y="1141804"/>
            <a:ext cx="73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Sim</a:t>
            </a:r>
            <a:r>
              <a:rPr lang="en-US" sz="2400" b="1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8838" y="6115308"/>
            <a:ext cx="4672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Transverse profile at different times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8116" y="2665954"/>
            <a:ext cx="1077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Raman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8117" y="1973456"/>
            <a:ext cx="110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Plasma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2625" y="1372636"/>
            <a:ext cx="72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Kerr</a:t>
            </a: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6449356" y="1603469"/>
            <a:ext cx="1689547" cy="3699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flipH="1">
            <a:off x="5070176" y="2204288"/>
            <a:ext cx="667940" cy="2308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834806" y="2928432"/>
            <a:ext cx="178221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2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08322" y="-17621"/>
            <a:ext cx="9159678" cy="496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900" b="1" dirty="0">
                <a:solidFill>
                  <a:schemeClr val="tx1"/>
                </a:solidFill>
              </a:rPr>
              <a:t>Molecular models in MESA: lessons from Nitrogen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30876" y="801384"/>
            <a:ext cx="845616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Results so far:</a:t>
            </a:r>
            <a:endParaRPr lang="en-US" sz="2000" dirty="0"/>
          </a:p>
          <a:p>
            <a:pPr marL="342900" indent="-342900">
              <a:buFont typeface="Wingdings" charset="2"/>
              <a:buChar char="²"/>
            </a:pPr>
            <a:r>
              <a:rPr lang="en-US" sz="2000" dirty="0"/>
              <a:t>Multi-electron, complex-valued Stark energy of the metastable ground state 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000" dirty="0"/>
              <a:t>Qualitative agreement with low-order harmonic generation 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000" dirty="0"/>
              <a:t>Encouraging comparison with SSSI experiments (in progress)</a:t>
            </a:r>
          </a:p>
          <a:p>
            <a:pPr marL="342900" indent="-342900">
              <a:buFont typeface="Wingdings" charset="2"/>
              <a:buChar char="²"/>
            </a:pPr>
            <a:endParaRPr lang="en-US" sz="2000" dirty="0"/>
          </a:p>
          <a:p>
            <a:r>
              <a:rPr lang="en-US" sz="2400" b="1" dirty="0">
                <a:solidFill>
                  <a:srgbClr val="800000"/>
                </a:solidFill>
              </a:rPr>
              <a:t>Next:</a:t>
            </a:r>
            <a:endParaRPr lang="en-US" sz="2400" dirty="0"/>
          </a:p>
          <a:p>
            <a:pPr marL="342900" indent="-342900">
              <a:buFont typeface="Wingdings" charset="2"/>
              <a:buChar char="²"/>
            </a:pPr>
            <a:r>
              <a:rPr lang="en-US" sz="2000" dirty="0"/>
              <a:t>Other molecules, including CO</a:t>
            </a:r>
            <a:r>
              <a:rPr lang="en-US" sz="2000" baseline="-25000" dirty="0"/>
              <a:t>2</a:t>
            </a:r>
            <a:r>
              <a:rPr lang="en-US" sz="2000" dirty="0"/>
              <a:t>, O</a:t>
            </a:r>
            <a:r>
              <a:rPr lang="en-US" sz="2000" baseline="-25000" dirty="0"/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7941" y="3493551"/>
            <a:ext cx="89020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aseline="30000" dirty="0"/>
              <a:t>[1] J. K. Wahlstrand, Y.-H. Cheng, Y.-H. Chen, </a:t>
            </a:r>
            <a:r>
              <a:rPr lang="de-DE" sz="2400" baseline="30000" dirty="0" err="1"/>
              <a:t>and</a:t>
            </a:r>
            <a:r>
              <a:rPr lang="de-DE" sz="2400" baseline="30000" dirty="0"/>
              <a:t> H. M. Milchberg, Phys. </a:t>
            </a:r>
            <a:r>
              <a:rPr lang="de-DE" sz="2400" baseline="30000" dirty="0" err="1"/>
              <a:t>Rev</a:t>
            </a:r>
            <a:r>
              <a:rPr lang="de-DE" sz="2400" baseline="30000" dirty="0"/>
              <a:t>. </a:t>
            </a:r>
            <a:r>
              <a:rPr lang="de-DE" sz="2400" baseline="30000" dirty="0" err="1"/>
              <a:t>Lett</a:t>
            </a:r>
            <a:r>
              <a:rPr lang="de-DE" sz="2400" baseline="30000" dirty="0"/>
              <a:t>. 107, 103901 (2011).</a:t>
            </a:r>
          </a:p>
          <a:p>
            <a:r>
              <a:rPr lang="de-DE" sz="2400" baseline="30000" dirty="0"/>
              <a:t>[2] J. K. Wahlstrand, Y.-H. Cheng, </a:t>
            </a:r>
            <a:r>
              <a:rPr lang="de-DE" sz="2400" baseline="30000" dirty="0" err="1"/>
              <a:t>and</a:t>
            </a:r>
            <a:r>
              <a:rPr lang="de-DE" sz="2400" baseline="30000" dirty="0"/>
              <a:t> H. M. Milchberg, Phys. </a:t>
            </a:r>
            <a:r>
              <a:rPr lang="de-DE" sz="2400" baseline="30000" dirty="0" err="1"/>
              <a:t>Rev</a:t>
            </a:r>
            <a:r>
              <a:rPr lang="de-DE" sz="2400" baseline="30000" dirty="0"/>
              <a:t>. A 85, 043820 (2012).</a:t>
            </a:r>
          </a:p>
          <a:p>
            <a:r>
              <a:rPr lang="de-DE" sz="2400" baseline="30000" dirty="0"/>
              <a:t>[3] K. Y. Kim, I. </a:t>
            </a:r>
            <a:r>
              <a:rPr lang="de-DE" sz="2400" baseline="30000" dirty="0" err="1"/>
              <a:t>Alexeev</a:t>
            </a:r>
            <a:r>
              <a:rPr lang="de-DE" sz="2400" baseline="30000" dirty="0"/>
              <a:t>, </a:t>
            </a:r>
            <a:r>
              <a:rPr lang="de-DE" sz="2400" baseline="30000" dirty="0" err="1"/>
              <a:t>and</a:t>
            </a:r>
            <a:r>
              <a:rPr lang="de-DE" sz="2400" baseline="30000" dirty="0"/>
              <a:t> H. M. Milchberg, Applied </a:t>
            </a:r>
            <a:r>
              <a:rPr lang="de-DE" sz="2400" baseline="30000" dirty="0" err="1"/>
              <a:t>Physics</a:t>
            </a:r>
            <a:r>
              <a:rPr lang="de-DE" sz="2400" baseline="30000" dirty="0"/>
              <a:t> Letters 81, 4124 (2002).</a:t>
            </a:r>
          </a:p>
          <a:p>
            <a:r>
              <a:rPr lang="de-DE" sz="2400" baseline="30000" dirty="0"/>
              <a:t>[4] S. </a:t>
            </a:r>
            <a:r>
              <a:rPr lang="de-DE" sz="2400" baseline="30000" dirty="0" err="1"/>
              <a:t>Zahedpour</a:t>
            </a:r>
            <a:r>
              <a:rPr lang="de-DE" sz="2400" baseline="30000" dirty="0"/>
              <a:t>, J. K. Wahlstrand, </a:t>
            </a:r>
            <a:r>
              <a:rPr lang="de-DE" sz="2400" baseline="30000" dirty="0" err="1"/>
              <a:t>and</a:t>
            </a:r>
            <a:r>
              <a:rPr lang="de-DE" sz="2400" baseline="30000" dirty="0"/>
              <a:t> H. M. Milchberg, </a:t>
            </a:r>
            <a:r>
              <a:rPr lang="de-DE" sz="2400" baseline="30000" dirty="0" err="1"/>
              <a:t>Opt</a:t>
            </a:r>
            <a:r>
              <a:rPr lang="de-DE" sz="2400" baseline="30000" dirty="0"/>
              <a:t>. </a:t>
            </a:r>
            <a:r>
              <a:rPr lang="de-DE" sz="2400" baseline="30000" dirty="0" err="1"/>
              <a:t>Lett</a:t>
            </a:r>
            <a:r>
              <a:rPr lang="de-DE" sz="2400" baseline="30000" dirty="0"/>
              <a:t>. 40, 5794 (2015).</a:t>
            </a:r>
          </a:p>
          <a:p>
            <a:r>
              <a:rPr lang="de-DE" sz="2400" baseline="30000" dirty="0"/>
              <a:t>[5] J. K. Wahlstrand, S. </a:t>
            </a:r>
            <a:r>
              <a:rPr lang="de-DE" sz="2400" baseline="30000" dirty="0" err="1"/>
              <a:t>Zahedpour</a:t>
            </a:r>
            <a:r>
              <a:rPr lang="de-DE" sz="2400" baseline="30000" dirty="0"/>
              <a:t>, </a:t>
            </a:r>
            <a:r>
              <a:rPr lang="de-DE" sz="2400" baseline="30000" dirty="0" err="1"/>
              <a:t>and</a:t>
            </a:r>
            <a:r>
              <a:rPr lang="de-DE" sz="2400" baseline="30000" dirty="0"/>
              <a:t> H. M. Milchberg, J. </a:t>
            </a:r>
            <a:r>
              <a:rPr lang="de-DE" sz="2400" baseline="30000" dirty="0" err="1"/>
              <a:t>Opt</a:t>
            </a:r>
            <a:r>
              <a:rPr lang="de-DE" sz="2400" baseline="30000" dirty="0"/>
              <a:t>. </a:t>
            </a:r>
            <a:r>
              <a:rPr lang="de-DE" sz="2400" baseline="30000" dirty="0" err="1"/>
              <a:t>Soc</a:t>
            </a:r>
            <a:r>
              <a:rPr lang="de-DE" sz="2400" baseline="30000" dirty="0"/>
              <a:t>. Am. B 33, 1476 (2016).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607794" y="5024530"/>
            <a:ext cx="10083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 </a:t>
            </a:r>
            <a:r>
              <a:rPr lang="en-US" dirty="0"/>
              <a:t>work (under Colorado MURI</a:t>
            </a:r>
            <a:r>
              <a:rPr lang="en-US" dirty="0" smtClean="0"/>
              <a:t>): A</a:t>
            </a:r>
            <a:r>
              <a:rPr lang="en-US" dirty="0"/>
              <a:t>. </a:t>
            </a:r>
            <a:r>
              <a:rPr lang="en-US" dirty="0" err="1"/>
              <a:t>Bahl</a:t>
            </a:r>
            <a:r>
              <a:rPr lang="en-US" dirty="0"/>
              <a:t>, J.K. </a:t>
            </a:r>
            <a:r>
              <a:rPr lang="en-US" dirty="0" err="1"/>
              <a:t>Wahlstrand</a:t>
            </a:r>
            <a:r>
              <a:rPr lang="en-US" dirty="0"/>
              <a:t>, S. </a:t>
            </a:r>
            <a:r>
              <a:rPr lang="en-US" dirty="0" err="1"/>
              <a:t>Zahedpour</a:t>
            </a:r>
            <a:r>
              <a:rPr lang="en-US" dirty="0"/>
              <a:t>, H.M. </a:t>
            </a:r>
            <a:r>
              <a:rPr lang="en-US" dirty="0" err="1"/>
              <a:t>Milchberg</a:t>
            </a:r>
            <a:r>
              <a:rPr lang="en-US" dirty="0"/>
              <a:t>, and M. Kolesik</a:t>
            </a:r>
          </a:p>
          <a:p>
            <a:r>
              <a:rPr lang="en-US" i="1" dirty="0"/>
              <a:t>Nonlinear optical polarization response and plasma generation in noble gases: </a:t>
            </a:r>
          </a:p>
          <a:p>
            <a:r>
              <a:rPr lang="en-US" i="1" dirty="0"/>
              <a:t>Comparison of MESA models to experiments </a:t>
            </a:r>
            <a:r>
              <a:rPr lang="en-US" i="1" dirty="0" smtClean="0"/>
              <a:t> </a:t>
            </a:r>
            <a:r>
              <a:rPr lang="en-US" dirty="0" smtClean="0"/>
              <a:t>PRA</a:t>
            </a:r>
            <a:r>
              <a:rPr lang="en-US" dirty="0"/>
              <a:t>, revision submitted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89532"/>
            <a:ext cx="994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Nonlinear HITRAN Extension for Water – First steps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8960" y="1205446"/>
            <a:ext cx="959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Schuh</a:t>
            </a:r>
            <a:r>
              <a:rPr lang="en-US" dirty="0" smtClean="0"/>
              <a:t> et al., Physical Review A (accepted, Oct 2017) “Nonlinear </a:t>
            </a:r>
            <a:r>
              <a:rPr lang="en-US" dirty="0" err="1"/>
              <a:t>rovibrational</a:t>
            </a:r>
            <a:r>
              <a:rPr lang="en-US" dirty="0"/>
              <a:t> polarization response of water vapor </a:t>
            </a:r>
            <a:r>
              <a:rPr lang="en-US" dirty="0" smtClean="0"/>
              <a:t>to ultrashort </a:t>
            </a:r>
            <a:r>
              <a:rPr lang="en-US" dirty="0"/>
              <a:t>long-wave infrared </a:t>
            </a:r>
            <a:r>
              <a:rPr lang="en-US" dirty="0" smtClean="0"/>
              <a:t>pulses”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3" y="2138017"/>
            <a:ext cx="3779121" cy="3955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990" y="4115576"/>
            <a:ext cx="3424436" cy="2568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990" y="1558785"/>
            <a:ext cx="3424436" cy="2568327"/>
          </a:xfrm>
          <a:prstGeom prst="rect">
            <a:avLst/>
          </a:prstGeom>
        </p:spPr>
      </p:pic>
      <p:pic>
        <p:nvPicPr>
          <p:cNvPr id="7" name="Picture 6" descr="Arizon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" y="7190"/>
            <a:ext cx="833835" cy="65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7"/>
          <p:cNvSpPr>
            <a:spLocks noChangeArrowheads="1"/>
          </p:cNvSpPr>
          <p:nvPr/>
        </p:nvSpPr>
        <p:spPr bwMode="auto">
          <a:xfrm flipV="1">
            <a:off x="1016000" y="745866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018267" y="1975382"/>
            <a:ext cx="2280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142,000 transitions!</a:t>
            </a:r>
            <a:endParaRPr lang="en-US" dirty="0"/>
          </a:p>
          <a:p>
            <a:r>
              <a:rPr lang="en-US" dirty="0" smtClean="0"/>
              <a:t>Cut-off criterion:</a:t>
            </a:r>
          </a:p>
          <a:p>
            <a:r>
              <a:rPr lang="en-US" dirty="0" smtClean="0"/>
              <a:t>12,709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76" y="3557233"/>
            <a:ext cx="3071195" cy="2303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1367" y="3252486"/>
            <a:ext cx="283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Absorption spectrum – 50 fs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3483" y="820341"/>
            <a:ext cx="415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Moloney</a:t>
            </a:r>
            <a:r>
              <a:rPr lang="en-US" dirty="0" smtClean="0"/>
              <a:t>, Koch, </a:t>
            </a:r>
            <a:r>
              <a:rPr lang="en-US" dirty="0" err="1" smtClean="0"/>
              <a:t>Wrigth</a:t>
            </a:r>
            <a:r>
              <a:rPr lang="en-US" dirty="0" smtClean="0"/>
              <a:t>, </a:t>
            </a:r>
            <a:r>
              <a:rPr lang="en-US" dirty="0" err="1" smtClean="0"/>
              <a:t>Kolesik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51727" y="3187901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 µm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986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				Talk Overview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38518" y="1828799"/>
            <a:ext cx="92784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Background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Developing light-matter coupling models [Task T2.2/T4.2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Simulating 10µm Ultrashort Pulse Atmospheric Propagation [Task T3.4]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09" y="570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    Long Wavelength Scaling of Critical Parameters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434773" y="2436834"/>
          <a:ext cx="1498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" name="Equation" r:id="rId3" imgW="1498320" imgH="838080" progId="Equation.DSMT4">
                  <p:embed/>
                </p:oleObj>
              </mc:Choice>
              <mc:Fallback>
                <p:oleObj name="Equation" r:id="rId3" imgW="1498320" imgH="8380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4773" y="2436834"/>
                        <a:ext cx="1498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434773" y="4119776"/>
          <a:ext cx="2540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Equation" r:id="rId5" imgW="2539800" imgH="774360" progId="Equation.DSMT4">
                  <p:embed/>
                </p:oleObj>
              </mc:Choice>
              <mc:Fallback>
                <p:oleObj name="Equation" r:id="rId5" imgW="2539800" imgH="774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34773" y="4119776"/>
                        <a:ext cx="25400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434773" y="5341938"/>
          <a:ext cx="2324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Equation" r:id="rId7" imgW="2323800" imgH="774360" progId="Equation.DSMT4">
                  <p:embed/>
                </p:oleObj>
              </mc:Choice>
              <mc:Fallback>
                <p:oleObj name="Equation" r:id="rId7" imgW="2323800" imgH="7743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34773" y="5341938"/>
                        <a:ext cx="23241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2109" y="2006919"/>
            <a:ext cx="324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Critical Power: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942109" y="3637271"/>
            <a:ext cx="455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Ionized Electron Polarization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942109" y="4922838"/>
            <a:ext cx="455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Ionized Electron Density </a:t>
            </a:r>
            <a:endParaRPr lang="en-US" sz="2400" dirty="0"/>
          </a:p>
        </p:txBody>
      </p:sp>
      <p:grpSp>
        <p:nvGrpSpPr>
          <p:cNvPr id="9" name="Gruppieren 1"/>
          <p:cNvGrpSpPr>
            <a:grpSpLocks/>
          </p:cNvGrpSpPr>
          <p:nvPr/>
        </p:nvGrpSpPr>
        <p:grpSpPr bwMode="auto">
          <a:xfrm>
            <a:off x="6559435" y="2133601"/>
            <a:ext cx="4762500" cy="3208337"/>
            <a:chOff x="2157413" y="3246438"/>
            <a:chExt cx="4762500" cy="3208337"/>
          </a:xfrm>
        </p:grpSpPr>
        <p:pic>
          <p:nvPicPr>
            <p:cNvPr id="10" name="Picture 9" descr="D:\Eigene_Dateien\presentations\Muri\ver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413" y="3246438"/>
              <a:ext cx="4762500" cy="320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5"/>
            <p:cNvSpPr txBox="1">
              <a:spLocks noChangeArrowheads="1"/>
            </p:cNvSpPr>
            <p:nvPr/>
          </p:nvSpPr>
          <p:spPr bwMode="auto">
            <a:xfrm>
              <a:off x="3379591" y="5890410"/>
              <a:ext cx="117852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latin typeface="Arial" pitchFamily="34" charset="0"/>
                </a:rPr>
                <a:t>ground state</a:t>
              </a:r>
              <a:endParaRPr lang="en-US" altLang="en-US" sz="1400">
                <a:latin typeface="Arial" pitchFamily="34" charset="0"/>
              </a:endParaRPr>
            </a:p>
          </p:txBody>
        </p:sp>
      </p:grpSp>
      <p:sp>
        <p:nvSpPr>
          <p:cNvPr id="12" name="AutoShape 27"/>
          <p:cNvSpPr>
            <a:spLocks noChangeArrowheads="1"/>
          </p:cNvSpPr>
          <p:nvPr/>
        </p:nvSpPr>
        <p:spPr bwMode="auto">
          <a:xfrm flipV="1">
            <a:off x="1402773" y="1268085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3" name="Picture 12" descr="Arizona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" y="7190"/>
            <a:ext cx="833835" cy="65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97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5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Quantum Many-Body Equations for Coulomb Scattering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330700" y="23368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" name="Equation" r:id="rId3" imgW="914400" imgH="250560" progId="Equation.DSMT4">
                  <p:embed/>
                </p:oleObj>
              </mc:Choice>
              <mc:Fallback>
                <p:oleObj name="Equation" r:id="rId3" imgW="914400" imgH="2505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0700" y="23368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718050" y="2347913"/>
          <a:ext cx="139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8050" y="2347913"/>
                        <a:ext cx="1397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84921" y="2568138"/>
          <a:ext cx="905510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" name="Equation" r:id="rId6" imgW="9055080" imgH="3301920" progId="Equation.DSMT4">
                  <p:embed/>
                </p:oleObj>
              </mc:Choice>
              <mc:Fallback>
                <p:oleObj name="Equation" r:id="rId6" imgW="9055080" imgH="33019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921" y="2568138"/>
                        <a:ext cx="9055100" cy="330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0076" y="1962193"/>
            <a:ext cx="990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Assume ions are stationary</a:t>
            </a:r>
            <a:endParaRPr lang="en-US" sz="2800" dirty="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flipV="1">
            <a:off x="1670395" y="1144753"/>
            <a:ext cx="8610600" cy="76200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Arizona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" y="7190"/>
            <a:ext cx="833835" cy="65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76" y="1631029"/>
            <a:ext cx="3472238" cy="268511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431480" y="4987636"/>
            <a:ext cx="105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921089" y="5733902"/>
          <a:ext cx="3898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" name="Equation" r:id="rId10" imgW="3898800" imgH="825480" progId="Equation.DSMT4">
                  <p:embed/>
                </p:oleObj>
              </mc:Choice>
              <mc:Fallback>
                <p:oleObj name="Equation" r:id="rId10" imgW="3898800" imgH="825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21089" y="5733902"/>
                        <a:ext cx="38989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9033080" y="5044486"/>
            <a:ext cx="910607" cy="746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8050" y="1389514"/>
            <a:ext cx="9071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K. </a:t>
            </a:r>
            <a:r>
              <a:rPr lang="en-US" sz="2000" dirty="0" err="1" smtClean="0"/>
              <a:t>Schuh</a:t>
            </a:r>
            <a:r>
              <a:rPr lang="en-US" sz="2000" dirty="0" smtClean="0"/>
              <a:t> et al., PRE </a:t>
            </a:r>
            <a:r>
              <a:rPr lang="en-US" sz="2000" b="1" dirty="0" smtClean="0"/>
              <a:t>88</a:t>
            </a:r>
            <a:r>
              <a:rPr lang="en-US" sz="2000" dirty="0" smtClean="0"/>
              <a:t>, 063102 (2013); PRE </a:t>
            </a:r>
            <a:r>
              <a:rPr lang="en-US" sz="2000" b="1" dirty="0" smtClean="0"/>
              <a:t>89</a:t>
            </a:r>
            <a:r>
              <a:rPr lang="en-US" sz="2000" dirty="0" smtClean="0"/>
              <a:t>, 033103 (2104); PRE </a:t>
            </a:r>
            <a:r>
              <a:rPr lang="en-US" sz="2000" b="1" dirty="0" smtClean="0"/>
              <a:t>93</a:t>
            </a:r>
            <a:r>
              <a:rPr lang="en-US" sz="2000" dirty="0" smtClean="0"/>
              <a:t>, 013208 (2016)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67055" y="6146652"/>
            <a:ext cx="664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Requires solution of Quantum Boltzmann Equation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endCxn id="10" idx="3"/>
          </p:cNvCxnSpPr>
          <p:nvPr/>
        </p:nvCxnSpPr>
        <p:spPr>
          <a:xfrm flipH="1">
            <a:off x="7507705" y="6146652"/>
            <a:ext cx="413384" cy="2308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0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      Research Overview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25" y="1072773"/>
            <a:ext cx="98107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team has identified significant paradigm shifts modifying the physics of long range multi-TW pulse propagation at longer MWIR and LWIR wavelengths:</a:t>
            </a:r>
          </a:p>
          <a:p>
            <a:endParaRPr lang="en-US" dirty="0"/>
          </a:p>
          <a:p>
            <a:r>
              <a:rPr lang="en-US" dirty="0" smtClean="0"/>
              <a:t>The new physics that emerges includes: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Optical carrier wave shocks – emitted dispersive waves facilitate low loss propagation</a:t>
            </a:r>
          </a:p>
          <a:p>
            <a:pPr lvl="0"/>
            <a:r>
              <a:rPr lang="en-US" dirty="0"/>
              <a:t> </a:t>
            </a:r>
            <a:r>
              <a:rPr lang="en-US" dirty="0" smtClean="0"/>
              <a:t>     -  </a:t>
            </a:r>
            <a:r>
              <a:rPr lang="en-US" sz="1600" dirty="0"/>
              <a:t>P. </a:t>
            </a:r>
            <a:r>
              <a:rPr lang="en-US" sz="1600" dirty="0" err="1"/>
              <a:t>Panagiotopoulos</a:t>
            </a:r>
            <a:r>
              <a:rPr lang="en-US" sz="1600" dirty="0"/>
              <a:t>, P. Whalen, M. </a:t>
            </a:r>
            <a:r>
              <a:rPr lang="en-US" sz="1600" dirty="0" err="1"/>
              <a:t>Kolesik</a:t>
            </a:r>
            <a:r>
              <a:rPr lang="en-US" sz="1600" dirty="0"/>
              <a:t>, and J. V. </a:t>
            </a:r>
            <a:r>
              <a:rPr lang="en-US" sz="1600" dirty="0" err="1"/>
              <a:t>Moloney</a:t>
            </a:r>
            <a:r>
              <a:rPr lang="en-US" sz="1600" dirty="0"/>
              <a:t>, Nat Photon 9, 543-548 (2015</a:t>
            </a:r>
            <a:r>
              <a:rPr lang="en-US" sz="1600" dirty="0" smtClean="0"/>
              <a:t>).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 startAt="2"/>
            </a:pPr>
            <a:r>
              <a:rPr lang="en-US" dirty="0" smtClean="0"/>
              <a:t>Many-body Coulomb mediated dephasing of freed electrons significantly suppresses the nonlinear</a:t>
            </a:r>
          </a:p>
          <a:p>
            <a:r>
              <a:rPr lang="en-US" dirty="0"/>
              <a:t> </a:t>
            </a:r>
            <a:r>
              <a:rPr lang="en-US" dirty="0" smtClean="0"/>
              <a:t>      induced Kerr self-focusing lens that confines the beam. – multi-km whole beam self-trapping.</a:t>
            </a:r>
          </a:p>
          <a:p>
            <a:pPr lvl="0"/>
            <a:r>
              <a:rPr lang="en-US" dirty="0" smtClean="0"/>
              <a:t>      - </a:t>
            </a:r>
            <a:r>
              <a:rPr lang="en-US" sz="1600" dirty="0"/>
              <a:t>K. </a:t>
            </a:r>
            <a:r>
              <a:rPr lang="en-US" sz="1600" dirty="0" err="1"/>
              <a:t>Schuh</a:t>
            </a:r>
            <a:r>
              <a:rPr lang="en-US" sz="1600" dirty="0"/>
              <a:t>, M. </a:t>
            </a:r>
            <a:r>
              <a:rPr lang="en-US" sz="1600" dirty="0" err="1"/>
              <a:t>Kolesik</a:t>
            </a:r>
            <a:r>
              <a:rPr lang="en-US" sz="1600" dirty="0"/>
              <a:t>, E.M. </a:t>
            </a:r>
            <a:r>
              <a:rPr lang="en-US" sz="1600" dirty="0" smtClean="0"/>
              <a:t>Wright, S.W. Koch </a:t>
            </a:r>
            <a:r>
              <a:rPr lang="en-US" sz="1600" dirty="0"/>
              <a:t>and J.V. </a:t>
            </a:r>
            <a:r>
              <a:rPr lang="en-US" sz="1600" dirty="0" err="1"/>
              <a:t>Moloney</a:t>
            </a:r>
            <a:r>
              <a:rPr lang="en-US" sz="1600" dirty="0"/>
              <a:t>, Phys. Rev. Lett., </a:t>
            </a:r>
            <a:r>
              <a:rPr lang="en-US" sz="1600" b="1" dirty="0"/>
              <a:t>118</a:t>
            </a:r>
            <a:r>
              <a:rPr lang="en-US" sz="1600" dirty="0"/>
              <a:t>, 063901 (2017</a:t>
            </a:r>
            <a:r>
              <a:rPr lang="en-US" sz="1600" dirty="0" smtClean="0"/>
              <a:t>).</a:t>
            </a:r>
          </a:p>
          <a:p>
            <a:endParaRPr lang="en-US" sz="1600" dirty="0"/>
          </a:p>
          <a:p>
            <a:r>
              <a:rPr lang="en-US" dirty="0" smtClean="0"/>
              <a:t>Important consequence: Higher power/energy low-loss transport over longer propagation paths within key atmospheric transmission windows.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192534"/>
            <a:ext cx="998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LWIR USP sources power/energy limited:</a:t>
            </a:r>
          </a:p>
          <a:p>
            <a:r>
              <a:rPr lang="en-US" dirty="0" smtClean="0"/>
              <a:t>10 µm CO</a:t>
            </a:r>
            <a:r>
              <a:rPr lang="en-US" baseline="-25000" dirty="0" smtClean="0"/>
              <a:t>2</a:t>
            </a:r>
            <a:r>
              <a:rPr lang="en-US" dirty="0" smtClean="0"/>
              <a:t> 45J 3 </a:t>
            </a:r>
            <a:r>
              <a:rPr lang="en-US" dirty="0" err="1" smtClean="0"/>
              <a:t>ps</a:t>
            </a:r>
            <a:r>
              <a:rPr lang="en-US" dirty="0" smtClean="0"/>
              <a:t> source at UCLA – launch beam issues, Brookhaven National Lab</a:t>
            </a:r>
          </a:p>
          <a:p>
            <a:r>
              <a:rPr lang="en-US" dirty="0"/>
              <a:t>10 µm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multi-Joule few </a:t>
            </a:r>
            <a:r>
              <a:rPr lang="en-US" dirty="0" err="1" smtClean="0"/>
              <a:t>ps</a:t>
            </a:r>
            <a:r>
              <a:rPr lang="en-US" dirty="0" smtClean="0"/>
              <a:t> source being developed jointly by NRL/AFRL – Victor Hasson consultant</a:t>
            </a:r>
          </a:p>
          <a:p>
            <a:r>
              <a:rPr lang="en-US" dirty="0" smtClean="0"/>
              <a:t>Expected delivery to Dr. Andreas Schmitt-</a:t>
            </a:r>
            <a:r>
              <a:rPr lang="en-US" dirty="0" err="1" smtClean="0"/>
              <a:t>Sody</a:t>
            </a:r>
            <a:r>
              <a:rPr lang="en-US" dirty="0" smtClean="0"/>
              <a:t> AFRL</a:t>
            </a:r>
            <a:endParaRPr lang="en-US" dirty="0"/>
          </a:p>
        </p:txBody>
      </p:sp>
      <p:pic>
        <p:nvPicPr>
          <p:cNvPr id="6" name="Picture 5" descr="Arizon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" y="16271"/>
            <a:ext cx="974249" cy="7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75" y="1635185"/>
            <a:ext cx="6831528" cy="477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38061" y="2446316"/>
            <a:ext cx="252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and multi-electron</a:t>
            </a:r>
          </a:p>
          <a:p>
            <a:r>
              <a:rPr lang="en-US" dirty="0"/>
              <a:t>i</a:t>
            </a:r>
            <a:r>
              <a:rPr lang="en-US" dirty="0" smtClean="0"/>
              <a:t>onization threshold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374577" y="3092647"/>
            <a:ext cx="3028207" cy="2346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83876" y="4792567"/>
            <a:ext cx="224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Many-body isolated atom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1895" y="1001369"/>
            <a:ext cx="96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K.Schuh</a:t>
            </a:r>
            <a:r>
              <a:rPr lang="en-US" dirty="0" smtClean="0"/>
              <a:t>, M. </a:t>
            </a:r>
            <a:r>
              <a:rPr lang="en-US" dirty="0" err="1" smtClean="0"/>
              <a:t>Kolesik</a:t>
            </a:r>
            <a:r>
              <a:rPr lang="en-US" dirty="0" smtClean="0"/>
              <a:t>, E.M. Wright, J.V </a:t>
            </a:r>
            <a:r>
              <a:rPr lang="en-US" dirty="0" err="1" smtClean="0"/>
              <a:t>Moloney</a:t>
            </a:r>
            <a:r>
              <a:rPr lang="en-US" dirty="0" smtClean="0"/>
              <a:t> and S.W Koch, PRL, </a:t>
            </a:r>
            <a:r>
              <a:rPr lang="en-US" b="1" dirty="0" smtClean="0"/>
              <a:t>118 </a:t>
            </a:r>
            <a:r>
              <a:rPr lang="en-US" dirty="0" smtClean="0"/>
              <a:t>063901 February 10 (2017)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9403" y="141199"/>
            <a:ext cx="9524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Self-Channeling of High Power LWIR Pulses in Atomic gases</a:t>
            </a:r>
            <a:endParaRPr lang="en-US" sz="2800" dirty="0"/>
          </a:p>
        </p:txBody>
      </p:sp>
      <p:sp>
        <p:nvSpPr>
          <p:cNvPr id="9" name="AutoShape 27"/>
          <p:cNvSpPr>
            <a:spLocks noChangeArrowheads="1"/>
          </p:cNvSpPr>
          <p:nvPr/>
        </p:nvSpPr>
        <p:spPr bwMode="auto">
          <a:xfrm flipV="1">
            <a:off x="1258783" y="795588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" name="Picture 5" descr="Arizon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-1556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Many-Body Interactions of Weakly Ionized Electrons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7" y="1192477"/>
            <a:ext cx="3922594" cy="2737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1" y="4067707"/>
            <a:ext cx="3803224" cy="2654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59" y="3930121"/>
            <a:ext cx="3922594" cy="2737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8" y="1200546"/>
            <a:ext cx="4282459" cy="2992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0032" y="2312552"/>
            <a:ext cx="1902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Active and multi-</a:t>
            </a:r>
          </a:p>
          <a:p>
            <a:r>
              <a:rPr lang="en-US" sz="1400" dirty="0" smtClean="0"/>
              <a:t>Electron (MESA)</a:t>
            </a:r>
          </a:p>
          <a:p>
            <a:r>
              <a:rPr lang="en-US" sz="1400" dirty="0" smtClean="0"/>
              <a:t>M. </a:t>
            </a:r>
            <a:r>
              <a:rPr lang="en-US" sz="1400" dirty="0" err="1" smtClean="0"/>
              <a:t>Kolesik</a:t>
            </a:r>
            <a:endParaRPr lang="en-US" sz="1400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3743380" y="2635718"/>
            <a:ext cx="686652" cy="461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67998" y="2056806"/>
            <a:ext cx="1242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Many Electron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93901" y="2370752"/>
            <a:ext cx="652557" cy="526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46287" y="4439891"/>
            <a:ext cx="13115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Effective Nonlinear </a:t>
            </a:r>
          </a:p>
          <a:p>
            <a:r>
              <a:rPr lang="en-US" sz="1100" dirty="0" smtClean="0"/>
              <a:t>Index</a:t>
            </a:r>
            <a:endParaRPr lang="en-US" sz="11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035187" y="4656441"/>
            <a:ext cx="655789" cy="526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01675" y="1575796"/>
            <a:ext cx="13115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Effective Nonlinear </a:t>
            </a:r>
          </a:p>
          <a:p>
            <a:r>
              <a:rPr lang="en-US" sz="1100" dirty="0" smtClean="0"/>
              <a:t>Index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8889887" y="4185440"/>
            <a:ext cx="13115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Effective Nonlinear </a:t>
            </a:r>
          </a:p>
          <a:p>
            <a:r>
              <a:rPr lang="en-US" sz="1100" dirty="0" smtClean="0"/>
              <a:t>Index</a:t>
            </a:r>
            <a:endParaRPr lang="en-US" sz="11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9217781" y="1849367"/>
            <a:ext cx="655789" cy="526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572500" y="4509544"/>
            <a:ext cx="998291" cy="4100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Picture 5" descr="Arizon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27"/>
          <p:cNvSpPr>
            <a:spLocks noChangeArrowheads="1"/>
          </p:cNvSpPr>
          <p:nvPr/>
        </p:nvSpPr>
        <p:spPr bwMode="auto">
          <a:xfrm flipV="1">
            <a:off x="1112327" y="873185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294411" y="2773389"/>
            <a:ext cx="0" cy="90119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9227" y="2465612"/>
            <a:ext cx="1679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SF Threshold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192871" y="2555131"/>
            <a:ext cx="878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800nm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116512" y="5303161"/>
            <a:ext cx="82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µm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69369" y="5631329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µm</a:t>
            </a:r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71895" y="1001369"/>
            <a:ext cx="96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K.Schuh</a:t>
            </a:r>
            <a:r>
              <a:rPr lang="en-US" dirty="0" smtClean="0"/>
              <a:t>, M. </a:t>
            </a:r>
            <a:r>
              <a:rPr lang="en-US" dirty="0" err="1" smtClean="0"/>
              <a:t>Kolesik</a:t>
            </a:r>
            <a:r>
              <a:rPr lang="en-US" dirty="0" smtClean="0"/>
              <a:t>, E.M. Wright, J.V </a:t>
            </a:r>
            <a:r>
              <a:rPr lang="en-US" dirty="0" err="1" smtClean="0"/>
              <a:t>Moloney</a:t>
            </a:r>
            <a:r>
              <a:rPr lang="en-US" dirty="0" smtClean="0"/>
              <a:t> and S.W Koch, PRL, </a:t>
            </a:r>
            <a:r>
              <a:rPr lang="en-US" b="1" dirty="0" smtClean="0"/>
              <a:t>118 </a:t>
            </a:r>
            <a:r>
              <a:rPr lang="en-US" dirty="0" smtClean="0"/>
              <a:t>063901 February 10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39" y="1943043"/>
            <a:ext cx="6463393" cy="4517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638" y="2327564"/>
            <a:ext cx="358634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Beam characteristics at 10 µm</a:t>
            </a:r>
          </a:p>
          <a:p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240 fs pulse – filament (red dashed), 3.7cm waist,  590 </a:t>
            </a:r>
            <a:r>
              <a:rPr lang="en-US" dirty="0" err="1" smtClean="0"/>
              <a:t>mJ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1.2 </a:t>
            </a:r>
            <a:r>
              <a:rPr lang="en-US" dirty="0" err="1" smtClean="0"/>
              <a:t>ps</a:t>
            </a:r>
            <a:r>
              <a:rPr lang="en-US" dirty="0" smtClean="0"/>
              <a:t> pulse - Self-trapped whole beam self-channeling (black dashed). 3.7 cm waist, 3 J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Weak self-focusing compression beyond 1.5 km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2565" y="182209"/>
            <a:ext cx="974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Long Range Multi-Joule Pulse Delivery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53192" y="1434834"/>
            <a:ext cx="974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Assumes an artificial Argon Atmosphere – remove complications of delayed nonlinearities.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Cumulative ionization (plasma) dispersion weakens effective Kerr lens </a:t>
            </a:r>
            <a:endParaRPr lang="en-US" dirty="0"/>
          </a:p>
        </p:txBody>
      </p:sp>
      <p:pic>
        <p:nvPicPr>
          <p:cNvPr id="7" name="Picture 5" descr="Arizon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7"/>
          <p:cNvSpPr>
            <a:spLocks noChangeArrowheads="1"/>
          </p:cNvSpPr>
          <p:nvPr/>
        </p:nvSpPr>
        <p:spPr bwMode="auto">
          <a:xfrm flipV="1">
            <a:off x="856013" y="819757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10638" y="964784"/>
            <a:ext cx="96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K.Schuh</a:t>
            </a:r>
            <a:r>
              <a:rPr lang="en-US" dirty="0" smtClean="0"/>
              <a:t>, M. </a:t>
            </a:r>
            <a:r>
              <a:rPr lang="en-US" dirty="0" err="1" smtClean="0"/>
              <a:t>Kolesik</a:t>
            </a:r>
            <a:r>
              <a:rPr lang="en-US" dirty="0" smtClean="0"/>
              <a:t>, E.M. Wright, J.V </a:t>
            </a:r>
            <a:r>
              <a:rPr lang="en-US" dirty="0" err="1" smtClean="0"/>
              <a:t>Moloney</a:t>
            </a:r>
            <a:r>
              <a:rPr lang="en-US" dirty="0" smtClean="0"/>
              <a:t> and S.W Koch, PRL, </a:t>
            </a:r>
            <a:r>
              <a:rPr lang="en-US" b="1" dirty="0" smtClean="0"/>
              <a:t>118 </a:t>
            </a:r>
            <a:r>
              <a:rPr lang="en-US" dirty="0" smtClean="0"/>
              <a:t>063901 February 10 (2017)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8904" y="4363644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Rayleigh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Multi-Kilometer Propagation at 10µm (no HITRAN)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4" y="965008"/>
            <a:ext cx="3966361" cy="277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03" y="4115162"/>
            <a:ext cx="3839882" cy="268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0" y="4317253"/>
            <a:ext cx="3550723" cy="2481561"/>
          </a:xfrm>
          <a:prstGeom prst="rect">
            <a:avLst/>
          </a:prstGeom>
        </p:spPr>
      </p:pic>
      <p:sp>
        <p:nvSpPr>
          <p:cNvPr id="6" name="AutoShape 27"/>
          <p:cNvSpPr>
            <a:spLocks noChangeArrowheads="1"/>
          </p:cNvSpPr>
          <p:nvPr/>
        </p:nvSpPr>
        <p:spPr bwMode="auto">
          <a:xfrm flipV="1">
            <a:off x="1033152" y="938511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0636" y="3995448"/>
            <a:ext cx="445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Whole beam radial compression beyond 2km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99566" y="3854609"/>
            <a:ext cx="464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 pulse compression in time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0635" y="1388418"/>
            <a:ext cx="566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Fix peak power above critical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Artificial Argon atmosphere (same electronic n</a:t>
            </a:r>
            <a:r>
              <a:rPr lang="en-US" baseline="-25000" dirty="0" smtClean="0"/>
              <a:t>2</a:t>
            </a:r>
            <a:r>
              <a:rPr lang="en-US" dirty="0" smtClean="0"/>
              <a:t> as air)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 energy (pulse duration)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Longer (higher energy) pulses tend to suppress strong focus but self-trap over longer ranges.</a:t>
            </a:r>
            <a:endParaRPr lang="en-US" dirty="0"/>
          </a:p>
        </p:txBody>
      </p:sp>
      <p:pic>
        <p:nvPicPr>
          <p:cNvPr id="12" name="Picture 5" descr="Arizon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05152" y="3542169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Rayleigh range</a:t>
            </a:r>
            <a:endParaRPr lang="en-US" dirty="0"/>
          </a:p>
        </p:txBody>
      </p:sp>
      <p:cxnSp>
        <p:nvCxnSpPr>
          <p:cNvPr id="10" name="Straight Arrow Connector 9"/>
          <p:cNvCxnSpPr>
            <a:stCxn id="13" idx="0"/>
          </p:cNvCxnSpPr>
          <p:nvPr/>
        </p:nvCxnSpPr>
        <p:spPr>
          <a:xfrm flipV="1">
            <a:off x="6454238" y="3170712"/>
            <a:ext cx="730333" cy="371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10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__30000_gau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3" y="1072489"/>
            <a:ext cx="10010899" cy="5631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4148" y="173426"/>
            <a:ext cx="927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       Whole Beam Self-trapping </a:t>
            </a:r>
            <a:endParaRPr lang="en-US" sz="3600" dirty="0"/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 flipV="1">
            <a:off x="856013" y="819757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Picture 5" descr="Arizon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34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592" y="1037897"/>
            <a:ext cx="7481456" cy="1911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206" y="198780"/>
            <a:ext cx="613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Non-Gaussian Vortex Beams</a:t>
            </a:r>
            <a:endParaRPr lang="en-US" sz="3600" dirty="0"/>
          </a:p>
        </p:txBody>
      </p:sp>
      <p:pic>
        <p:nvPicPr>
          <p:cNvPr id="4" name="Vortex Beam Movie FIG__3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520" y="2725006"/>
            <a:ext cx="6987638" cy="3930547"/>
          </a:xfrm>
          <a:prstGeom prst="rect">
            <a:avLst/>
          </a:prstGeom>
        </p:spPr>
      </p:pic>
      <p:sp>
        <p:nvSpPr>
          <p:cNvPr id="5" name="AutoShape 27"/>
          <p:cNvSpPr>
            <a:spLocks noChangeArrowheads="1"/>
          </p:cNvSpPr>
          <p:nvPr/>
        </p:nvSpPr>
        <p:spPr bwMode="auto">
          <a:xfrm flipV="1">
            <a:off x="856013" y="819757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Picture 5" descr="Arizon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377452"/>
            <a:ext cx="293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D. Gordon et al Proc. SPIE Vol 9835, (2016)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51" y="3096085"/>
            <a:ext cx="3594654" cy="25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5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10 µm Air Propagation using HITRAN Database</a:t>
            </a:r>
            <a:endParaRPr lang="en-US" sz="3200" dirty="0"/>
          </a:p>
        </p:txBody>
      </p:sp>
      <p:pic>
        <p:nvPicPr>
          <p:cNvPr id="3" name="Et_3ps_h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1883" y="1455500"/>
            <a:ext cx="3930569" cy="2701250"/>
          </a:xfrm>
          <a:prstGeom prst="rect">
            <a:avLst/>
          </a:prstGeom>
        </p:spPr>
      </p:pic>
      <p:pic>
        <p:nvPicPr>
          <p:cNvPr id="4" name="Irt_3ps_ho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3155" y="3998143"/>
            <a:ext cx="5084190" cy="2859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1565073"/>
            <a:ext cx="5140751" cy="2591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" y="4156750"/>
            <a:ext cx="5243662" cy="2643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775354" y="1067366"/>
            <a:ext cx="1067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parameters: 3cm waist, Peak intensity 8.2x10</a:t>
            </a:r>
            <a:r>
              <a:rPr lang="en-US" baseline="30000" dirty="0" smtClean="0"/>
              <a:t>14</a:t>
            </a:r>
            <a:r>
              <a:rPr lang="en-US" dirty="0" smtClean="0"/>
              <a:t> Wm</a:t>
            </a:r>
            <a:r>
              <a:rPr lang="en-US" baseline="30000" dirty="0" smtClean="0"/>
              <a:t>2</a:t>
            </a:r>
            <a:r>
              <a:rPr lang="en-US" dirty="0" smtClean="0"/>
              <a:t>, peak power = 1.14 TW – Optics Letts. </a:t>
            </a:r>
            <a:r>
              <a:rPr lang="en-US" b="1" dirty="0" smtClean="0"/>
              <a:t>42, </a:t>
            </a:r>
            <a:r>
              <a:rPr lang="en-US" dirty="0" smtClean="0"/>
              <a:t>3722 (2017) </a:t>
            </a:r>
            <a:r>
              <a:rPr lang="en-US" baseline="3000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Picture 8" descr="Arizona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7"/>
          <p:cNvSpPr>
            <a:spLocks noChangeArrowheads="1"/>
          </p:cNvSpPr>
          <p:nvPr/>
        </p:nvSpPr>
        <p:spPr bwMode="auto">
          <a:xfrm flipV="1">
            <a:off x="970925" y="927786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6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				Talk Overview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38518" y="1828799"/>
            <a:ext cx="92784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Background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Developing light-matter coupling models [Task T2.2/T4.2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Simulating 10µm Ultrashort Pulse Atmospheric Propagation [Task T3.4]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Conclusion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01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77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       Future Challenges and Research Goals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77" y="4637181"/>
            <a:ext cx="2400300" cy="2029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28773" y="1404594"/>
            <a:ext cx="109742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UPPE currently limited to radial symmetry for multi-km runs – almost ideal parallel scaling)</a:t>
            </a:r>
          </a:p>
          <a:p>
            <a:r>
              <a:rPr lang="en-US" dirty="0"/>
              <a:t> </a:t>
            </a:r>
            <a:r>
              <a:rPr lang="en-US" dirty="0" smtClean="0"/>
              <a:t>     - 3D+1 simulations takes months on dedicated UV2000 system</a:t>
            </a:r>
          </a:p>
          <a:p>
            <a:r>
              <a:rPr lang="en-US" dirty="0" smtClean="0"/>
              <a:t>         (needed to study aberrations on exit beam)</a:t>
            </a:r>
          </a:p>
          <a:p>
            <a:r>
              <a:rPr lang="en-US" dirty="0"/>
              <a:t> </a:t>
            </a:r>
            <a:r>
              <a:rPr lang="en-US" dirty="0" smtClean="0"/>
              <a:t>     - build in rigorously computed nonlinear responses as sources.</a:t>
            </a:r>
          </a:p>
          <a:p>
            <a:r>
              <a:rPr lang="en-US" dirty="0"/>
              <a:t> </a:t>
            </a:r>
            <a:r>
              <a:rPr lang="en-US" dirty="0" smtClean="0"/>
              <a:t>     - DURIP proposal submitted – new generation of SGI hardware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Build a nonlinear HITRAN database for LWIR transmission windows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Extend UPPE to address scattering from remote targets </a:t>
            </a:r>
          </a:p>
          <a:p>
            <a:r>
              <a:rPr lang="en-US" dirty="0"/>
              <a:t> </a:t>
            </a:r>
            <a:r>
              <a:rPr lang="en-US" dirty="0" smtClean="0"/>
              <a:t>    – hybrid UPPE-Maxwell solver (large angle scattering/transmission, excite evanescent waves at surfaces,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-  implement bidirectional pulse propagator (BPPE) originally proposed in 2004.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Extend MESA quantum first principles scheme to calculate nonlinear response of </a:t>
            </a:r>
          </a:p>
          <a:p>
            <a:r>
              <a:rPr lang="en-US" dirty="0"/>
              <a:t> </a:t>
            </a:r>
            <a:r>
              <a:rPr lang="en-US" dirty="0" smtClean="0"/>
              <a:t>    constituent air molecules – N</a:t>
            </a:r>
            <a:r>
              <a:rPr lang="en-US" baseline="-25000" dirty="0" smtClean="0"/>
              <a:t>2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r>
              <a:rPr lang="en-US" dirty="0" smtClean="0"/>
              <a:t> , H</a:t>
            </a:r>
            <a:r>
              <a:rPr lang="en-US" baseline="-25000" dirty="0" smtClean="0"/>
              <a:t>2</a:t>
            </a:r>
            <a:r>
              <a:rPr lang="en-US" dirty="0" smtClean="0"/>
              <a:t>O. </a:t>
            </a:r>
          </a:p>
          <a:p>
            <a:r>
              <a:rPr lang="en-US" dirty="0"/>
              <a:t> </a:t>
            </a:r>
            <a:r>
              <a:rPr lang="en-US" dirty="0" smtClean="0"/>
              <a:t>     - complement with DFT and ab initio quantum simulations.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Directly support AFRL/ONR USP programs through MURI interaction and direct </a:t>
            </a:r>
          </a:p>
          <a:p>
            <a:r>
              <a:rPr lang="en-US" dirty="0"/>
              <a:t> </a:t>
            </a:r>
            <a:r>
              <a:rPr lang="en-US" dirty="0" smtClean="0"/>
              <a:t>    collaboration with AFRL team of </a:t>
            </a:r>
            <a:r>
              <a:rPr lang="en-US" dirty="0" err="1" smtClean="0"/>
              <a:t>Dr</a:t>
            </a:r>
            <a:r>
              <a:rPr lang="en-US" dirty="0" smtClean="0"/>
              <a:t> Andreas Schmidt-</a:t>
            </a:r>
            <a:r>
              <a:rPr lang="en-US" dirty="0" err="1" smtClean="0"/>
              <a:t>Sody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43538038"/>
              </p:ext>
            </p:extLst>
          </p:nvPr>
        </p:nvGraphicFramePr>
        <p:xfrm>
          <a:off x="7993930" y="1713888"/>
          <a:ext cx="3166716" cy="2163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110866" y="4404261"/>
            <a:ext cx="2546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 err="1" smtClean="0"/>
              <a:t>wavefunction</a:t>
            </a:r>
            <a:r>
              <a:rPr lang="en-US" sz="1400" dirty="0" smtClean="0"/>
              <a:t> in strong field</a:t>
            </a:r>
            <a:endParaRPr lang="en-US" sz="1400" dirty="0"/>
          </a:p>
        </p:txBody>
      </p:sp>
      <p:pic>
        <p:nvPicPr>
          <p:cNvPr id="8" name="Picture 7" descr="Arizon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7"/>
          <p:cNvSpPr>
            <a:spLocks noChangeArrowheads="1"/>
          </p:cNvSpPr>
          <p:nvPr/>
        </p:nvSpPr>
        <p:spPr bwMode="auto">
          <a:xfrm flipV="1">
            <a:off x="1036913" y="952407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8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288" y="-11112"/>
            <a:ext cx="9297192" cy="1143000"/>
          </a:xfrm>
        </p:spPr>
        <p:txBody>
          <a:bodyPr>
            <a:normAutofit/>
          </a:bodyPr>
          <a:lstStyle/>
          <a:p>
            <a:r>
              <a:rPr lang="en-US" sz="3600" dirty="0"/>
              <a:t>Worst Case Scenario – Ground Level Turbulence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82" y="1703388"/>
            <a:ext cx="6877112" cy="51546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9861" y="1186806"/>
            <a:ext cx="7541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Simple estimate for linear propagation of a 1.5 cm beam</a:t>
            </a:r>
          </a:p>
        </p:txBody>
      </p:sp>
      <p:pic>
        <p:nvPicPr>
          <p:cNvPr id="5" name="Picture 5" descr="Arizon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249" cy="7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7"/>
          <p:cNvSpPr>
            <a:spLocks noChangeArrowheads="1"/>
          </p:cNvSpPr>
          <p:nvPr/>
        </p:nvSpPr>
        <p:spPr bwMode="auto">
          <a:xfrm flipV="1">
            <a:off x="1527175" y="1039664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0874" y="1838316"/>
            <a:ext cx="37193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Longer wavelength favored in through turbulence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Scintillation appears further downstream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Problem: Rayleigh range decreases strongly with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Confined beam offsets diffraction making multi-km paths feasible.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03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5" y="1714995"/>
            <a:ext cx="7280448" cy="5080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9035" y="137543"/>
            <a:ext cx="916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Atmospheric Transmission Windows (HITRAN)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405010" y="1345663"/>
            <a:ext cx="30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Asymmetric stretch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225143" y="1746322"/>
            <a:ext cx="354651" cy="515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flipH="1">
            <a:off x="6894615" y="1345663"/>
            <a:ext cx="2424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– 12 µm Transmission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076958" y="1829934"/>
            <a:ext cx="380010" cy="1488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499704" y="1865560"/>
            <a:ext cx="1603169" cy="1595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27"/>
          <p:cNvSpPr>
            <a:spLocks noChangeArrowheads="1"/>
          </p:cNvSpPr>
          <p:nvPr/>
        </p:nvSpPr>
        <p:spPr bwMode="auto">
          <a:xfrm flipV="1">
            <a:off x="1520042" y="854624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5" descr="Arizon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6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32896" y="1027055"/>
            <a:ext cx="288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MWIR                               LWIR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981200" y="-122238"/>
            <a:ext cx="8229600" cy="1143001"/>
          </a:xfrm>
        </p:spPr>
        <p:txBody>
          <a:bodyPr/>
          <a:lstStyle/>
          <a:p>
            <a:r>
              <a:rPr lang="en-US" altLang="en-US" sz="3600"/>
              <a:t>Femtosecond Filamentation Science</a:t>
            </a:r>
          </a:p>
        </p:txBody>
      </p:sp>
      <p:pic>
        <p:nvPicPr>
          <p:cNvPr id="3075" name="Picture 2" descr="fila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1112839"/>
            <a:ext cx="2728912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27" descr="D:\Proposals\Light_Filaments\jena_clou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490788"/>
            <a:ext cx="2652712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28" descr="D:\Proposals\Light_Filaments\jena_spe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6338"/>
            <a:ext cx="25146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1530350" y="758825"/>
            <a:ext cx="335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Remote Delivery/Spectroscopy</a:t>
            </a: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5353050" y="942975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Complexity</a:t>
            </a:r>
          </a:p>
        </p:txBody>
      </p:sp>
      <p:sp>
        <p:nvSpPr>
          <p:cNvPr id="3080" name="TextBox 9"/>
          <p:cNvSpPr txBox="1">
            <a:spLocks noChangeArrowheads="1"/>
          </p:cNvSpPr>
          <p:nvPr/>
        </p:nvSpPr>
        <p:spPr bwMode="auto">
          <a:xfrm>
            <a:off x="6793221" y="1014413"/>
            <a:ext cx="3916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/>
              <a:t>Coherent X-rays – 5000-th harmonic</a:t>
            </a:r>
          </a:p>
        </p:txBody>
      </p:sp>
      <p:pic>
        <p:nvPicPr>
          <p:cNvPr id="3081" name="Picture 16" descr="figur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3413126"/>
            <a:ext cx="16827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8239125" y="3132138"/>
            <a:ext cx="2364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Exotic Robust Pulses</a:t>
            </a:r>
          </a:p>
        </p:txBody>
      </p:sp>
      <p:pic>
        <p:nvPicPr>
          <p:cNvPr id="3083" name="Picture 36" descr="type[1]_GasFilledWavguide-Coherent_(medium-res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6250" r="12691"/>
          <a:stretch>
            <a:fillRect/>
          </a:stretch>
        </p:blipFill>
        <p:spPr bwMode="auto">
          <a:xfrm>
            <a:off x="7712075" y="1608138"/>
            <a:ext cx="16906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3" descr="Figure1_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1" y="4364038"/>
            <a:ext cx="217011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Box 17"/>
          <p:cNvSpPr txBox="1">
            <a:spLocks noChangeArrowheads="1"/>
          </p:cNvSpPr>
          <p:nvPr/>
        </p:nvSpPr>
        <p:spPr bwMode="auto">
          <a:xfrm>
            <a:off x="4362451" y="3903663"/>
            <a:ext cx="2800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Curved Plasma Channels</a:t>
            </a:r>
          </a:p>
        </p:txBody>
      </p:sp>
      <p:pic>
        <p:nvPicPr>
          <p:cNvPr id="3086" name="Picture 18" descr="shortpu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-1570038" y="4200526"/>
            <a:ext cx="156527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TextBox 5"/>
          <p:cNvSpPr txBox="1">
            <a:spLocks noChangeArrowheads="1"/>
          </p:cNvSpPr>
          <p:nvPr/>
        </p:nvSpPr>
        <p:spPr bwMode="auto">
          <a:xfrm>
            <a:off x="6858000" y="4364038"/>
            <a:ext cx="2044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Plasma Enhanced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Radar</a:t>
            </a:r>
          </a:p>
        </p:txBody>
      </p:sp>
      <p:sp>
        <p:nvSpPr>
          <p:cNvPr id="3088" name="TextBox 6"/>
          <p:cNvSpPr txBox="1">
            <a:spLocks noChangeArrowheads="1"/>
          </p:cNvSpPr>
          <p:nvPr/>
        </p:nvSpPr>
        <p:spPr bwMode="auto">
          <a:xfrm>
            <a:off x="1665288" y="4054475"/>
            <a:ext cx="1744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Plasma channels</a:t>
            </a:r>
          </a:p>
        </p:txBody>
      </p:sp>
      <p:cxnSp>
        <p:nvCxnSpPr>
          <p:cNvPr id="14" name="Straight Arrow Connector 13"/>
          <p:cNvCxnSpPr>
            <a:stCxn id="3088" idx="0"/>
          </p:cNvCxnSpPr>
          <p:nvPr/>
        </p:nvCxnSpPr>
        <p:spPr>
          <a:xfrm flipV="1">
            <a:off x="2537482" y="3892551"/>
            <a:ext cx="453368" cy="161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90" name="TextBox 21"/>
          <p:cNvSpPr txBox="1">
            <a:spLocks noChangeArrowheads="1"/>
          </p:cNvSpPr>
          <p:nvPr/>
        </p:nvSpPr>
        <p:spPr bwMode="auto">
          <a:xfrm>
            <a:off x="3224214" y="3500439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White light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2990851" y="2097088"/>
            <a:ext cx="538163" cy="1403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92" name="TextBox 10"/>
          <p:cNvSpPr txBox="1">
            <a:spLocks noChangeArrowheads="1"/>
          </p:cNvSpPr>
          <p:nvPr/>
        </p:nvSpPr>
        <p:spPr bwMode="auto">
          <a:xfrm>
            <a:off x="8802688" y="5249864"/>
            <a:ext cx="1941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u="sng"/>
              <a:t>Plasma Waveguide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- HPRF/HPM</a:t>
            </a:r>
          </a:p>
        </p:txBody>
      </p:sp>
      <p:pic>
        <p:nvPicPr>
          <p:cNvPr id="309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32835" r="34377" b="12096"/>
          <a:stretch>
            <a:fillRect/>
          </a:stretch>
        </p:blipFill>
        <p:spPr bwMode="auto">
          <a:xfrm>
            <a:off x="8788400" y="5749925"/>
            <a:ext cx="1817688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4" name="Group 24"/>
          <p:cNvGrpSpPr>
            <a:grpSpLocks/>
          </p:cNvGrpSpPr>
          <p:nvPr/>
        </p:nvGrpSpPr>
        <p:grpSpPr bwMode="auto">
          <a:xfrm>
            <a:off x="6615114" y="4652964"/>
            <a:ext cx="3038475" cy="1952625"/>
            <a:chOff x="2434804" y="1603234"/>
            <a:chExt cx="6273229" cy="4028916"/>
          </a:xfrm>
        </p:grpSpPr>
        <p:pic>
          <p:nvPicPr>
            <p:cNvPr id="3095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5" t="30193" r="11899" b="35120"/>
            <a:stretch>
              <a:fillRect/>
            </a:stretch>
          </p:blipFill>
          <p:spPr bwMode="auto">
            <a:xfrm>
              <a:off x="5683933" y="1603234"/>
              <a:ext cx="3024100" cy="110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34804" y="2462717"/>
              <a:ext cx="1526971" cy="57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07"/>
            <a:stretch>
              <a:fillRect/>
            </a:stretch>
          </p:blipFill>
          <p:spPr bwMode="auto">
            <a:xfrm>
              <a:off x="2743200" y="3096654"/>
              <a:ext cx="3657600" cy="253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3368904" y="2920002"/>
              <a:ext cx="1127477" cy="1772067"/>
            </a:xfrm>
            <a:prstGeom prst="line">
              <a:avLst/>
            </a:prstGeom>
            <a:ln>
              <a:solidFill>
                <a:srgbClr val="F5AD3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68904" y="2920002"/>
              <a:ext cx="1127477" cy="1608290"/>
            </a:xfrm>
            <a:prstGeom prst="line">
              <a:avLst/>
            </a:prstGeom>
            <a:ln>
              <a:solidFill>
                <a:srgbClr val="F5AD3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368904" y="2920002"/>
              <a:ext cx="1127477" cy="1473994"/>
            </a:xfrm>
            <a:prstGeom prst="line">
              <a:avLst/>
            </a:prstGeom>
            <a:ln>
              <a:solidFill>
                <a:srgbClr val="F5AD3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4260398" y="2461426"/>
              <a:ext cx="2500771" cy="1778618"/>
            </a:xfrm>
            <a:prstGeom prst="line">
              <a:avLst/>
            </a:prstGeom>
            <a:ln w="38100" cmpd="sng">
              <a:solidFill>
                <a:srgbClr val="A772D3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260398" y="4240044"/>
              <a:ext cx="1002930" cy="153951"/>
            </a:xfrm>
            <a:prstGeom prst="line">
              <a:avLst/>
            </a:prstGeom>
            <a:ln w="38100" cmpd="sng">
              <a:solidFill>
                <a:srgbClr val="A772D3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263328" y="2461426"/>
              <a:ext cx="1497841" cy="1932569"/>
            </a:xfrm>
            <a:prstGeom prst="line">
              <a:avLst/>
            </a:prstGeom>
            <a:ln w="38100" cmpd="sng">
              <a:solidFill>
                <a:srgbClr val="A772D3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6472745" y="2847940"/>
              <a:ext cx="501464" cy="3570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AutoShape 41"/>
          <p:cNvSpPr>
            <a:spLocks noChangeArrowheads="1"/>
          </p:cNvSpPr>
          <p:nvPr/>
        </p:nvSpPr>
        <p:spPr bwMode="auto">
          <a:xfrm flipV="1">
            <a:off x="1190834" y="681788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7" name="Picture 5" descr="Arizona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" y="16271"/>
            <a:ext cx="974249" cy="7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472722"/>
      </p:ext>
    </p:extLst>
  </p:cSld>
  <p:clrMapOvr>
    <a:masterClrMapping/>
  </p:clrMapOvr>
  <p:transition spd="slow" advTm="10058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6840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IR vs Mid-IR Atmospheric Filament Scaling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83" y="1242450"/>
            <a:ext cx="6487198" cy="5426388"/>
          </a:xfrm>
          <a:prstGeom prst="rect">
            <a:avLst/>
          </a:prstGeom>
        </p:spPr>
      </p:pic>
      <p:sp>
        <p:nvSpPr>
          <p:cNvPr id="4" name="AutoShape 38"/>
          <p:cNvSpPr>
            <a:spLocks noChangeArrowheads="1"/>
          </p:cNvSpPr>
          <p:nvPr/>
        </p:nvSpPr>
        <p:spPr bwMode="auto">
          <a:xfrm flipV="1">
            <a:off x="1524000" y="1103826"/>
            <a:ext cx="9144000" cy="74613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" name="Picture 5" descr="Arizon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900" cy="76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585590"/>
              </p:ext>
            </p:extLst>
          </p:nvPr>
        </p:nvGraphicFramePr>
        <p:xfrm>
          <a:off x="9795527" y="5293499"/>
          <a:ext cx="1498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Equation" r:id="rId5" imgW="1498320" imgH="838080" progId="Equation.DSMT4">
                  <p:embed/>
                </p:oleObj>
              </mc:Choice>
              <mc:Fallback>
                <p:oleObj name="Equation" r:id="rId5" imgW="1498320" imgH="8380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95527" y="5293499"/>
                        <a:ext cx="1498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5796070" y="2846895"/>
            <a:ext cx="465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Ionization loss limits path length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H="1">
            <a:off x="5467546" y="3031561"/>
            <a:ext cx="328524" cy="2678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9234881" y="4732256"/>
            <a:ext cx="252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loss propagation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748074" y="4920792"/>
            <a:ext cx="486807" cy="372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2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8" descr="fila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1268414"/>
            <a:ext cx="427513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79" name="Group 35"/>
          <p:cNvGrpSpPr>
            <a:grpSpLocks/>
          </p:cNvGrpSpPr>
          <p:nvPr/>
        </p:nvGrpSpPr>
        <p:grpSpPr bwMode="auto">
          <a:xfrm>
            <a:off x="7175500" y="4076700"/>
            <a:ext cx="3492500" cy="2089150"/>
            <a:chOff x="3560" y="2568"/>
            <a:chExt cx="2200" cy="1316"/>
          </a:xfrm>
        </p:grpSpPr>
        <p:sp>
          <p:nvSpPr>
            <p:cNvPr id="15380" name="Rectangle 20"/>
            <p:cNvSpPr>
              <a:spLocks noChangeArrowheads="1"/>
            </p:cNvSpPr>
            <p:nvPr/>
          </p:nvSpPr>
          <p:spPr bwMode="auto">
            <a:xfrm>
              <a:off x="3560" y="3249"/>
              <a:ext cx="2200" cy="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Veins are elevated ridges of </a:t>
              </a:r>
            </a:p>
            <a:p>
              <a:pPr algn="ctr" eaLnBrk="1" hangingPunct="1"/>
              <a:r>
                <a:rPr lang="en-US" altLang="en-US"/>
                <a:t>intensity on which modulational</a:t>
              </a:r>
            </a:p>
            <a:p>
              <a:pPr algn="ctr" eaLnBrk="1" hangingPunct="1"/>
              <a:r>
                <a:rPr lang="en-US" altLang="en-US"/>
                <a:t>instabilities grow</a:t>
              </a:r>
            </a:p>
          </p:txBody>
        </p:sp>
        <p:sp>
          <p:nvSpPr>
            <p:cNvPr id="15381" name="Line 21"/>
            <p:cNvSpPr>
              <a:spLocks noChangeShapeType="1"/>
            </p:cNvSpPr>
            <p:nvPr/>
          </p:nvSpPr>
          <p:spPr bwMode="auto">
            <a:xfrm>
              <a:off x="3651" y="2568"/>
              <a:ext cx="1134" cy="6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70" name="Group 26"/>
          <p:cNvGrpSpPr>
            <a:grpSpLocks/>
          </p:cNvGrpSpPr>
          <p:nvPr/>
        </p:nvGrpSpPr>
        <p:grpSpPr bwMode="auto">
          <a:xfrm>
            <a:off x="3576638" y="4149725"/>
            <a:ext cx="2519362" cy="1728788"/>
            <a:chOff x="839" y="2568"/>
            <a:chExt cx="1587" cy="1089"/>
          </a:xfrm>
        </p:grpSpPr>
        <p:sp>
          <p:nvSpPr>
            <p:cNvPr id="15378" name="Rectangle 23"/>
            <p:cNvSpPr>
              <a:spLocks noChangeArrowheads="1"/>
            </p:cNvSpPr>
            <p:nvPr/>
          </p:nvSpPr>
          <p:spPr bwMode="auto">
            <a:xfrm>
              <a:off x="839" y="3113"/>
              <a:ext cx="1587" cy="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Intense self-focused </a:t>
              </a:r>
            </a:p>
            <a:p>
              <a:pPr algn="ctr" eaLnBrk="1" hangingPunct="1"/>
              <a:r>
                <a:rPr lang="en-US" altLang="en-US"/>
                <a:t>filaments</a:t>
              </a:r>
            </a:p>
          </p:txBody>
        </p:sp>
        <p:sp>
          <p:nvSpPr>
            <p:cNvPr id="15379" name="Line 25"/>
            <p:cNvSpPr>
              <a:spLocks noChangeShapeType="1"/>
            </p:cNvSpPr>
            <p:nvPr/>
          </p:nvSpPr>
          <p:spPr bwMode="auto">
            <a:xfrm flipH="1">
              <a:off x="1746" y="2568"/>
              <a:ext cx="590" cy="5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716088" y="-29368"/>
            <a:ext cx="95250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Chaotic </a:t>
            </a:r>
            <a:r>
              <a:rPr lang="en-US" altLang="en-US" sz="3600" dirty="0" err="1"/>
              <a:t>Filamentation</a:t>
            </a:r>
            <a:r>
              <a:rPr lang="en-US" altLang="en-US" sz="3600" dirty="0"/>
              <a:t> in 800nm TW Pulses</a:t>
            </a:r>
          </a:p>
        </p:txBody>
      </p:sp>
      <p:sp>
        <p:nvSpPr>
          <p:cNvPr id="15366" name="AutoShape 17"/>
          <p:cNvSpPr>
            <a:spLocks noChangeArrowheads="1"/>
          </p:cNvSpPr>
          <p:nvPr/>
        </p:nvSpPr>
        <p:spPr bwMode="auto">
          <a:xfrm flipV="1">
            <a:off x="1524000" y="908051"/>
            <a:ext cx="9144000" cy="74613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Text Box 34"/>
          <p:cNvSpPr txBox="1">
            <a:spLocks noChangeArrowheads="1"/>
          </p:cNvSpPr>
          <p:nvPr/>
        </p:nvSpPr>
        <p:spPr bwMode="auto">
          <a:xfrm>
            <a:off x="1524000" y="2349500"/>
            <a:ext cx="370486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NRL Laser Parameters</a:t>
            </a:r>
          </a:p>
          <a:p>
            <a:endParaRPr lang="en-US" altLang="en-US" sz="2400" b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r>
              <a:rPr lang="en-US" altLang="en-US" sz="2400">
                <a:latin typeface="Times New Roman" panose="02020603050405020304" pitchFamily="18" charset="0"/>
              </a:rPr>
              <a:t>Pulse energy = 1.425 J</a:t>
            </a:r>
          </a:p>
          <a:p>
            <a:r>
              <a:rPr lang="en-US" altLang="en-US" sz="2400">
                <a:latin typeface="Times New Roman" panose="02020603050405020304" pitchFamily="18" charset="0"/>
              </a:rPr>
              <a:t>Pulse length = 400 fsec</a:t>
            </a:r>
          </a:p>
          <a:p>
            <a:r>
              <a:rPr lang="en-US" altLang="en-US" sz="2400">
                <a:latin typeface="Times New Roman" panose="02020603050405020304" pitchFamily="18" charset="0"/>
              </a:rPr>
              <a:t>Peak power = 3.56 TW</a:t>
            </a:r>
          </a:p>
          <a:p>
            <a:r>
              <a:rPr lang="en-US" altLang="en-US" sz="2400">
                <a:latin typeface="Times New Roman" panose="02020603050405020304" pitchFamily="18" charset="0"/>
              </a:rPr>
              <a:t>Propagation distance = 10 m</a:t>
            </a:r>
          </a:p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5368" name="Picture 36" descr="Arizon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" y="16669"/>
            <a:ext cx="8382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82" name="Group 38"/>
          <p:cNvGrpSpPr>
            <a:grpSpLocks/>
          </p:cNvGrpSpPr>
          <p:nvPr/>
        </p:nvGrpSpPr>
        <p:grpSpPr bwMode="auto">
          <a:xfrm>
            <a:off x="1660526" y="1125538"/>
            <a:ext cx="8697913" cy="1243012"/>
            <a:chOff x="86" y="709"/>
            <a:chExt cx="5479" cy="783"/>
          </a:xfrm>
        </p:grpSpPr>
        <p:sp>
          <p:nvSpPr>
            <p:cNvPr id="15376" name="Text Box 33"/>
            <p:cNvSpPr txBox="1">
              <a:spLocks noChangeArrowheads="1"/>
            </p:cNvSpPr>
            <p:nvPr/>
          </p:nvSpPr>
          <p:spPr bwMode="auto">
            <a:xfrm>
              <a:off x="217" y="709"/>
              <a:ext cx="534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/>
                <a:t>Relative disposition of filaments dictated by initial aberrations</a:t>
              </a:r>
            </a:p>
            <a:p>
              <a:pPr eaLnBrk="1" hangingPunct="1"/>
              <a:r>
                <a:rPr lang="en-US" altLang="en-US" sz="2400"/>
                <a:t>across the beam</a:t>
              </a:r>
            </a:p>
          </p:txBody>
        </p:sp>
        <p:sp>
          <p:nvSpPr>
            <p:cNvPr id="15377" name="Text Box 37"/>
            <p:cNvSpPr txBox="1">
              <a:spLocks noChangeArrowheads="1"/>
            </p:cNvSpPr>
            <p:nvPr/>
          </p:nvSpPr>
          <p:spPr bwMode="auto">
            <a:xfrm>
              <a:off x="86" y="1162"/>
              <a:ext cx="28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/>
                <a:t>D.E. Roskey, M. Kolesik, J.V Moloney and E.M Wright</a:t>
              </a:r>
            </a:p>
            <a:p>
              <a:pPr eaLnBrk="1" hangingPunct="1"/>
              <a:r>
                <a:rPr lang="en-US" altLang="en-US" sz="1400"/>
                <a:t>Appl. Phys. B </a:t>
              </a:r>
              <a:r>
                <a:rPr lang="en-US" altLang="en-US" sz="1400" b="1"/>
                <a:t>86 </a:t>
              </a:r>
              <a:r>
                <a:rPr lang="en-US" altLang="en-US" sz="1400"/>
                <a:t>249  (2007)</a:t>
              </a:r>
            </a:p>
          </p:txBody>
        </p:sp>
      </p:grpSp>
      <p:grpSp>
        <p:nvGrpSpPr>
          <p:cNvPr id="31784" name="Group 40"/>
          <p:cNvGrpSpPr>
            <a:grpSpLocks/>
          </p:cNvGrpSpPr>
          <p:nvPr/>
        </p:nvGrpSpPr>
        <p:grpSpPr bwMode="auto">
          <a:xfrm>
            <a:off x="1457325" y="4724400"/>
            <a:ext cx="9277350" cy="2133600"/>
            <a:chOff x="-42" y="2976"/>
            <a:chExt cx="5844" cy="1344"/>
          </a:xfrm>
        </p:grpSpPr>
        <p:grpSp>
          <p:nvGrpSpPr>
            <p:cNvPr id="15372" name="Group 32"/>
            <p:cNvGrpSpPr>
              <a:grpSpLocks/>
            </p:cNvGrpSpPr>
            <p:nvPr/>
          </p:nvGrpSpPr>
          <p:grpSpPr bwMode="auto">
            <a:xfrm>
              <a:off x="-42" y="2976"/>
              <a:ext cx="5844" cy="1138"/>
              <a:chOff x="-84" y="2931"/>
              <a:chExt cx="5844" cy="1138"/>
            </a:xfrm>
          </p:grpSpPr>
          <p:sp>
            <p:nvSpPr>
              <p:cNvPr id="15374" name="Text Box 13"/>
              <p:cNvSpPr txBox="1">
                <a:spLocks noChangeArrowheads="1"/>
              </p:cNvSpPr>
              <p:nvPr/>
            </p:nvSpPr>
            <p:spPr bwMode="auto">
              <a:xfrm>
                <a:off x="-84" y="3838"/>
                <a:ext cx="58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Broad background acts as an energy reservoir (photon bath) to sustain recurring filaments</a:t>
                </a:r>
              </a:p>
            </p:txBody>
          </p:sp>
          <p:sp>
            <p:nvSpPr>
              <p:cNvPr id="15375" name="Line 31"/>
              <p:cNvSpPr>
                <a:spLocks noChangeShapeType="1"/>
              </p:cNvSpPr>
              <p:nvPr/>
            </p:nvSpPr>
            <p:spPr bwMode="auto">
              <a:xfrm flipV="1">
                <a:off x="2880" y="2931"/>
                <a:ext cx="0" cy="86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73" name="Text Box 39"/>
            <p:cNvSpPr txBox="1">
              <a:spLocks noChangeArrowheads="1"/>
            </p:cNvSpPr>
            <p:nvPr/>
          </p:nvSpPr>
          <p:spPr bwMode="auto">
            <a:xfrm>
              <a:off x="121" y="4089"/>
              <a:ext cx="5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M. Mlejnek, M. Kolesik, J.V. Moloney, E.M. Wright, </a:t>
              </a:r>
              <a:r>
                <a:rPr lang="en-US" altLang="en-US" i="1"/>
                <a:t>PRL,</a:t>
              </a:r>
              <a:r>
                <a:rPr lang="en-US" altLang="en-US"/>
                <a:t> </a:t>
              </a:r>
              <a:r>
                <a:rPr lang="en-US" altLang="en-US" b="1"/>
                <a:t>83</a:t>
              </a:r>
              <a:r>
                <a:rPr lang="en-US" altLang="en-US"/>
                <a:t>(15) pp. 2938-2941 (1999).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308984" y="2443650"/>
            <a:ext cx="2657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 filaments last for less than 1 m!</a:t>
            </a:r>
          </a:p>
          <a:p>
            <a:endParaRPr lang="en-US" dirty="0"/>
          </a:p>
          <a:p>
            <a:r>
              <a:rPr lang="en-US" dirty="0" smtClean="0"/>
              <a:t>Whole beam diffraction limits range.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0406" y="317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Extended 3D </a:t>
            </a:r>
            <a:r>
              <a:rPr lang="en-US" altLang="en-US" sz="3600" dirty="0" smtClean="0"/>
              <a:t>NLSE </a:t>
            </a:r>
            <a:r>
              <a:rPr lang="en-US" altLang="en-US" sz="3600" dirty="0"/>
              <a:t>Model - IR Filaments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386014" y="2336800"/>
          <a:ext cx="7418387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Equation" r:id="rId3" imgW="7416800" imgH="2184400" progId="Equation.3">
                  <p:embed/>
                </p:oleObj>
              </mc:Choice>
              <mc:Fallback>
                <p:oleObj name="Equation" r:id="rId3" imgW="7416800" imgH="2184400" progId="Equation.3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6014" y="2336800"/>
                        <a:ext cx="7418387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438400" y="4800600"/>
          <a:ext cx="48387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Equation" r:id="rId5" imgW="4838700" imgH="927100" progId="Equation.3">
                  <p:embed/>
                </p:oleObj>
              </mc:Choice>
              <mc:Fallback>
                <p:oleObj name="Equation" r:id="rId5" imgW="4838700" imgH="92710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800600"/>
                        <a:ext cx="48387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879725" y="1714501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Diffraction</a:t>
            </a:r>
            <a:endParaRPr lang="en-US" altLang="en-US" sz="1800" b="1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343400" y="1703388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GVD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470525" y="17145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Kerr Nonlinearity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7756525" y="1714500"/>
            <a:ext cx="200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Plasma Absorption/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refraction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498725" y="4076701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Multi-photon absorption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546725" y="4076701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Delayed Raman Response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391401" y="5029200"/>
            <a:ext cx="295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  <a:latin typeface="Times New Roman" panose="02020603050405020304" pitchFamily="18" charset="0"/>
              </a:rPr>
              <a:t>- Plasma Drude Model</a:t>
            </a:r>
            <a:endParaRPr lang="en-US" altLang="en-US" sz="2400" b="1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803525" y="5981701"/>
            <a:ext cx="2197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Avalanche generation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165725" y="5981701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Multi-photon generation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3352800" y="20574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4648200" y="1981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62484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8686800" y="2286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 flipV="1">
            <a:off x="3429000" y="38862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705600" y="3886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H="1" flipV="1">
            <a:off x="3810000" y="5715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 flipV="1">
            <a:off x="57150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7604125" y="5981701"/>
            <a:ext cx="226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CC3300"/>
                </a:solidFill>
                <a:latin typeface="Times New Roman" panose="02020603050405020304" pitchFamily="18" charset="0"/>
              </a:rPr>
              <a:t>Plasma recombination</a:t>
            </a:r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 flipH="1" flipV="1">
            <a:off x="7162800" y="5486400"/>
            <a:ext cx="1219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0" name="Text Box 25"/>
          <p:cNvSpPr txBox="1">
            <a:spLocks noChangeArrowheads="1"/>
          </p:cNvSpPr>
          <p:nvPr/>
        </p:nvSpPr>
        <p:spPr bwMode="auto">
          <a:xfrm>
            <a:off x="1524000" y="6491288"/>
            <a:ext cx="930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M. Mlejnek, M. Kolesik, J.V. Moloney, and E.M. Wright, </a:t>
            </a:r>
            <a:r>
              <a:rPr lang="en-US" altLang="en-US" sz="1800" i="1"/>
              <a:t>PRL,</a:t>
            </a:r>
            <a:r>
              <a:rPr lang="en-US" altLang="en-US" sz="1800" b="1"/>
              <a:t>83</a:t>
            </a:r>
            <a:r>
              <a:rPr lang="en-US" altLang="en-US" sz="1800"/>
              <a:t>(15) pp. 2938-2941 (1999).</a:t>
            </a:r>
          </a:p>
        </p:txBody>
      </p:sp>
      <p:sp>
        <p:nvSpPr>
          <p:cNvPr id="9241" name="AutoShape 26"/>
          <p:cNvSpPr>
            <a:spLocks noChangeArrowheads="1"/>
          </p:cNvSpPr>
          <p:nvPr/>
        </p:nvSpPr>
        <p:spPr bwMode="auto">
          <a:xfrm flipV="1">
            <a:off x="1524000" y="1341438"/>
            <a:ext cx="9144000" cy="74612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42" name="Picture 27" descr="Arizona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5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2183080" y="-889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Adaptive Mesh </a:t>
            </a:r>
            <a:r>
              <a:rPr lang="en-US" altLang="en-US" sz="3600" dirty="0" smtClean="0"/>
              <a:t>GNLSE Parallel </a:t>
            </a:r>
            <a:r>
              <a:rPr lang="en-US" altLang="en-US" sz="3600" dirty="0"/>
              <a:t>Solver</a:t>
            </a:r>
          </a:p>
        </p:txBody>
      </p:sp>
      <p:grpSp>
        <p:nvGrpSpPr>
          <p:cNvPr id="16387" name="Group 5"/>
          <p:cNvGrpSpPr>
            <a:grpSpLocks/>
          </p:cNvGrpSpPr>
          <p:nvPr/>
        </p:nvGrpSpPr>
        <p:grpSpPr bwMode="auto">
          <a:xfrm>
            <a:off x="2424114" y="1557338"/>
            <a:ext cx="7342187" cy="4559300"/>
            <a:chOff x="369" y="1269"/>
            <a:chExt cx="4625" cy="2872"/>
          </a:xfrm>
        </p:grpSpPr>
        <p:grpSp>
          <p:nvGrpSpPr>
            <p:cNvPr id="16392" name="Group 6"/>
            <p:cNvGrpSpPr>
              <a:grpSpLocks/>
            </p:cNvGrpSpPr>
            <p:nvPr/>
          </p:nvGrpSpPr>
          <p:grpSpPr bwMode="auto">
            <a:xfrm>
              <a:off x="476" y="2704"/>
              <a:ext cx="4518" cy="1437"/>
              <a:chOff x="720" y="2688"/>
              <a:chExt cx="4518" cy="1437"/>
            </a:xfrm>
          </p:grpSpPr>
          <p:pic>
            <p:nvPicPr>
              <p:cNvPr id="16396" name="Picture 7" descr="DATSNAP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2688"/>
                <a:ext cx="1446" cy="1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7" name="Picture 8" descr="DATSNAP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688"/>
                <a:ext cx="1440" cy="1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8" name="Picture 9" descr="DATSNAP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688"/>
                <a:ext cx="1446" cy="1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3" name="Picture 10" descr="SNAP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" y="1269"/>
              <a:ext cx="1440" cy="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11" descr="SNAP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2" y="1269"/>
              <a:ext cx="1418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Picture 12" descr="SNAP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" y="1269"/>
              <a:ext cx="144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2293939" y="981075"/>
            <a:ext cx="760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Dynamic regriding in space and time – Multiple light strings</a:t>
            </a:r>
          </a:p>
        </p:txBody>
      </p:sp>
      <p:sp>
        <p:nvSpPr>
          <p:cNvPr id="16389" name="Text Box 15"/>
          <p:cNvSpPr txBox="1">
            <a:spLocks noChangeArrowheads="1"/>
          </p:cNvSpPr>
          <p:nvPr/>
        </p:nvSpPr>
        <p:spPr bwMode="auto">
          <a:xfrm>
            <a:off x="1746250" y="6491288"/>
            <a:ext cx="892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M. Mlejnek, M. Kolesik, J.V. Moloney, E.M. Wright, </a:t>
            </a:r>
            <a:r>
              <a:rPr lang="en-US" altLang="en-US" i="1"/>
              <a:t>PRL,</a:t>
            </a:r>
            <a:r>
              <a:rPr lang="en-US" altLang="en-US"/>
              <a:t> </a:t>
            </a:r>
            <a:r>
              <a:rPr lang="en-US" altLang="en-US" b="1"/>
              <a:t>83</a:t>
            </a:r>
            <a:r>
              <a:rPr lang="en-US" altLang="en-US"/>
              <a:t>(15) pp. 2938-2941 (1999).</a:t>
            </a:r>
          </a:p>
        </p:txBody>
      </p:sp>
      <p:pic>
        <p:nvPicPr>
          <p:cNvPr id="16390" name="Picture 16" descr="Arizona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38"/>
          <p:cNvSpPr>
            <a:spLocks noChangeArrowheads="1"/>
          </p:cNvSpPr>
          <p:nvPr/>
        </p:nvSpPr>
        <p:spPr bwMode="auto">
          <a:xfrm flipV="1">
            <a:off x="1112322" y="790368"/>
            <a:ext cx="9144000" cy="74613"/>
          </a:xfrm>
          <a:prstGeom prst="flowChartTerminator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4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				Talk Overview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38518" y="1828799"/>
            <a:ext cx="92784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Background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Developing light-matter coupling models [Task T2.2/T4.2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Simulating 10µm Ultrashort Pulse Atmospheric Propagation [Task T3.4]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5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2226</Words>
  <Application>Microsoft Office PowerPoint</Application>
  <PresentationFormat>Widescreen</PresentationFormat>
  <Paragraphs>379</Paragraphs>
  <Slides>40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Helvetica</vt:lpstr>
      <vt:lpstr>Tahoma</vt:lpstr>
      <vt:lpstr>Times New Roman</vt:lpstr>
      <vt:lpstr>Wingdings</vt:lpstr>
      <vt:lpstr>Office Theme</vt:lpstr>
      <vt:lpstr>Equation</vt:lpstr>
      <vt:lpstr>LWIR Nonlinear Optics in gases: Theory and Simulations  </vt:lpstr>
      <vt:lpstr>    Talk Overview</vt:lpstr>
      <vt:lpstr>                      Research Overview</vt:lpstr>
      <vt:lpstr>PowerPoint Presentation</vt:lpstr>
      <vt:lpstr>IR vs Mid-IR Atmospheric Filament Scaling</vt:lpstr>
      <vt:lpstr>Chaotic Filamentation in 800nm TW Pulses</vt:lpstr>
      <vt:lpstr>Extended 3D NLSE Model - IR Filaments</vt:lpstr>
      <vt:lpstr>Adaptive Mesh GNLSE Parallel Solver</vt:lpstr>
      <vt:lpstr>    Talk Overview</vt:lpstr>
      <vt:lpstr>Filament Modeling Hierarchy</vt:lpstr>
      <vt:lpstr>PowerPoint Presentation</vt:lpstr>
      <vt:lpstr>PowerPoint Presentation</vt:lpstr>
      <vt:lpstr>Beyond UPPE – Bidirectional Pulse Propagation</vt:lpstr>
      <vt:lpstr>   Modulational Instability – Filament waist scaling</vt:lpstr>
      <vt:lpstr>          Shock Singularity: infinite slope</vt:lpstr>
      <vt:lpstr>Modified Kadomtsev-Petviashvili (MKP1)  </vt:lpstr>
      <vt:lpstr>PowerPoint Presentation</vt:lpstr>
      <vt:lpstr>    Talk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Talk Overview</vt:lpstr>
      <vt:lpstr>       Long Wavelength Scaling of Critical Parameters</vt:lpstr>
      <vt:lpstr>Quantum Many-Body Equations for Coulomb Scattering</vt:lpstr>
      <vt:lpstr>PowerPoint Presentation</vt:lpstr>
      <vt:lpstr> Many-Body Interactions of Weakly Ionized Electrons</vt:lpstr>
      <vt:lpstr>PowerPoint Presentation</vt:lpstr>
      <vt:lpstr>  Multi-Kilometer Propagation at 10µm (no HITRAN)</vt:lpstr>
      <vt:lpstr>PowerPoint Presentation</vt:lpstr>
      <vt:lpstr>PowerPoint Presentation</vt:lpstr>
      <vt:lpstr>         10 µm Air Propagation using HITRAN Database</vt:lpstr>
      <vt:lpstr>    Talk Overview</vt:lpstr>
      <vt:lpstr>          Future Challenges and Research Goals</vt:lpstr>
      <vt:lpstr>Worst Case Scenario – Ground Level Turbulence</vt:lpstr>
      <vt:lpstr>Femtosecond Filamentation Science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98</cp:revision>
  <dcterms:created xsi:type="dcterms:W3CDTF">2017-06-19T13:51:36Z</dcterms:created>
  <dcterms:modified xsi:type="dcterms:W3CDTF">2017-10-11T20:50:17Z</dcterms:modified>
</cp:coreProperties>
</file>