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7" r:id="rId2"/>
    <p:sldId id="483" r:id="rId3"/>
    <p:sldId id="484" r:id="rId4"/>
    <p:sldId id="486" r:id="rId5"/>
    <p:sldId id="505" r:id="rId6"/>
    <p:sldId id="490" r:id="rId7"/>
    <p:sldId id="491" r:id="rId8"/>
    <p:sldId id="503" r:id="rId9"/>
    <p:sldId id="488" r:id="rId10"/>
    <p:sldId id="499" r:id="rId11"/>
    <p:sldId id="492" r:id="rId12"/>
    <p:sldId id="496" r:id="rId13"/>
    <p:sldId id="493" r:id="rId14"/>
    <p:sldId id="501" r:id="rId15"/>
    <p:sldId id="494" r:id="rId16"/>
    <p:sldId id="498" r:id="rId17"/>
    <p:sldId id="495" r:id="rId18"/>
    <p:sldId id="504" r:id="rId19"/>
  </p:sldIdLst>
  <p:sldSz cx="9144000" cy="6858000" type="screen4x3"/>
  <p:notesSz cx="6985000" cy="9283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26" autoAdjust="0"/>
    <p:restoredTop sz="88339" autoAdjust="0"/>
  </p:normalViewPr>
  <p:slideViewPr>
    <p:cSldViewPr>
      <p:cViewPr>
        <p:scale>
          <a:sx n="100" d="100"/>
          <a:sy n="100" d="100"/>
        </p:scale>
        <p:origin x="-1806" y="-2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366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3786" y="-84"/>
      </p:cViewPr>
      <p:guideLst>
        <p:guide orient="horz" pos="2924"/>
        <p:guide pos="220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55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C036475A-71BA-4E96-AB6D-A34B05E86E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97045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1575" y="696913"/>
            <a:ext cx="4641850" cy="3481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09758"/>
            <a:ext cx="5588000" cy="4177665"/>
          </a:xfrm>
          <a:prstGeom prst="rect">
            <a:avLst/>
          </a:prstGeom>
        </p:spPr>
        <p:txBody>
          <a:bodyPr vert="horz" lIns="92958" tIns="46479" rIns="92958" bIns="4647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138BC115-5D66-40FB-A1A5-E457149C1A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51303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BC115-5D66-40FB-A1A5-E457149C1AD5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BC115-5D66-40FB-A1A5-E457149C1AD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242700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8BC115-5D66-40FB-A1A5-E457149C1AD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836709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8BC115-5D66-40FB-A1A5-E457149C1AD5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02205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BC115-5D66-40FB-A1A5-E457149C1AD5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973544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BC115-5D66-40FB-A1A5-E457149C1AD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BC115-5D66-40FB-A1A5-E457149C1AD5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2010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BC115-5D66-40FB-A1A5-E457149C1AD5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522973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8BC115-5D66-40FB-A1A5-E457149C1AD5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2220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BC115-5D66-40FB-A1A5-E457149C1AD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35625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BC115-5D66-40FB-A1A5-E457149C1AD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5078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8BC115-5D66-40FB-A1A5-E457149C1AD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182134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8BC115-5D66-40FB-A1A5-E457149C1AD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62382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BC115-5D66-40FB-A1A5-E457149C1AD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762142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BC115-5D66-40FB-A1A5-E457149C1AD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15966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BC115-5D66-40FB-A1A5-E457149C1AD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15966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8BC115-5D66-40FB-A1A5-E457149C1AD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7703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4D700D66-1357-4DDF-ACA1-F51442C5D716}" type="datetime1">
              <a:rPr lang="en-US" smtClean="0"/>
              <a:pPr/>
              <a:t>10/2/2013</a:t>
            </a:fld>
            <a:endParaRPr lang="en-US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9875A1F-E8DA-450F-82DE-9DB22F22FF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1751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52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9B480E-FF67-48DC-B109-675FABAC2F54}" type="datetime1">
              <a:rPr lang="en-US" altLang="en-US" smtClean="0"/>
              <a:pPr/>
              <a:t>10/2/2013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E93382-C8C8-4FEB-BA3A-312D90AAA65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732882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fld id="{3FA86222-AF0E-464B-863B-57681598E899}" type="datetime1">
              <a:rPr lang="en-US" smtClean="0"/>
              <a:pPr/>
              <a:t>10/2/2013</a:t>
            </a:fld>
            <a:endParaRPr lang="en-US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fld id="{B9875A1F-E8DA-450F-82DE-9DB22F22FF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0727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10296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3.wav"/><Relationship Id="rId7" Type="http://schemas.openxmlformats.org/officeDocument/2006/relationships/notesSlide" Target="../notesSlides/notesSlide13.xml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5.wav"/><Relationship Id="rId4" Type="http://schemas.openxmlformats.org/officeDocument/2006/relationships/audio" Target="../media/audio4.wav"/><Relationship Id="rId9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95400"/>
            <a:ext cx="8382000" cy="2209800"/>
          </a:xfrm>
        </p:spPr>
        <p:txBody>
          <a:bodyPr/>
          <a:lstStyle/>
          <a:p>
            <a:r>
              <a:rPr lang="en-US" sz="4800" dirty="0" smtClean="0"/>
              <a:t>A perceptually and physiologically motivated voice source model</a:t>
            </a:r>
            <a:endParaRPr lang="en-US" sz="48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4038600"/>
            <a:ext cx="8458200" cy="2133600"/>
          </a:xfrm>
        </p:spPr>
        <p:txBody>
          <a:bodyPr/>
          <a:lstStyle/>
          <a:p>
            <a:pPr algn="ctr"/>
            <a:r>
              <a:rPr lang="en-US" sz="2400" b="1" u="sng" dirty="0" smtClean="0"/>
              <a:t>Gang Chen</a:t>
            </a:r>
            <a:r>
              <a:rPr lang="en-US" sz="2400" dirty="0" smtClean="0"/>
              <a:t>, Marc </a:t>
            </a:r>
            <a:r>
              <a:rPr lang="en-US" sz="2400" dirty="0" err="1" smtClean="0"/>
              <a:t>Garellek</a:t>
            </a:r>
            <a:r>
              <a:rPr lang="en-US" sz="2400" dirty="0" smtClean="0"/>
              <a:t>, Jody </a:t>
            </a:r>
            <a:r>
              <a:rPr lang="en-US" sz="2400" dirty="0" err="1" smtClean="0"/>
              <a:t>Kreiman</a:t>
            </a:r>
            <a:r>
              <a:rPr lang="en-US" sz="2400" dirty="0" smtClean="0"/>
              <a:t>, </a:t>
            </a:r>
          </a:p>
          <a:p>
            <a:pPr algn="ctr"/>
            <a:r>
              <a:rPr lang="en-US" sz="2400" dirty="0" smtClean="0"/>
              <a:t>Bruce R. </a:t>
            </a:r>
            <a:r>
              <a:rPr lang="en-US" sz="2400" dirty="0" err="1" smtClean="0"/>
              <a:t>Gerratt</a:t>
            </a:r>
            <a:r>
              <a:rPr lang="en-US" sz="2400" dirty="0" smtClean="0"/>
              <a:t>, and </a:t>
            </a:r>
            <a:r>
              <a:rPr lang="en-US" sz="2400" dirty="0" err="1" smtClean="0"/>
              <a:t>Abeer</a:t>
            </a:r>
            <a:r>
              <a:rPr lang="en-US" sz="2400" dirty="0" smtClean="0"/>
              <a:t> </a:t>
            </a:r>
            <a:r>
              <a:rPr lang="en-US" sz="2400" dirty="0" err="1" smtClean="0"/>
              <a:t>Alwan</a:t>
            </a:r>
            <a:endParaRPr lang="en-US" sz="2400" dirty="0" smtClean="0"/>
          </a:p>
          <a:p>
            <a:pPr algn="ctr"/>
            <a:r>
              <a:rPr lang="en-US" sz="2400" dirty="0" smtClean="0"/>
              <a:t>UCLA Departments of Head and Neck Surgery, </a:t>
            </a:r>
          </a:p>
          <a:p>
            <a:pPr algn="ctr"/>
            <a:r>
              <a:rPr lang="en-US" sz="2400" dirty="0" smtClean="0"/>
              <a:t>Linguistics, and Electrical Engineering</a:t>
            </a:r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43800" y="5029200"/>
            <a:ext cx="1428750" cy="142875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9875A1F-E8DA-450F-82DE-9DB22F22FF09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05000" y="6488668"/>
            <a:ext cx="6629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Work supported in part by NSF and NIH/NIDCD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Fitting to the landmarks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191000" cy="4835525"/>
          </a:xfrm>
        </p:spPr>
        <p:txBody>
          <a:bodyPr/>
          <a:lstStyle/>
          <a:p>
            <a:r>
              <a:rPr lang="en-US" sz="2000" dirty="0" smtClean="0"/>
              <a:t>The proposed model was fitted a second time to the </a:t>
            </a:r>
            <a:r>
              <a:rPr lang="en-US" sz="2000" dirty="0" err="1" smtClean="0"/>
              <a:t>AbS</a:t>
            </a:r>
            <a:r>
              <a:rPr lang="en-US" sz="2000" dirty="0" smtClean="0"/>
              <a:t> source function with the constraint of exactly matching:</a:t>
            </a:r>
            <a:endParaRPr lang="en-US" sz="20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/>
            <a:r>
              <a:rPr lang="en-US" sz="1800" dirty="0" smtClean="0"/>
              <a:t>The first point</a:t>
            </a:r>
          </a:p>
          <a:p>
            <a:pPr lvl="1"/>
            <a:r>
              <a:rPr lang="en-US" sz="1800" dirty="0" smtClean="0"/>
              <a:t>The positive peak of the flow derivative</a:t>
            </a:r>
          </a:p>
          <a:p>
            <a:pPr lvl="1"/>
            <a:r>
              <a:rPr lang="en-US" sz="1800" dirty="0" smtClean="0"/>
              <a:t>The time of maximum flow (zero-crossing of flow derivative)</a:t>
            </a:r>
          </a:p>
          <a:p>
            <a:pPr lvl="1"/>
            <a:r>
              <a:rPr lang="en-US" sz="1800" dirty="0" smtClean="0"/>
              <a:t>The negative peak of the flow derivative. </a:t>
            </a:r>
          </a:p>
          <a:p>
            <a:r>
              <a:rPr lang="en-US" sz="2000" dirty="0" smtClean="0"/>
              <a:t>This procedure was included to assess the perceptual importance of the landmarks vs. the overall pulse shape.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9289"/>
          <a:stretch>
            <a:fillRect/>
          </a:stretch>
        </p:blipFill>
        <p:spPr bwMode="auto">
          <a:xfrm>
            <a:off x="4800600" y="2286000"/>
            <a:ext cx="4144926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Oval 16"/>
          <p:cNvSpPr/>
          <p:nvPr/>
        </p:nvSpPr>
        <p:spPr>
          <a:xfrm>
            <a:off x="5029200" y="3124200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162964" y="2362199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731000" y="3103419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7282873" y="4615873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93382-C8C8-4FEB-BA3A-312D90AAA65B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382000" cy="1139825"/>
          </a:xfrm>
        </p:spPr>
        <p:txBody>
          <a:bodyPr/>
          <a:lstStyle/>
          <a:p>
            <a:r>
              <a:rPr lang="en-US" dirty="0" smtClean="0"/>
              <a:t>The proposed model – Fit to targets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t="3006" b="31081"/>
          <a:stretch>
            <a:fillRect/>
          </a:stretch>
        </p:blipFill>
        <p:spPr bwMode="auto">
          <a:xfrm>
            <a:off x="1752600" y="2362200"/>
            <a:ext cx="5428481" cy="3341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09600" y="579120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Target </a:t>
            </a:r>
            <a:r>
              <a:rPr lang="en-US" sz="1600" dirty="0" err="1" smtClean="0"/>
              <a:t>AbS</a:t>
            </a:r>
            <a:r>
              <a:rPr lang="en-US" sz="1600" dirty="0" smtClean="0"/>
              <a:t> source pulses and the corresponding least-MSE-fitted sources using the proposed model for six different speakers. Panels (a), (b), and (c): male speakers. Panels (d), (e), and (f): female speakers. Solid line: </a:t>
            </a:r>
            <a:r>
              <a:rPr lang="en-US" sz="1600" dirty="0" err="1" smtClean="0"/>
              <a:t>AbS</a:t>
            </a:r>
            <a:r>
              <a:rPr lang="en-US" sz="1600" dirty="0" smtClean="0"/>
              <a:t> source. Dashed line: the proposed model.</a:t>
            </a:r>
            <a:endParaRPr lang="en-US" sz="1600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30725"/>
          </a:xfrm>
        </p:spPr>
        <p:txBody>
          <a:bodyPr/>
          <a:lstStyle/>
          <a:p>
            <a:r>
              <a:rPr lang="en-US" sz="2400" dirty="0" smtClean="0"/>
              <a:t>The proposed model is able to approximate a wide range of pulse widths, pulse </a:t>
            </a:r>
            <a:r>
              <a:rPr lang="en-US" sz="2400" dirty="0" err="1" smtClean="0"/>
              <a:t>skewnesses</a:t>
            </a:r>
            <a:r>
              <a:rPr lang="en-US" sz="2400" dirty="0" smtClean="0"/>
              <a:t>, and </a:t>
            </a:r>
            <a:r>
              <a:rPr lang="en-US" sz="2400" dirty="0" err="1" smtClean="0"/>
              <a:t>abruptnesses</a:t>
            </a:r>
            <a:r>
              <a:rPr lang="en-US" sz="2400" dirty="0" smtClean="0"/>
              <a:t> of glottal closure.</a:t>
            </a:r>
            <a:endParaRPr lang="en-US" sz="2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93382-C8C8-4FEB-BA3A-312D90AAA65B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fitting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MSE values (in %) between models and the target </a:t>
            </a:r>
            <a:r>
              <a:rPr lang="en-US" dirty="0" err="1" smtClean="0"/>
              <a:t>AbS</a:t>
            </a:r>
            <a:r>
              <a:rPr lang="en-US" dirty="0" smtClean="0"/>
              <a:t> sources.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2400" dirty="0" smtClean="0"/>
              <a:t>“Proposed” denotes fitting the proposed model subject to MSE criteria. “Proposed-LM” denotes fitting the proposed model subject to MSE criteria with the constraint of exact landmark matching.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2819400"/>
          <a:ext cx="7543801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762000"/>
                <a:gridCol w="685800"/>
                <a:gridCol w="762000"/>
                <a:gridCol w="762000"/>
                <a:gridCol w="1524000"/>
                <a:gridCol w="1905001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Ros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EE1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EE2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Proposed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Proposed-LM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27.8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25.8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21.6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3.9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6.9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Female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11.3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1.2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1.6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93382-C8C8-4FEB-BA3A-312D90AAA65B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Perceptual experiment -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1"/>
            <a:ext cx="8229600" cy="4724400"/>
          </a:xfrm>
        </p:spPr>
        <p:txBody>
          <a:bodyPr/>
          <a:lstStyle/>
          <a:p>
            <a:r>
              <a:rPr lang="en-US" sz="2800" dirty="0" smtClean="0"/>
              <a:t>40 listeners</a:t>
            </a:r>
          </a:p>
          <a:p>
            <a:r>
              <a:rPr lang="en-US" sz="2800" dirty="0" smtClean="0"/>
              <a:t>Stimuli synthesized with each modeled source</a:t>
            </a:r>
          </a:p>
          <a:p>
            <a:r>
              <a:rPr lang="en-US" sz="2800" dirty="0" smtClean="0"/>
              <a:t>All other parameters held constant</a:t>
            </a:r>
          </a:p>
          <a:p>
            <a:r>
              <a:rPr lang="en-US" sz="2800" dirty="0" smtClean="0"/>
              <a:t>A visual sort-and-rate task </a:t>
            </a:r>
          </a:p>
          <a:p>
            <a:pPr lvl="1"/>
            <a:r>
              <a:rPr lang="en-US" sz="2400" dirty="0" smtClean="0"/>
              <a:t>Listeners assessed the extent of perceived match between the original voice samples and each “modeled” copy.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743200" y="48768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EE1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733800" y="48768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EE2</a:t>
            </a:r>
            <a:endParaRPr lang="en-US" dirty="0"/>
          </a:p>
        </p:txBody>
      </p:sp>
      <p:pic>
        <p:nvPicPr>
          <p:cNvPr id="11" name="chic_landmark.wav">
            <a:hlinkClick r:id="" action="ppaction://media"/>
          </p:cNvPr>
          <p:cNvPicPr>
            <a:picLocks noRot="1" noChangeAspect="1"/>
          </p:cNvPicPr>
          <p:nvPr>
            <a:wavAudioFile r:embed="rId1" name="chic_landmark.wav"/>
          </p:nvPr>
        </p:nvPicPr>
        <p:blipFill>
          <a:blip r:embed="rId8" cstate="print"/>
          <a:stretch>
            <a:fillRect/>
          </a:stretch>
        </p:blipFill>
        <p:spPr>
          <a:xfrm>
            <a:off x="6248400" y="5257800"/>
            <a:ext cx="304800" cy="3048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72200" y="48768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LF</a:t>
            </a:r>
            <a:endParaRPr lang="en-US" dirty="0"/>
          </a:p>
        </p:txBody>
      </p:sp>
      <p:pic>
        <p:nvPicPr>
          <p:cNvPr id="13" name="chic_landmark.wav">
            <a:hlinkClick r:id="" action="ppaction://media"/>
          </p:cNvPr>
          <p:cNvPicPr>
            <a:picLocks noRot="1" noChangeAspect="1"/>
          </p:cNvPicPr>
          <p:nvPr>
            <a:wavAudioFile r:embed="rId1" name="chic_landmark.wav"/>
          </p:nvPr>
        </p:nvPicPr>
        <p:blipFill>
          <a:blip r:embed="rId8" cstate="print"/>
          <a:stretch>
            <a:fillRect/>
          </a:stretch>
        </p:blipFill>
        <p:spPr>
          <a:xfrm>
            <a:off x="5029200" y="5257800"/>
            <a:ext cx="304800" cy="304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419600" y="48768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Proposed-LM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752600" y="48768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AbS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7315200" y="48768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Ros</a:t>
            </a:r>
            <a:endParaRPr lang="en-US" dirty="0"/>
          </a:p>
        </p:txBody>
      </p:sp>
      <p:pic>
        <p:nvPicPr>
          <p:cNvPr id="19" name="chic_ee.wav">
            <a:hlinkClick r:id="" action="ppaction://media"/>
          </p:cNvPr>
          <p:cNvPicPr>
            <a:picLocks noRot="1" noChangeAspect="1"/>
          </p:cNvPicPr>
          <p:nvPr>
            <a:wavAudioFile r:embed="rId2" name="chic_ee.wav"/>
          </p:nvPr>
        </p:nvPicPr>
        <p:blipFill>
          <a:blip r:embed="rId9" cstate="print"/>
          <a:stretch>
            <a:fillRect/>
          </a:stretch>
        </p:blipFill>
        <p:spPr>
          <a:xfrm>
            <a:off x="2895600" y="5257800"/>
            <a:ext cx="304800" cy="304800"/>
          </a:xfrm>
          <a:prstGeom prst="rect">
            <a:avLst/>
          </a:prstGeom>
        </p:spPr>
      </p:pic>
      <p:pic>
        <p:nvPicPr>
          <p:cNvPr id="20" name="chic_ee2.wav">
            <a:hlinkClick r:id="" action="ppaction://media"/>
          </p:cNvPr>
          <p:cNvPicPr>
            <a:picLocks noRot="1" noChangeAspect="1"/>
          </p:cNvPicPr>
          <p:nvPr>
            <a:wavAudioFile r:embed="rId3" name="chic_ee2.wav"/>
          </p:nvPr>
        </p:nvPicPr>
        <p:blipFill>
          <a:blip r:embed="rId8" cstate="print"/>
          <a:stretch>
            <a:fillRect/>
          </a:stretch>
        </p:blipFill>
        <p:spPr>
          <a:xfrm>
            <a:off x="3886200" y="5257800"/>
            <a:ext cx="304800" cy="304800"/>
          </a:xfrm>
          <a:prstGeom prst="rect">
            <a:avLst/>
          </a:prstGeom>
        </p:spPr>
      </p:pic>
      <p:pic>
        <p:nvPicPr>
          <p:cNvPr id="21" name="chic_orig.wav">
            <a:hlinkClick r:id="" action="ppaction://media"/>
          </p:cNvPr>
          <p:cNvPicPr>
            <a:picLocks noRot="1" noChangeAspect="1"/>
          </p:cNvPicPr>
          <p:nvPr>
            <a:wavAudioFile r:embed="rId4" name="chic_orig.wav"/>
          </p:nvPr>
        </p:nvPicPr>
        <p:blipFill>
          <a:blip r:embed="rId8" cstate="print"/>
          <a:stretch>
            <a:fillRect/>
          </a:stretch>
        </p:blipFill>
        <p:spPr>
          <a:xfrm>
            <a:off x="1905000" y="5257800"/>
            <a:ext cx="304800" cy="304800"/>
          </a:xfrm>
          <a:prstGeom prst="rect">
            <a:avLst/>
          </a:prstGeom>
        </p:spPr>
      </p:pic>
      <p:pic>
        <p:nvPicPr>
          <p:cNvPr id="22" name="chic_ros.wav">
            <a:hlinkClick r:id="" action="ppaction://media"/>
          </p:cNvPr>
          <p:cNvPicPr>
            <a:picLocks noRot="1" noChangeAspect="1"/>
          </p:cNvPicPr>
          <p:nvPr>
            <a:wavAudioFile r:embed="rId5" name="chic_ros.wav"/>
          </p:nvPr>
        </p:nvPicPr>
        <p:blipFill>
          <a:blip r:embed="rId8" cstate="print"/>
          <a:stretch>
            <a:fillRect/>
          </a:stretch>
        </p:blipFill>
        <p:spPr>
          <a:xfrm>
            <a:off x="7467600" y="5257800"/>
            <a:ext cx="304800" cy="3048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09600" y="4916269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Audio samples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93382-C8C8-4FEB-BA3A-312D90AAA65B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1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01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017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017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Sort and rate task</a:t>
            </a:r>
            <a:endParaRPr lang="en-US" dirty="0"/>
          </a:p>
        </p:txBody>
      </p:sp>
      <p:pic>
        <p:nvPicPr>
          <p:cNvPr id="6" name="Content Placeholder 5" descr="sort-and-rate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9559" r="2206"/>
          <a:stretch>
            <a:fillRect/>
          </a:stretch>
        </p:blipFill>
        <p:spPr>
          <a:xfrm>
            <a:off x="0" y="3109226"/>
            <a:ext cx="9144000" cy="70077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93382-C8C8-4FEB-BA3A-312D90AAA65B}" type="slidenum">
              <a:rPr lang="en-US" altLang="en-US" smtClean="0"/>
              <a:pPr/>
              <a:t>14</a:t>
            </a:fld>
            <a:endParaRPr lang="en-US" alt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57200" y="1371601"/>
            <a:ext cx="82296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Listeners saw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icons without labels</a:t>
            </a:r>
            <a:endParaRPr lang="en-US" sz="2800" dirty="0" smtClean="0"/>
          </a:p>
          <a:p>
            <a:pPr marL="669925" lvl="1" indent="-325438" fontAlgn="base">
              <a:spcBef>
                <a:spcPct val="20000"/>
              </a:spcBef>
              <a:spcAft>
                <a:spcPct val="0"/>
              </a:spcAft>
              <a:buClr>
                <a:srgbClr val="4C6D4E"/>
              </a:buClr>
              <a:buSzPct val="60000"/>
              <a:buFont typeface="Wingdings" pitchFamily="2" charset="2"/>
              <a:buChar char="q"/>
            </a:pPr>
            <a:r>
              <a:rPr lang="en-US" sz="2400" dirty="0" smtClean="0"/>
              <a:t>Place perceptually similar sounds close together</a:t>
            </a:r>
          </a:p>
          <a:p>
            <a:pPr marL="669925" lvl="1" indent="-325438" fontAlgn="base">
              <a:spcBef>
                <a:spcPct val="20000"/>
              </a:spcBef>
              <a:spcAft>
                <a:spcPct val="0"/>
              </a:spcAft>
              <a:buClr>
                <a:srgbClr val="4C6D4E"/>
              </a:buClr>
              <a:buSzPct val="60000"/>
              <a:buFont typeface="Wingdings" pitchFamily="2" charset="2"/>
              <a:buChar char="q"/>
            </a:pPr>
            <a:r>
              <a:rPr lang="en-US" sz="2400" dirty="0" smtClean="0"/>
              <a:t>Place dissimilar sounds farther away.</a:t>
            </a:r>
          </a:p>
          <a:p>
            <a:pPr marL="669925" lvl="1" indent="-325438" fontAlgn="base">
              <a:spcBef>
                <a:spcPct val="20000"/>
              </a:spcBef>
              <a:spcAft>
                <a:spcPct val="0"/>
              </a:spcAft>
              <a:buClr>
                <a:srgbClr val="4C6D4E"/>
              </a:buClr>
              <a:buSzPct val="60000"/>
              <a:buFont typeface="Wingdings" pitchFamily="2" charset="2"/>
              <a:buChar char="q"/>
            </a:pPr>
            <a:endParaRPr lang="en-US" sz="2400" kern="0" dirty="0" smtClean="0">
              <a:solidFill>
                <a:srgbClr val="000000"/>
              </a:solidFill>
            </a:endParaRPr>
          </a:p>
          <a:p>
            <a:pPr marL="669925" lvl="1" indent="-325438" fontAlgn="base">
              <a:spcBef>
                <a:spcPct val="20000"/>
              </a:spcBef>
              <a:spcAft>
                <a:spcPct val="0"/>
              </a:spcAft>
              <a:buClr>
                <a:srgbClr val="4C6D4E"/>
              </a:buClr>
              <a:buSzPct val="60000"/>
              <a:buFont typeface="Wingdings" pitchFamily="2" charset="2"/>
              <a:buChar char="q"/>
            </a:pPr>
            <a:endParaRPr lang="en-US" sz="2400" kern="0" dirty="0" smtClean="0">
              <a:solidFill>
                <a:srgbClr val="000000"/>
              </a:solidFill>
            </a:endParaRPr>
          </a:p>
          <a:p>
            <a:pPr marL="669925" lvl="1" indent="-325438" fontAlgn="base">
              <a:spcBef>
                <a:spcPct val="20000"/>
              </a:spcBef>
              <a:spcAft>
                <a:spcPct val="0"/>
              </a:spcAft>
              <a:buClr>
                <a:srgbClr val="4C6D4E"/>
              </a:buClr>
              <a:buSzPct val="60000"/>
              <a:buFont typeface="Wingdings" pitchFamily="2" charset="2"/>
              <a:buChar char="q"/>
            </a:pPr>
            <a:endParaRPr lang="en-US" sz="2400" kern="0" dirty="0" smtClean="0">
              <a:solidFill>
                <a:srgbClr val="000000"/>
              </a:solidFill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kern="0" dirty="0" smtClean="0">
                <a:solidFill>
                  <a:srgbClr val="000000"/>
                </a:solidFill>
              </a:rPr>
              <a:t>We then calculated the distance of each modeled token from the target </a:t>
            </a:r>
            <a:r>
              <a:rPr lang="en-US" sz="2800" kern="0" dirty="0" err="1" smtClean="0">
                <a:solidFill>
                  <a:srgbClr val="000000"/>
                </a:solidFill>
              </a:rPr>
              <a:t>AbS</a:t>
            </a:r>
            <a:r>
              <a:rPr lang="en-US" sz="2800" kern="0" dirty="0" smtClean="0">
                <a:solidFill>
                  <a:srgbClr val="000000"/>
                </a:solidFill>
              </a:rPr>
              <a:t> voice</a:t>
            </a:r>
          </a:p>
          <a:p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Perceptual experiment -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The proposed model formed a significantly better match to the target </a:t>
            </a:r>
            <a:r>
              <a:rPr lang="en-US" sz="2400" dirty="0" err="1" smtClean="0"/>
              <a:t>AbS</a:t>
            </a:r>
            <a:r>
              <a:rPr lang="en-US" sz="2400" dirty="0" smtClean="0"/>
              <a:t> stimulus (lower mean perceptual distance) than the other models.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	</a:t>
            </a:r>
          </a:p>
          <a:p>
            <a:pPr>
              <a:buNone/>
            </a:pPr>
            <a:r>
              <a:rPr lang="en-US" sz="2400" dirty="0" smtClean="0"/>
              <a:t>	Normalized perceptual distances (range from 0 to 1) between the model-fitted voices and the target </a:t>
            </a:r>
            <a:r>
              <a:rPr lang="en-US" sz="2400" dirty="0" err="1" smtClean="0"/>
              <a:t>AbS</a:t>
            </a:r>
            <a:r>
              <a:rPr lang="en-US" sz="2400" dirty="0" smtClean="0"/>
              <a:t> voice. A smaller number indicates a better match to the target </a:t>
            </a:r>
            <a:r>
              <a:rPr lang="en-US" sz="2400" dirty="0" err="1" smtClean="0"/>
              <a:t>AbS</a:t>
            </a:r>
            <a:r>
              <a:rPr lang="en-US" sz="2400" dirty="0" smtClean="0"/>
              <a:t> voice.</a:t>
            </a:r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80901" y="3078480"/>
          <a:ext cx="7953499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399"/>
                <a:gridCol w="1194101"/>
                <a:gridCol w="1219200"/>
                <a:gridCol w="1219200"/>
                <a:gridCol w="1524000"/>
                <a:gridCol w="1752599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Ros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EE1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EE2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Proposed-LM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0.57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0.46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0.38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0.26</a:t>
                      </a:r>
                      <a:endParaRPr lang="en-US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Female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0.71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0.42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0.46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0.43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0.32</a:t>
                      </a:r>
                      <a:endParaRPr lang="en-US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93382-C8C8-4FEB-BA3A-312D90AAA65B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and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Compared to the 4-parameter LF model, 2 perceptually-motivated parameters were added in the proposed model to provide more flexibility in matching the glottal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opening phase</a:t>
            </a:r>
            <a:r>
              <a:rPr lang="en-US" sz="2400" dirty="0" smtClean="0"/>
              <a:t>. </a:t>
            </a:r>
          </a:p>
          <a:p>
            <a:r>
              <a:rPr lang="en-US" sz="2400" dirty="0" smtClean="0"/>
              <a:t>With the increased number of parameters, it is not surprising that the proposed model provided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 better model fit </a:t>
            </a:r>
            <a:r>
              <a:rPr lang="en-US" sz="2400" dirty="0" smtClean="0"/>
              <a:t>in MSE terms. </a:t>
            </a:r>
          </a:p>
          <a:p>
            <a:r>
              <a:rPr lang="en-US" sz="2400" dirty="0" smtClean="0"/>
              <a:t>Nevertheless, the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significant improvement in perceptual fit</a:t>
            </a:r>
            <a:r>
              <a:rPr lang="en-US" sz="2400" dirty="0" smtClean="0"/>
              <a:t> indicated that the source variability during the opening phase (captured by the two additional parameters) is perceptually salient.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93382-C8C8-4FEB-BA3A-312D90AAA65B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Future work will examine the effect of using this model in synthesizing continuous speech.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93382-C8C8-4FEB-BA3A-312D90AAA65B}" type="slidenum">
              <a:rPr lang="en-US" altLang="en-US" smtClean="0"/>
              <a:pPr/>
              <a:t>17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93382-C8C8-4FEB-BA3A-312D90AAA65B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Introduction</a:t>
            </a:r>
            <a:endParaRPr lang="en-US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1"/>
            <a:ext cx="8229600" cy="4768850"/>
          </a:xfrm>
        </p:spPr>
        <p:txBody>
          <a:bodyPr/>
          <a:lstStyle/>
          <a:p>
            <a:r>
              <a:rPr lang="en-US" sz="2800" dirty="0" smtClean="0"/>
              <a:t>Many source models have been proposed but few studies have attempted to systematically validate glottal source models perceptually.  </a:t>
            </a:r>
          </a:p>
          <a:p>
            <a:pPr lvl="1"/>
            <a:r>
              <a:rPr lang="en-US" sz="2400" dirty="0" smtClean="0"/>
              <a:t>It is unclear which (if any) deviations from perfect fit between models and data have perceptual importance. </a:t>
            </a:r>
          </a:p>
          <a:p>
            <a:pPr lvl="1"/>
            <a:r>
              <a:rPr lang="en-US" sz="2400" dirty="0" smtClean="0"/>
              <a:t>A perceptually-adequate model would improve efficiency of synthesis of different voice qualities.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93382-C8C8-4FEB-BA3A-312D90AAA65B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305800" cy="4530725"/>
          </a:xfrm>
        </p:spPr>
        <p:txBody>
          <a:bodyPr/>
          <a:lstStyle/>
          <a:p>
            <a:r>
              <a:rPr lang="en-US" sz="3200" dirty="0" smtClean="0"/>
              <a:t>We propose a new voice source model </a:t>
            </a:r>
          </a:p>
          <a:p>
            <a:pPr lvl="1"/>
            <a:r>
              <a:rPr lang="en-US" sz="2800" dirty="0" smtClean="0"/>
              <a:t>Motivated by data from high-speed laryngeal videoendoscopy</a:t>
            </a:r>
          </a:p>
          <a:p>
            <a:pPr lvl="1"/>
            <a:r>
              <a:rPr lang="en-US" sz="2800" dirty="0" smtClean="0"/>
              <a:t>Captures perceptually-important source shape features </a:t>
            </a:r>
          </a:p>
          <a:p>
            <a:r>
              <a:rPr lang="en-US" sz="3200" dirty="0" smtClean="0"/>
              <a:t>This model is evaluated by comparing it to four existing source models </a:t>
            </a:r>
          </a:p>
          <a:p>
            <a:pPr lvl="1"/>
            <a:r>
              <a:rPr lang="en-US" sz="2800" dirty="0" smtClean="0"/>
              <a:t>MSE fit</a:t>
            </a:r>
          </a:p>
          <a:p>
            <a:pPr lvl="1"/>
            <a:r>
              <a:rPr lang="en-US" sz="2800" dirty="0" smtClean="0"/>
              <a:t>Perceptual adequacy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93382-C8C8-4FEB-BA3A-312D90AAA65B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89554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Perceptual 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9325"/>
          </a:xfrm>
        </p:spPr>
        <p:txBody>
          <a:bodyPr/>
          <a:lstStyle/>
          <a:p>
            <a:r>
              <a:rPr lang="en-US" sz="3200" dirty="0" smtClean="0"/>
              <a:t>Our previous perceptual work showed:</a:t>
            </a:r>
          </a:p>
          <a:p>
            <a:pPr lvl="1"/>
            <a:r>
              <a:rPr lang="en-US" sz="2400" dirty="0" smtClean="0"/>
              <a:t>In the time domain, the perceptual match between target and modeled tokens was best predicted by the match at the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negative peak </a:t>
            </a:r>
            <a:r>
              <a:rPr lang="en-US" sz="2400" dirty="0" smtClean="0"/>
              <a:t>of the flow derivative. </a:t>
            </a:r>
          </a:p>
          <a:p>
            <a:pPr lvl="1"/>
            <a:r>
              <a:rPr lang="en-US" sz="2400" dirty="0" smtClean="0"/>
              <a:t>Fit during the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opening phase</a:t>
            </a:r>
            <a:r>
              <a:rPr lang="en-US" sz="2400" dirty="0" smtClean="0"/>
              <a:t> also contributed significantly to the perceptual match.</a:t>
            </a:r>
          </a:p>
          <a:p>
            <a:pPr lvl="1"/>
            <a:r>
              <a:rPr lang="en-US" sz="2400" dirty="0" smtClean="0"/>
              <a:t>Mismatches to the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opening phase</a:t>
            </a:r>
            <a:r>
              <a:rPr lang="en-US" sz="2400" dirty="0" smtClean="0"/>
              <a:t> resulted in a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noticeable perceptual difference</a:t>
            </a:r>
            <a:r>
              <a:rPr lang="en-US" sz="2400" dirty="0" smtClean="0"/>
              <a:t> between the target and modeled stimuli.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93382-C8C8-4FEB-BA3A-312D90AAA65B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Liljencrants-Fant</a:t>
            </a:r>
            <a:r>
              <a:rPr lang="en-US" dirty="0" smtClean="0"/>
              <a:t> (LF)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4400" y="1219200"/>
            <a:ext cx="4343400" cy="1143000"/>
          </a:xfrm>
        </p:spPr>
        <p:txBody>
          <a:bodyPr/>
          <a:lstStyle/>
          <a:p>
            <a:pPr lvl="0"/>
            <a:r>
              <a:rPr lang="en-US" sz="2400" dirty="0" smtClean="0"/>
              <a:t>But, limited flexibility at the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opening phase</a:t>
            </a:r>
            <a:r>
              <a:rPr lang="en-US" sz="2400" dirty="0" smtClean="0"/>
              <a:t>.</a:t>
            </a:r>
          </a:p>
          <a:p>
            <a:endParaRPr lang="en-US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9161" y="2667000"/>
            <a:ext cx="4329039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 t="10256"/>
          <a:stretch>
            <a:fillRect/>
          </a:stretch>
        </p:blipFill>
        <p:spPr bwMode="auto">
          <a:xfrm>
            <a:off x="5029200" y="2819400"/>
            <a:ext cx="344508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85800" y="1219200"/>
            <a:ext cx="3810000" cy="1809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kern="0" dirty="0" smtClean="0"/>
              <a:t>Large </a:t>
            </a:r>
            <a:r>
              <a:rPr lang="en-US" sz="2400" kern="0" dirty="0"/>
              <a:t>flexibility at the negative peak of flow derivative.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kern="0" dirty="0"/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948238"/>
            <a:ext cx="2133600" cy="457200"/>
          </a:xfrm>
        </p:spPr>
        <p:txBody>
          <a:bodyPr/>
          <a:lstStyle/>
          <a:p>
            <a:fld id="{CCE93382-C8C8-4FEB-BA3A-312D90AAA65B}" type="slidenum">
              <a:rPr lang="en-US" altLang="en-US" smtClean="0"/>
              <a:pPr/>
              <a:t>5</a:t>
            </a:fld>
            <a:endParaRPr lang="en-US" altLang="en-US"/>
          </a:p>
        </p:txBody>
      </p:sp>
      <p:sp>
        <p:nvSpPr>
          <p:cNvPr id="8" name="Rectangle 7"/>
          <p:cNvSpPr/>
          <p:nvPr/>
        </p:nvSpPr>
        <p:spPr>
          <a:xfrm>
            <a:off x="685800" y="3048000"/>
            <a:ext cx="1409700" cy="162491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115067" y="3048000"/>
            <a:ext cx="780534" cy="162491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024449" y="4448432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562600" y="2819400"/>
            <a:ext cx="1143000" cy="762000"/>
          </a:xfrm>
          <a:prstGeom prst="rect">
            <a:avLst/>
          </a:prstGeom>
          <a:solidFill>
            <a:schemeClr val="accent1">
              <a:alpha val="14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proposed model - Motivations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9325"/>
          </a:xfrm>
        </p:spPr>
        <p:txBody>
          <a:bodyPr/>
          <a:lstStyle/>
          <a:p>
            <a:r>
              <a:rPr lang="en-US" sz="2800" dirty="0" smtClean="0">
                <a:solidFill>
                  <a:srgbClr val="0070C0"/>
                </a:solidFill>
              </a:rPr>
              <a:t>Perceptually</a:t>
            </a:r>
            <a:r>
              <a:rPr lang="en-US" sz="2800" dirty="0" smtClean="0"/>
              <a:t> motivated parameters</a:t>
            </a:r>
          </a:p>
          <a:p>
            <a:pPr lvl="1"/>
            <a:r>
              <a:rPr lang="en-US" sz="2400" dirty="0" smtClean="0"/>
              <a:t>Models the glottal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opening phase</a:t>
            </a:r>
            <a:r>
              <a:rPr lang="en-US" sz="2400" dirty="0" smtClean="0"/>
              <a:t> more accurately.</a:t>
            </a:r>
          </a:p>
          <a:p>
            <a:r>
              <a:rPr lang="en-US" sz="2800" dirty="0" smtClean="0"/>
              <a:t>Motivated by shapes of glottal area waveforms extracted from laryngeal high-speed </a:t>
            </a:r>
            <a:r>
              <a:rPr lang="en-US" sz="2800" dirty="0" err="1" smtClean="0"/>
              <a:t>videoendoscopy</a:t>
            </a:r>
            <a:r>
              <a:rPr lang="en-US" sz="2800" dirty="0" smtClean="0"/>
              <a:t>.</a:t>
            </a:r>
          </a:p>
          <a:p>
            <a:pPr lvl="1"/>
            <a:r>
              <a:rPr lang="en-US" sz="2400" dirty="0" smtClean="0"/>
              <a:t>A combination of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sinusoidal and exponential functions</a:t>
            </a:r>
            <a:r>
              <a:rPr lang="en-US" sz="2400" dirty="0" smtClean="0"/>
              <a:t> to model a wide range of area and flow pulse shapes.</a:t>
            </a:r>
          </a:p>
          <a:p>
            <a:pPr lvl="1"/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93382-C8C8-4FEB-BA3A-312D90AAA65B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proposed model -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4953000" cy="5181600"/>
          </a:xfrm>
        </p:spPr>
        <p:txBody>
          <a:bodyPr/>
          <a:lstStyle/>
          <a:p>
            <a:r>
              <a:rPr lang="en-US" dirty="0" smtClean="0"/>
              <a:t>6 parameters in the proposed model</a:t>
            </a:r>
          </a:p>
          <a:p>
            <a:pPr lvl="1"/>
            <a:r>
              <a:rPr lang="en-US" sz="2800" dirty="0" smtClean="0"/>
              <a:t>4 LF model parameters</a:t>
            </a:r>
          </a:p>
          <a:p>
            <a:pPr lvl="2"/>
            <a:r>
              <a:rPr lang="en-US" sz="2400" dirty="0" err="1" smtClean="0"/>
              <a:t>t</a:t>
            </a:r>
            <a:r>
              <a:rPr lang="en-US" sz="2400" baseline="-25000" dirty="0" err="1" smtClean="0"/>
              <a:t>p</a:t>
            </a:r>
            <a:r>
              <a:rPr lang="en-US" sz="2400" dirty="0" smtClean="0"/>
              <a:t>, </a:t>
            </a:r>
            <a:r>
              <a:rPr lang="en-US" sz="2400" dirty="0" err="1" smtClean="0"/>
              <a:t>t</a:t>
            </a:r>
            <a:r>
              <a:rPr lang="en-US" sz="2400" baseline="-25000" dirty="0" err="1" smtClean="0"/>
              <a:t>e</a:t>
            </a:r>
            <a:r>
              <a:rPr lang="en-US" sz="2400" dirty="0" smtClean="0"/>
              <a:t>, </a:t>
            </a:r>
            <a:r>
              <a:rPr lang="en-US" sz="2400" dirty="0" err="1" smtClean="0"/>
              <a:t>E</a:t>
            </a:r>
            <a:r>
              <a:rPr lang="en-US" sz="2400" baseline="-25000" dirty="0" err="1" smtClean="0"/>
              <a:t>e</a:t>
            </a:r>
            <a:r>
              <a:rPr lang="en-US" sz="2400" dirty="0" smtClean="0"/>
              <a:t>, and </a:t>
            </a:r>
            <a:r>
              <a:rPr lang="en-US" sz="2400" dirty="0" err="1" smtClean="0"/>
              <a:t>t</a:t>
            </a:r>
            <a:r>
              <a:rPr lang="en-US" sz="2400" baseline="-25000" dirty="0" err="1" smtClean="0"/>
              <a:t>a</a:t>
            </a:r>
            <a:endParaRPr lang="en-US" sz="1800" dirty="0" smtClean="0"/>
          </a:p>
          <a:p>
            <a:pPr lvl="1"/>
            <a:r>
              <a:rPr lang="en-US" sz="2800" dirty="0" smtClean="0"/>
              <a:t>2 new parameters to provide flexibility in fitting the 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opening phase</a:t>
            </a:r>
            <a:endParaRPr lang="en-US" sz="2800" dirty="0" smtClean="0"/>
          </a:p>
          <a:p>
            <a:pPr lvl="2"/>
            <a:r>
              <a:rPr lang="en-US" sz="2400" dirty="0" smtClean="0"/>
              <a:t>Time of the positive peak (</a:t>
            </a:r>
            <a:r>
              <a:rPr lang="en-US" sz="2400" dirty="0" err="1" smtClean="0"/>
              <a:t>t</a:t>
            </a:r>
            <a:r>
              <a:rPr lang="en-US" sz="2400" baseline="-25000" dirty="0" err="1" smtClean="0"/>
              <a:t>i</a:t>
            </a:r>
            <a:r>
              <a:rPr lang="en-US" sz="2400" dirty="0" smtClean="0"/>
              <a:t>)</a:t>
            </a:r>
          </a:p>
          <a:p>
            <a:pPr lvl="2"/>
            <a:r>
              <a:rPr lang="en-US" sz="2400" dirty="0" smtClean="0"/>
              <a:t>The shape of the opening (S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; amplitude of the waveform at </a:t>
            </a:r>
            <a:r>
              <a:rPr lang="en-US" sz="2400" dirty="0" err="1" smtClean="0"/>
              <a:t>t</a:t>
            </a:r>
            <a:r>
              <a:rPr lang="en-US" sz="2400" baseline="-25000" dirty="0" err="1" smtClean="0"/>
              <a:t>i</a:t>
            </a:r>
            <a:r>
              <a:rPr lang="en-US" sz="2400" dirty="0" smtClean="0"/>
              <a:t>/2)</a:t>
            </a:r>
          </a:p>
          <a:p>
            <a:pPr lvl="1"/>
            <a:endParaRPr lang="en-US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20773" t="2381"/>
          <a:stretch>
            <a:fillRect/>
          </a:stretch>
        </p:blipFill>
        <p:spPr bwMode="auto">
          <a:xfrm>
            <a:off x="5075274" y="1981200"/>
            <a:ext cx="4068726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93382-C8C8-4FEB-BA3A-312D90AAA65B}" type="slidenum">
              <a:rPr lang="en-US" altLang="en-US" smtClean="0"/>
              <a:pPr/>
              <a:t>7</a:t>
            </a:fld>
            <a:endParaRPr lang="en-US" altLang="en-US"/>
          </a:p>
        </p:txBody>
      </p:sp>
      <p:sp>
        <p:nvSpPr>
          <p:cNvPr id="6" name="Rectangle 5"/>
          <p:cNvSpPr/>
          <p:nvPr/>
        </p:nvSpPr>
        <p:spPr>
          <a:xfrm>
            <a:off x="5181600" y="1981200"/>
            <a:ext cx="1447800" cy="1143000"/>
          </a:xfrm>
          <a:prstGeom prst="rect">
            <a:avLst/>
          </a:prstGeom>
          <a:solidFill>
            <a:schemeClr val="accent1">
              <a:alpha val="14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6477000" y="3200400"/>
            <a:ext cx="0" cy="9144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4724400" y="2438400"/>
            <a:ext cx="1066800" cy="1524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proposed model - Equations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4953000" cy="5181600"/>
          </a:xfrm>
        </p:spPr>
        <p:txBody>
          <a:bodyPr/>
          <a:lstStyle/>
          <a:p>
            <a:r>
              <a:rPr lang="en-US" dirty="0" smtClean="0"/>
              <a:t>3 segments of definition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20773" t="2381"/>
          <a:stretch>
            <a:fillRect/>
          </a:stretch>
        </p:blipFill>
        <p:spPr bwMode="auto">
          <a:xfrm>
            <a:off x="5075274" y="1981200"/>
            <a:ext cx="4068726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93382-C8C8-4FEB-BA3A-312D90AAA65B}" type="slidenum">
              <a:rPr lang="en-US" altLang="en-US" smtClean="0"/>
              <a:pPr/>
              <a:t>8</a:t>
            </a:fld>
            <a:endParaRPr lang="en-US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57400"/>
            <a:ext cx="5132236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85800" y="1981200"/>
            <a:ext cx="4419600" cy="381000"/>
          </a:xfrm>
          <a:prstGeom prst="rect">
            <a:avLst/>
          </a:prstGeom>
          <a:solidFill>
            <a:schemeClr val="accent1">
              <a:alpha val="14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313405" y="1905000"/>
            <a:ext cx="1131846" cy="3124199"/>
          </a:xfrm>
          <a:prstGeom prst="rect">
            <a:avLst/>
          </a:prstGeom>
          <a:solidFill>
            <a:schemeClr val="accent1">
              <a:alpha val="14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85800" y="2362200"/>
            <a:ext cx="4419600" cy="319216"/>
          </a:xfrm>
          <a:prstGeom prst="rect">
            <a:avLst/>
          </a:prstGeom>
          <a:solidFill>
            <a:schemeClr val="accent1">
              <a:alpha val="14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2667000"/>
            <a:ext cx="4419600" cy="304800"/>
          </a:xfrm>
          <a:prstGeom prst="rect">
            <a:avLst/>
          </a:prstGeom>
          <a:solidFill>
            <a:schemeClr val="accent1">
              <a:alpha val="14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426201" y="1905000"/>
            <a:ext cx="1111250" cy="3124199"/>
          </a:xfrm>
          <a:prstGeom prst="rect">
            <a:avLst/>
          </a:prstGeom>
          <a:solidFill>
            <a:schemeClr val="accent1">
              <a:alpha val="14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31100" y="1905000"/>
            <a:ext cx="1526403" cy="3124199"/>
          </a:xfrm>
          <a:prstGeom prst="rect">
            <a:avLst/>
          </a:prstGeom>
          <a:solidFill>
            <a:schemeClr val="accent1">
              <a:alpha val="14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3124200"/>
            <a:ext cx="4495800" cy="533400"/>
          </a:xfrm>
          <a:prstGeom prst="rect">
            <a:avLst/>
          </a:prstGeom>
          <a:solidFill>
            <a:srgbClr val="00B0F0">
              <a:alpha val="28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1600200"/>
            <a:ext cx="495083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ectangle 14"/>
          <p:cNvSpPr/>
          <p:nvPr/>
        </p:nvSpPr>
        <p:spPr>
          <a:xfrm>
            <a:off x="5181600" y="1600200"/>
            <a:ext cx="1828800" cy="1371600"/>
          </a:xfrm>
          <a:prstGeom prst="rect">
            <a:avLst/>
          </a:prstGeom>
          <a:solidFill>
            <a:srgbClr val="00B0F0">
              <a:alpha val="28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3" grpId="2" animBg="1"/>
      <p:bldP spid="13" grpId="3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Method:  Stimuli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36675"/>
            <a:ext cx="8382000" cy="4987925"/>
          </a:xfrm>
        </p:spPr>
        <p:txBody>
          <a:bodyPr/>
          <a:lstStyle/>
          <a:p>
            <a:r>
              <a:rPr lang="en-US" sz="2800" dirty="0" smtClean="0"/>
              <a:t>40 </a:t>
            </a:r>
            <a:r>
              <a:rPr lang="en-US" sz="2800" dirty="0"/>
              <a:t>natural voice </a:t>
            </a:r>
            <a:r>
              <a:rPr lang="en-US" sz="2800" dirty="0" smtClean="0"/>
              <a:t>samples (20 M, 20 F)</a:t>
            </a:r>
          </a:p>
          <a:p>
            <a:r>
              <a:rPr lang="en-US" sz="2800" dirty="0" smtClean="0"/>
              <a:t>Source estimated by inverse filtering combined with analysis-by-synthesis (</a:t>
            </a:r>
            <a:r>
              <a:rPr lang="en-US" sz="2800" dirty="0" err="1" smtClean="0"/>
              <a:t>AbS</a:t>
            </a:r>
            <a:r>
              <a:rPr lang="en-US" sz="2800" dirty="0" smtClean="0"/>
              <a:t>).</a:t>
            </a:r>
          </a:p>
          <a:p>
            <a:pPr lvl="1"/>
            <a:r>
              <a:rPr lang="en-US" sz="2400" dirty="0" smtClean="0"/>
              <a:t>UCLA synthesizer</a:t>
            </a:r>
          </a:p>
          <a:p>
            <a:pPr lvl="1"/>
            <a:r>
              <a:rPr lang="en-US" sz="2400" dirty="0" smtClean="0"/>
              <a:t>All parameters were adjusted interactively</a:t>
            </a:r>
          </a:p>
          <a:p>
            <a:r>
              <a:rPr lang="en-US" sz="2800" dirty="0" smtClean="0"/>
              <a:t>Each estimated (target) source function was least-squares fit with 5 source models:</a:t>
            </a:r>
          </a:p>
          <a:p>
            <a:pPr lvl="1"/>
            <a:r>
              <a:rPr lang="en-US" sz="2400" dirty="0" smtClean="0"/>
              <a:t>The Liljencrants-Fant (LF) model</a:t>
            </a:r>
          </a:p>
          <a:p>
            <a:pPr lvl="1"/>
            <a:r>
              <a:rPr lang="en-US" sz="2400" dirty="0" smtClean="0"/>
              <a:t>The Rosenberg trigonometric model (</a:t>
            </a:r>
            <a:r>
              <a:rPr lang="en-US" sz="2400" dirty="0" err="1" smtClean="0"/>
              <a:t>Ros</a:t>
            </a:r>
            <a:r>
              <a:rPr lang="en-US" sz="2400" dirty="0" smtClean="0"/>
              <a:t>)</a:t>
            </a:r>
          </a:p>
          <a:p>
            <a:pPr lvl="1"/>
            <a:r>
              <a:rPr lang="en-US" sz="2400" dirty="0" smtClean="0"/>
              <a:t>2 models </a:t>
            </a:r>
            <a:r>
              <a:rPr lang="en-US" sz="2400" dirty="0" err="1" smtClean="0"/>
              <a:t>previsouly</a:t>
            </a:r>
            <a:r>
              <a:rPr lang="en-US" sz="2400" dirty="0" smtClean="0"/>
              <a:t> proposed by Chen, </a:t>
            </a:r>
            <a:r>
              <a:rPr lang="en-US" sz="2400" dirty="0" err="1" smtClean="0"/>
              <a:t>Shue</a:t>
            </a:r>
            <a:r>
              <a:rPr lang="en-US" sz="2400" dirty="0" smtClean="0"/>
              <a:t>, and </a:t>
            </a:r>
            <a:r>
              <a:rPr lang="en-US" sz="2400" dirty="0" err="1" smtClean="0"/>
              <a:t>Alwan</a:t>
            </a:r>
            <a:r>
              <a:rPr lang="en-US" sz="2400" dirty="0" smtClean="0"/>
              <a:t> (EE1, EE2).</a:t>
            </a:r>
          </a:p>
          <a:p>
            <a:pPr lvl="1"/>
            <a:r>
              <a:rPr lang="en-US" sz="2400" dirty="0" smtClean="0"/>
              <a:t>The proposed model</a:t>
            </a:r>
          </a:p>
          <a:p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93382-C8C8-4FEB-BA3A-312D90AAA65B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7862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dge">
  <a:themeElements>
    <a:clrScheme name="Edge 9">
      <a:dk1>
        <a:srgbClr val="000000"/>
      </a:dk1>
      <a:lt1>
        <a:srgbClr val="FFFFFF"/>
      </a:lt1>
      <a:dk2>
        <a:srgbClr val="003399"/>
      </a:dk2>
      <a:lt2>
        <a:srgbClr val="666699"/>
      </a:lt2>
      <a:accent1>
        <a:srgbClr val="009999"/>
      </a:accent1>
      <a:accent2>
        <a:srgbClr val="4C6D4E"/>
      </a:accent2>
      <a:accent3>
        <a:srgbClr val="FFFFFF"/>
      </a:accent3>
      <a:accent4>
        <a:srgbClr val="000000"/>
      </a:accent4>
      <a:accent5>
        <a:srgbClr val="AACACA"/>
      </a:accent5>
      <a:accent6>
        <a:srgbClr val="446246"/>
      </a:accent6>
      <a:hlink>
        <a:srgbClr val="4C6D80"/>
      </a:hlink>
      <a:folHlink>
        <a:srgbClr val="B2B2B2"/>
      </a:folHlink>
    </a:clrScheme>
    <a:fontScheme name="Edge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11427</TotalTime>
  <Words>919</Words>
  <Application>Microsoft Office PowerPoint</Application>
  <PresentationFormat>On-screen Show (4:3)</PresentationFormat>
  <Paragraphs>173</Paragraphs>
  <Slides>18</Slides>
  <Notes>17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Edge</vt:lpstr>
      <vt:lpstr>A perceptually and physiologically motivated voice source model</vt:lpstr>
      <vt:lpstr>Introduction</vt:lpstr>
      <vt:lpstr>Introduction (continued)</vt:lpstr>
      <vt:lpstr>Perceptual motivation</vt:lpstr>
      <vt:lpstr>The Liljencrants-Fant (LF) model</vt:lpstr>
      <vt:lpstr>The proposed model - Motivations</vt:lpstr>
      <vt:lpstr>The proposed model - Definition</vt:lpstr>
      <vt:lpstr>The proposed model - Equations</vt:lpstr>
      <vt:lpstr>Method:  Stimuli</vt:lpstr>
      <vt:lpstr>Fitting to the landmarks</vt:lpstr>
      <vt:lpstr>The proposed model – Fit to targets</vt:lpstr>
      <vt:lpstr>Model fitting results</vt:lpstr>
      <vt:lpstr>Perceptual experiment - method</vt:lpstr>
      <vt:lpstr>Sort and rate task</vt:lpstr>
      <vt:lpstr>Perceptual experiment - results</vt:lpstr>
      <vt:lpstr>Discussion and summary</vt:lpstr>
      <vt:lpstr>Future work</vt:lpstr>
      <vt:lpstr>Thank you!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Modeling overall voice quality with a small set of acoustic parameters</dc:title>
  <dc:creator>Cardinal Richelieu</dc:creator>
  <cp:lastModifiedBy>Gang Chen</cp:lastModifiedBy>
  <cp:revision>809</cp:revision>
  <cp:lastPrinted>2013-08-24T01:12:38Z</cp:lastPrinted>
  <dcterms:created xsi:type="dcterms:W3CDTF">2012-06-13T16:56:32Z</dcterms:created>
  <dcterms:modified xsi:type="dcterms:W3CDTF">2013-10-02T23:25:06Z</dcterms:modified>
</cp:coreProperties>
</file>