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335" r:id="rId5"/>
    <p:sldId id="363" r:id="rId6"/>
    <p:sldId id="352" r:id="rId7"/>
    <p:sldId id="1060" r:id="rId8"/>
    <p:sldId id="354" r:id="rId9"/>
    <p:sldId id="356" r:id="rId10"/>
    <p:sldId id="357" r:id="rId11"/>
    <p:sldId id="358" r:id="rId12"/>
    <p:sldId id="359" r:id="rId13"/>
    <p:sldId id="1061" r:id="rId14"/>
    <p:sldId id="1067" r:id="rId15"/>
    <p:sldId id="343" r:id="rId16"/>
    <p:sldId id="1062" r:id="rId17"/>
    <p:sldId id="365" r:id="rId18"/>
    <p:sldId id="1063" r:id="rId19"/>
    <p:sldId id="1059" r:id="rId20"/>
    <p:sldId id="1068" r:id="rId21"/>
    <p:sldId id="1069" r:id="rId22"/>
    <p:sldId id="1064" r:id="rId23"/>
    <p:sldId id="258" r:id="rId24"/>
    <p:sldId id="337" r:id="rId25"/>
    <p:sldId id="1058" r:id="rId26"/>
    <p:sldId id="336" r:id="rId27"/>
    <p:sldId id="339" r:id="rId28"/>
    <p:sldId id="260" r:id="rId29"/>
    <p:sldId id="348" r:id="rId30"/>
    <p:sldId id="341" r:id="rId31"/>
    <p:sldId id="369" r:id="rId32"/>
    <p:sldId id="1065" r:id="rId33"/>
    <p:sldId id="345" r:id="rId34"/>
    <p:sldId id="368" r:id="rId35"/>
    <p:sldId id="1066" r:id="rId36"/>
    <p:sldId id="34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id="{83E8DB67-2139-43E9-8BEE-DA846481BA21}">
          <p14:sldIdLst>
            <p14:sldId id="335"/>
          </p14:sldIdLst>
        </p14:section>
        <p14:section name="Overview" id="{81E31E55-0FA1-4F08-BFB9-1ABAFE8F8799}">
          <p14:sldIdLst>
            <p14:sldId id="363"/>
            <p14:sldId id="352"/>
          </p14:sldIdLst>
        </p14:section>
        <p14:section name="Simple CGRA" id="{07AD02BE-29C3-4B7F-8694-B3F697CC6EA2}">
          <p14:sldIdLst>
            <p14:sldId id="1060"/>
            <p14:sldId id="354"/>
            <p14:sldId id="356"/>
            <p14:sldId id="357"/>
            <p14:sldId id="358"/>
            <p14:sldId id="359"/>
          </p14:sldIdLst>
        </p14:section>
        <p14:section name="Generate IR/RTL" id="{62C69CC3-6CEC-4306-9233-589A6A340BB3}">
          <p14:sldIdLst>
            <p14:sldId id="1061"/>
            <p14:sldId id="1067"/>
            <p14:sldId id="343"/>
          </p14:sldIdLst>
        </p14:section>
        <p14:section name="P/A estimation" id="{B2B5A650-60EE-4540-B5E1-472703A093A4}">
          <p14:sldIdLst>
            <p14:sldId id="1062"/>
            <p14:sldId id="365"/>
          </p14:sldIdLst>
        </p14:section>
        <p14:section name="Build your own CGRA" id="{2298F25B-30B2-422B-9B43-3C70CEA6BA6C}">
          <p14:sldIdLst>
            <p14:sldId id="1063"/>
            <p14:sldId id="1059"/>
            <p14:sldId id="1068"/>
            <p14:sldId id="1069"/>
          </p14:sldIdLst>
        </p14:section>
        <p14:section name="Advanced" id="{FBBE98F0-E2B2-4F5C-872E-06E1F3E60AF9}">
          <p14:sldIdLst>
            <p14:sldId id="1064"/>
            <p14:sldId id="258"/>
            <p14:sldId id="337"/>
            <p14:sldId id="1058"/>
            <p14:sldId id="336"/>
            <p14:sldId id="339"/>
            <p14:sldId id="260"/>
            <p14:sldId id="348"/>
            <p14:sldId id="341"/>
            <p14:sldId id="369"/>
          </p14:sldIdLst>
        </p14:section>
        <p14:section name="ChipYard" id="{68202F54-492C-4FF2-B2BF-1736EFEBC727}">
          <p14:sldIdLst>
            <p14:sldId id="1065"/>
            <p14:sldId id="345"/>
            <p14:sldId id="368"/>
          </p14:sldIdLst>
        </p14:section>
        <p14:section name="Q &amp; A" id="{47B9651F-1039-4F00-8773-7D50CB8AB9C8}">
          <p14:sldIdLst>
            <p14:sldId id="1066"/>
            <p14:sldId id="34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an" initials="J" lastIdx="1" clrIdx="0">
    <p:extLst>
      <p:ext uri="{19B8F6BF-5375-455C-9EA6-DF929625EA0E}">
        <p15:presenceInfo xmlns:p15="http://schemas.microsoft.com/office/powerpoint/2012/main" userId="J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D8D8D"/>
    <a:srgbClr val="FEF2CC"/>
    <a:srgbClr val="7F7F7F"/>
    <a:srgbClr val="7EC3E6"/>
    <a:srgbClr val="F2DCDA"/>
    <a:srgbClr val="F8EDEC"/>
    <a:srgbClr val="262626"/>
    <a:srgbClr val="AA6CB6"/>
    <a:srgbClr val="88599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86" autoAdjust="0"/>
    <p:restoredTop sz="97504" autoAdjust="0"/>
  </p:normalViewPr>
  <p:slideViewPr>
    <p:cSldViewPr snapToGrid="0">
      <p:cViewPr>
        <p:scale>
          <a:sx n="150" d="100"/>
          <a:sy n="150" d="100"/>
        </p:scale>
        <p:origin x="868" y="4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2AA61-0C10-44DE-93B3-F4B2989A1252}" type="datetimeFigureOut">
              <a:rPr lang="en-US" smtClean="0"/>
              <a:t>10/17/2020</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1DC23-B82D-4B92-9AED-C5DF0482F461}" type="slidenum">
              <a:rPr lang="en-US" smtClean="0"/>
              <a:t>‹#›</a:t>
            </a:fld>
            <a:endParaRPr lang="en-US"/>
          </a:p>
        </p:txBody>
      </p:sp>
    </p:spTree>
    <p:extLst>
      <p:ext uri="{BB962C8B-B14F-4D97-AF65-F5344CB8AC3E}">
        <p14:creationId xmlns:p14="http://schemas.microsoft.com/office/powerpoint/2010/main" val="366662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FB1DC23-B82D-4B92-9AED-C5DF0482F461}" type="slidenum">
              <a:rPr lang="en-US" smtClean="0"/>
              <a:t>1</a:t>
            </a:fld>
            <a:endParaRPr lang="en-US"/>
          </a:p>
        </p:txBody>
      </p:sp>
    </p:spTree>
    <p:extLst>
      <p:ext uri="{BB962C8B-B14F-4D97-AF65-F5344CB8AC3E}">
        <p14:creationId xmlns:p14="http://schemas.microsoft.com/office/powerpoint/2010/main" val="3881768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FB1DC23-B82D-4B92-9AED-C5DF0482F461}" type="slidenum">
              <a:rPr lang="en-US" smtClean="0"/>
              <a:t>10</a:t>
            </a:fld>
            <a:endParaRPr lang="en-US"/>
          </a:p>
        </p:txBody>
      </p:sp>
    </p:spTree>
    <p:extLst>
      <p:ext uri="{BB962C8B-B14F-4D97-AF65-F5344CB8AC3E}">
        <p14:creationId xmlns:p14="http://schemas.microsoft.com/office/powerpoint/2010/main" val="1649403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FB1DC23-B82D-4B92-9AED-C5DF0482F461}" type="slidenum">
              <a:rPr lang="en-US" smtClean="0"/>
              <a:t>13</a:t>
            </a:fld>
            <a:endParaRPr lang="en-US"/>
          </a:p>
        </p:txBody>
      </p:sp>
    </p:spTree>
    <p:extLst>
      <p:ext uri="{BB962C8B-B14F-4D97-AF65-F5344CB8AC3E}">
        <p14:creationId xmlns:p14="http://schemas.microsoft.com/office/powerpoint/2010/main" val="3490535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FB1DC23-B82D-4B92-9AED-C5DF0482F461}" type="slidenum">
              <a:rPr lang="en-US" smtClean="0"/>
              <a:t>15</a:t>
            </a:fld>
            <a:endParaRPr lang="en-US"/>
          </a:p>
        </p:txBody>
      </p:sp>
    </p:spTree>
    <p:extLst>
      <p:ext uri="{BB962C8B-B14F-4D97-AF65-F5344CB8AC3E}">
        <p14:creationId xmlns:p14="http://schemas.microsoft.com/office/powerpoint/2010/main" val="1720282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FB1DC23-B82D-4B92-9AED-C5DF0482F461}" type="slidenum">
              <a:rPr lang="en-US" smtClean="0"/>
              <a:t>19</a:t>
            </a:fld>
            <a:endParaRPr lang="en-US"/>
          </a:p>
        </p:txBody>
      </p:sp>
    </p:spTree>
    <p:extLst>
      <p:ext uri="{BB962C8B-B14F-4D97-AF65-F5344CB8AC3E}">
        <p14:creationId xmlns:p14="http://schemas.microsoft.com/office/powerpoint/2010/main" val="3559302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FB1DC23-B82D-4B92-9AED-C5DF0482F461}" type="slidenum">
              <a:rPr lang="en-US" smtClean="0"/>
              <a:t>20</a:t>
            </a:fld>
            <a:endParaRPr lang="en-US"/>
          </a:p>
        </p:txBody>
      </p:sp>
    </p:spTree>
    <p:extLst>
      <p:ext uri="{BB962C8B-B14F-4D97-AF65-F5344CB8AC3E}">
        <p14:creationId xmlns:p14="http://schemas.microsoft.com/office/powerpoint/2010/main" val="27013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374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 better transition</a:t>
            </a:r>
          </a:p>
          <a:p>
            <a:endParaRPr lang="en-US" dirty="0"/>
          </a:p>
          <a:p>
            <a:r>
              <a:rPr lang="en-US" dirty="0"/>
              <a:t>The overview of the properties of the modules.</a:t>
            </a:r>
          </a:p>
          <a:p>
            <a:endParaRPr lang="en-US" dirty="0"/>
          </a:p>
          <a:p>
            <a:r>
              <a:rPr lang="en-US" dirty="0"/>
              <a:t>I need to convey the hardware feature -&gt; software mapping. Different hardware feature has different cost, and </a:t>
            </a:r>
            <a:r>
              <a:rPr lang="en-US" dirty="0" err="1"/>
              <a:t>hw</a:t>
            </a:r>
            <a:r>
              <a:rPr lang="en-US" dirty="0"/>
              <a:t> and </a:t>
            </a:r>
            <a:r>
              <a:rPr lang="en-US" dirty="0" err="1"/>
              <a:t>sw</a:t>
            </a:r>
            <a:r>
              <a:rPr lang="en-US" dirty="0"/>
              <a:t> feature cost </a:t>
            </a:r>
            <a:r>
              <a:rPr lang="en-US" dirty="0" err="1"/>
              <a:t>wil</a:t>
            </a:r>
            <a:r>
              <a:rPr lang="en-US" dirty="0"/>
              <a:t> result into different overall performance</a:t>
            </a:r>
          </a:p>
          <a:p>
            <a:endParaRPr lang="en-US" dirty="0"/>
          </a:p>
          <a:p>
            <a:r>
              <a:rPr lang="en-US" altLang="zh-CN" dirty="0"/>
              <a:t>Tell the people the why to have the different modules, we don’t force each processing elements to have all features.</a:t>
            </a:r>
            <a:br>
              <a:rPr lang="en-US" dirty="0"/>
            </a:br>
            <a:br>
              <a:rPr lang="en-US" dirty="0"/>
            </a:br>
            <a:r>
              <a:rPr lang="en-US" dirty="0"/>
              <a:t>Flow control:</a:t>
            </a:r>
          </a:p>
          <a:p>
            <a:br>
              <a:rPr lang="en-US" dirty="0"/>
            </a:br>
            <a:r>
              <a:rPr lang="en-US" dirty="0"/>
              <a:t>1. we talk about the feature Vidushi talked about the backpressure, and what is the cost add the feature to different processing element and switch and make the switch to do that work</a:t>
            </a:r>
          </a:p>
        </p:txBody>
      </p:sp>
      <p:sp>
        <p:nvSpPr>
          <p:cNvPr id="4" name="灯片编号占位符 3"/>
          <p:cNvSpPr>
            <a:spLocks noGrp="1"/>
          </p:cNvSpPr>
          <p:nvPr>
            <p:ph type="sldNum" sz="quarter" idx="5"/>
          </p:nvPr>
        </p:nvSpPr>
        <p:spPr/>
        <p:txBody>
          <a:bodyPr/>
          <a:lstStyle/>
          <a:p>
            <a:fld id="{7FB1DC23-B82D-4B92-9AED-C5DF0482F461}" type="slidenum">
              <a:rPr lang="en-US" smtClean="0"/>
              <a:t>25</a:t>
            </a:fld>
            <a:endParaRPr lang="en-US"/>
          </a:p>
        </p:txBody>
      </p:sp>
    </p:spTree>
    <p:extLst>
      <p:ext uri="{BB962C8B-B14F-4D97-AF65-F5344CB8AC3E}">
        <p14:creationId xmlns:p14="http://schemas.microsoft.com/office/powerpoint/2010/main" val="2514173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FB1DC23-B82D-4B92-9AED-C5DF0482F461}" type="slidenum">
              <a:rPr lang="en-US" smtClean="0"/>
              <a:t>26</a:t>
            </a:fld>
            <a:endParaRPr lang="en-US"/>
          </a:p>
        </p:txBody>
      </p:sp>
    </p:spTree>
    <p:extLst>
      <p:ext uri="{BB962C8B-B14F-4D97-AF65-F5344CB8AC3E}">
        <p14:creationId xmlns:p14="http://schemas.microsoft.com/office/powerpoint/2010/main" val="3763072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FB1DC23-B82D-4B92-9AED-C5DF0482F461}" type="slidenum">
              <a:rPr lang="en-US" smtClean="0"/>
              <a:t>29</a:t>
            </a:fld>
            <a:endParaRPr lang="en-US"/>
          </a:p>
        </p:txBody>
      </p:sp>
    </p:spTree>
    <p:extLst>
      <p:ext uri="{BB962C8B-B14F-4D97-AF65-F5344CB8AC3E}">
        <p14:creationId xmlns:p14="http://schemas.microsoft.com/office/powerpoint/2010/main" val="860537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FB1DC23-B82D-4B92-9AED-C5DF0482F461}" type="slidenum">
              <a:rPr lang="en-US" smtClean="0"/>
              <a:t>32</a:t>
            </a:fld>
            <a:endParaRPr lang="en-US"/>
          </a:p>
        </p:txBody>
      </p:sp>
    </p:spTree>
    <p:extLst>
      <p:ext uri="{BB962C8B-B14F-4D97-AF65-F5344CB8AC3E}">
        <p14:creationId xmlns:p14="http://schemas.microsoft.com/office/powerpoint/2010/main" val="189151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FB1DC23-B82D-4B92-9AED-C5DF0482F461}" type="slidenum">
              <a:rPr lang="en-US" smtClean="0"/>
              <a:t>2</a:t>
            </a:fld>
            <a:endParaRPr lang="en-US"/>
          </a:p>
        </p:txBody>
      </p:sp>
    </p:spTree>
    <p:extLst>
      <p:ext uri="{BB962C8B-B14F-4D97-AF65-F5344CB8AC3E}">
        <p14:creationId xmlns:p14="http://schemas.microsoft.com/office/powerpoint/2010/main" val="1514246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FB1DC23-B82D-4B92-9AED-C5DF0482F461}" type="slidenum">
              <a:rPr lang="en-US" smtClean="0"/>
              <a:t>3</a:t>
            </a:fld>
            <a:endParaRPr lang="en-US"/>
          </a:p>
        </p:txBody>
      </p:sp>
    </p:spTree>
    <p:extLst>
      <p:ext uri="{BB962C8B-B14F-4D97-AF65-F5344CB8AC3E}">
        <p14:creationId xmlns:p14="http://schemas.microsoft.com/office/powerpoint/2010/main" val="237555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FB1DC23-B82D-4B92-9AED-C5DF0482F461}" type="slidenum">
              <a:rPr lang="en-US" smtClean="0"/>
              <a:t>4</a:t>
            </a:fld>
            <a:endParaRPr lang="en-US"/>
          </a:p>
        </p:txBody>
      </p:sp>
    </p:spTree>
    <p:extLst>
      <p:ext uri="{BB962C8B-B14F-4D97-AF65-F5344CB8AC3E}">
        <p14:creationId xmlns:p14="http://schemas.microsoft.com/office/powerpoint/2010/main" val="386946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FB1DC23-B82D-4B92-9AED-C5DF0482F461}" type="slidenum">
              <a:rPr lang="en-US" smtClean="0"/>
              <a:t>5</a:t>
            </a:fld>
            <a:endParaRPr lang="en-US"/>
          </a:p>
        </p:txBody>
      </p:sp>
    </p:spTree>
    <p:extLst>
      <p:ext uri="{BB962C8B-B14F-4D97-AF65-F5344CB8AC3E}">
        <p14:creationId xmlns:p14="http://schemas.microsoft.com/office/powerpoint/2010/main" val="2655408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FB1DC23-B82D-4B92-9AED-C5DF0482F461}" type="slidenum">
              <a:rPr lang="en-US" smtClean="0"/>
              <a:t>6</a:t>
            </a:fld>
            <a:endParaRPr lang="en-US"/>
          </a:p>
        </p:txBody>
      </p:sp>
    </p:spTree>
    <p:extLst>
      <p:ext uri="{BB962C8B-B14F-4D97-AF65-F5344CB8AC3E}">
        <p14:creationId xmlns:p14="http://schemas.microsoft.com/office/powerpoint/2010/main" val="1123072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FB1DC23-B82D-4B92-9AED-C5DF0482F461}" type="slidenum">
              <a:rPr lang="en-US" smtClean="0"/>
              <a:t>7</a:t>
            </a:fld>
            <a:endParaRPr lang="en-US"/>
          </a:p>
        </p:txBody>
      </p:sp>
    </p:spTree>
    <p:extLst>
      <p:ext uri="{BB962C8B-B14F-4D97-AF65-F5344CB8AC3E}">
        <p14:creationId xmlns:p14="http://schemas.microsoft.com/office/powerpoint/2010/main" val="1223670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FB1DC23-B82D-4B92-9AED-C5DF0482F461}" type="slidenum">
              <a:rPr lang="en-US" smtClean="0"/>
              <a:t>8</a:t>
            </a:fld>
            <a:endParaRPr lang="en-US"/>
          </a:p>
        </p:txBody>
      </p:sp>
    </p:spTree>
    <p:extLst>
      <p:ext uri="{BB962C8B-B14F-4D97-AF65-F5344CB8AC3E}">
        <p14:creationId xmlns:p14="http://schemas.microsoft.com/office/powerpoint/2010/main" val="129685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7FB1DC23-B82D-4B92-9AED-C5DF0482F461}" type="slidenum">
              <a:rPr lang="en-US" smtClean="0"/>
              <a:t>9</a:t>
            </a:fld>
            <a:endParaRPr lang="en-US"/>
          </a:p>
        </p:txBody>
      </p:sp>
    </p:spTree>
    <p:extLst>
      <p:ext uri="{BB962C8B-B14F-4D97-AF65-F5344CB8AC3E}">
        <p14:creationId xmlns:p14="http://schemas.microsoft.com/office/powerpoint/2010/main" val="2532753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89CF51-E235-444E-95AC-CFF95281014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a:extLst>
              <a:ext uri="{FF2B5EF4-FFF2-40B4-BE49-F238E27FC236}">
                <a16:creationId xmlns:a16="http://schemas.microsoft.com/office/drawing/2014/main" id="{1E562AD2-3F94-4410-9921-2B6046F9BA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a:extLst>
              <a:ext uri="{FF2B5EF4-FFF2-40B4-BE49-F238E27FC236}">
                <a16:creationId xmlns:a16="http://schemas.microsoft.com/office/drawing/2014/main" id="{4A97CF65-F410-41E3-99A9-2BA0FBD9101A}"/>
              </a:ext>
            </a:extLst>
          </p:cNvPr>
          <p:cNvSpPr>
            <a:spLocks noGrp="1"/>
          </p:cNvSpPr>
          <p:nvPr>
            <p:ph type="dt" sz="half" idx="10"/>
          </p:nvPr>
        </p:nvSpPr>
        <p:spPr/>
        <p:txBody>
          <a:bodyPr/>
          <a:lstStyle/>
          <a:p>
            <a:fld id="{80C55180-AED2-49B5-9A55-76778C2E9C0A}" type="datetime1">
              <a:rPr lang="en-US" smtClean="0"/>
              <a:t>10/17/2020</a:t>
            </a:fld>
            <a:endParaRPr lang="en-US"/>
          </a:p>
        </p:txBody>
      </p:sp>
      <p:sp>
        <p:nvSpPr>
          <p:cNvPr id="5" name="页脚占位符 4">
            <a:extLst>
              <a:ext uri="{FF2B5EF4-FFF2-40B4-BE49-F238E27FC236}">
                <a16:creationId xmlns:a16="http://schemas.microsoft.com/office/drawing/2014/main" id="{2D3CFEFB-503C-40A0-ACCB-A5C5C0C69C3F}"/>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A5A24DA5-D9F8-459B-9279-1B0CD357C431}"/>
              </a:ext>
            </a:extLst>
          </p:cNvPr>
          <p:cNvSpPr>
            <a:spLocks noGrp="1"/>
          </p:cNvSpPr>
          <p:nvPr>
            <p:ph type="sldNum" sz="quarter" idx="12"/>
          </p:nvPr>
        </p:nvSpPr>
        <p:spPr/>
        <p:txBody>
          <a:bodyPr/>
          <a:lstStyle/>
          <a:p>
            <a:fld id="{29227C6E-B40C-4F1A-B871-335365E566BA}" type="slidenum">
              <a:rPr lang="en-US" smtClean="0"/>
              <a:t>‹#›</a:t>
            </a:fld>
            <a:endParaRPr lang="en-US"/>
          </a:p>
        </p:txBody>
      </p:sp>
    </p:spTree>
    <p:extLst>
      <p:ext uri="{BB962C8B-B14F-4D97-AF65-F5344CB8AC3E}">
        <p14:creationId xmlns:p14="http://schemas.microsoft.com/office/powerpoint/2010/main" val="259279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B51CE3-19B3-463A-A134-8A576643C4F7}"/>
              </a:ext>
            </a:extLst>
          </p:cNvPr>
          <p:cNvSpPr>
            <a:spLocks noGrp="1"/>
          </p:cNvSpPr>
          <p:nvPr>
            <p:ph type="title"/>
          </p:nvPr>
        </p:nvSpPr>
        <p:spPr/>
        <p:txBody>
          <a:bodyPr/>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25BA4F72-D812-42FE-A340-5C496B828877}"/>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8F35372F-AFC2-4733-8AC6-4FB53E7A0E66}"/>
              </a:ext>
            </a:extLst>
          </p:cNvPr>
          <p:cNvSpPr>
            <a:spLocks noGrp="1"/>
          </p:cNvSpPr>
          <p:nvPr>
            <p:ph type="dt" sz="half" idx="10"/>
          </p:nvPr>
        </p:nvSpPr>
        <p:spPr/>
        <p:txBody>
          <a:bodyPr/>
          <a:lstStyle/>
          <a:p>
            <a:fld id="{C14F0235-8388-4CDC-8A0E-A5AF8679C29A}" type="datetime1">
              <a:rPr lang="en-US" smtClean="0"/>
              <a:t>10/17/2020</a:t>
            </a:fld>
            <a:endParaRPr lang="en-US"/>
          </a:p>
        </p:txBody>
      </p:sp>
      <p:sp>
        <p:nvSpPr>
          <p:cNvPr id="5" name="页脚占位符 4">
            <a:extLst>
              <a:ext uri="{FF2B5EF4-FFF2-40B4-BE49-F238E27FC236}">
                <a16:creationId xmlns:a16="http://schemas.microsoft.com/office/drawing/2014/main" id="{EB054C54-927B-482B-A28E-B88954E205B2}"/>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CDA8C611-34C2-41A2-9CB5-166596EE4596}"/>
              </a:ext>
            </a:extLst>
          </p:cNvPr>
          <p:cNvSpPr>
            <a:spLocks noGrp="1"/>
          </p:cNvSpPr>
          <p:nvPr>
            <p:ph type="sldNum" sz="quarter" idx="12"/>
          </p:nvPr>
        </p:nvSpPr>
        <p:spPr/>
        <p:txBody>
          <a:bodyPr/>
          <a:lstStyle/>
          <a:p>
            <a:fld id="{29227C6E-B40C-4F1A-B871-335365E566BA}" type="slidenum">
              <a:rPr lang="en-US" smtClean="0"/>
              <a:t>‹#›</a:t>
            </a:fld>
            <a:endParaRPr lang="en-US"/>
          </a:p>
        </p:txBody>
      </p:sp>
    </p:spTree>
    <p:extLst>
      <p:ext uri="{BB962C8B-B14F-4D97-AF65-F5344CB8AC3E}">
        <p14:creationId xmlns:p14="http://schemas.microsoft.com/office/powerpoint/2010/main" val="296280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9B5F59B-236B-4430-8E7C-A152F690301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2B965AF6-782F-40E1-B536-692C0AF957F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13869FCD-E015-44D6-910C-55483D15FA4B}"/>
              </a:ext>
            </a:extLst>
          </p:cNvPr>
          <p:cNvSpPr>
            <a:spLocks noGrp="1"/>
          </p:cNvSpPr>
          <p:nvPr>
            <p:ph type="dt" sz="half" idx="10"/>
          </p:nvPr>
        </p:nvSpPr>
        <p:spPr/>
        <p:txBody>
          <a:bodyPr/>
          <a:lstStyle/>
          <a:p>
            <a:fld id="{937F568E-1CC7-4C2C-A6E7-9DB66E56DBCE}" type="datetime1">
              <a:rPr lang="en-US" smtClean="0"/>
              <a:t>10/17/2020</a:t>
            </a:fld>
            <a:endParaRPr lang="en-US"/>
          </a:p>
        </p:txBody>
      </p:sp>
      <p:sp>
        <p:nvSpPr>
          <p:cNvPr id="5" name="页脚占位符 4">
            <a:extLst>
              <a:ext uri="{FF2B5EF4-FFF2-40B4-BE49-F238E27FC236}">
                <a16:creationId xmlns:a16="http://schemas.microsoft.com/office/drawing/2014/main" id="{0F06B62E-6663-457E-917A-50DCCB383D6C}"/>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D05AB426-1FDB-47E8-879F-BB27F3A05D26}"/>
              </a:ext>
            </a:extLst>
          </p:cNvPr>
          <p:cNvSpPr>
            <a:spLocks noGrp="1"/>
          </p:cNvSpPr>
          <p:nvPr>
            <p:ph type="sldNum" sz="quarter" idx="12"/>
          </p:nvPr>
        </p:nvSpPr>
        <p:spPr/>
        <p:txBody>
          <a:bodyPr/>
          <a:lstStyle/>
          <a:p>
            <a:fld id="{29227C6E-B40C-4F1A-B871-335365E566BA}" type="slidenum">
              <a:rPr lang="en-US" smtClean="0"/>
              <a:t>‹#›</a:t>
            </a:fld>
            <a:endParaRPr lang="en-US"/>
          </a:p>
        </p:txBody>
      </p:sp>
    </p:spTree>
    <p:extLst>
      <p:ext uri="{BB962C8B-B14F-4D97-AF65-F5344CB8AC3E}">
        <p14:creationId xmlns:p14="http://schemas.microsoft.com/office/powerpoint/2010/main" val="2755903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DA33B6-5B6F-4161-ADCB-35C959B8F8E8}"/>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E1C7D1A6-9EB6-46CD-B7C0-3613C3E7ACDA}"/>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12371972-47DE-4F6D-A8B4-22017663F894}"/>
              </a:ext>
            </a:extLst>
          </p:cNvPr>
          <p:cNvSpPr>
            <a:spLocks noGrp="1"/>
          </p:cNvSpPr>
          <p:nvPr>
            <p:ph type="dt" sz="half" idx="10"/>
          </p:nvPr>
        </p:nvSpPr>
        <p:spPr/>
        <p:txBody>
          <a:bodyPr/>
          <a:lstStyle/>
          <a:p>
            <a:fld id="{4BFDCBD9-D950-456D-8ABA-1E060BB31D8E}" type="datetime1">
              <a:rPr lang="en-US" smtClean="0"/>
              <a:t>10/17/2020</a:t>
            </a:fld>
            <a:endParaRPr lang="en-US"/>
          </a:p>
        </p:txBody>
      </p:sp>
      <p:sp>
        <p:nvSpPr>
          <p:cNvPr id="5" name="页脚占位符 4">
            <a:extLst>
              <a:ext uri="{FF2B5EF4-FFF2-40B4-BE49-F238E27FC236}">
                <a16:creationId xmlns:a16="http://schemas.microsoft.com/office/drawing/2014/main" id="{2BFF7824-CC9E-47D3-A9F6-C5E0F09204DF}"/>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1AF956A4-539A-4E5D-9EAD-471D521DF35C}"/>
              </a:ext>
            </a:extLst>
          </p:cNvPr>
          <p:cNvSpPr>
            <a:spLocks noGrp="1"/>
          </p:cNvSpPr>
          <p:nvPr>
            <p:ph type="sldNum" sz="quarter" idx="12"/>
          </p:nvPr>
        </p:nvSpPr>
        <p:spPr/>
        <p:txBody>
          <a:bodyPr/>
          <a:lstStyle/>
          <a:p>
            <a:fld id="{29227C6E-B40C-4F1A-B871-335365E566BA}" type="slidenum">
              <a:rPr lang="en-US" smtClean="0"/>
              <a:t>‹#›</a:t>
            </a:fld>
            <a:endParaRPr lang="en-US"/>
          </a:p>
        </p:txBody>
      </p:sp>
    </p:spTree>
    <p:extLst>
      <p:ext uri="{BB962C8B-B14F-4D97-AF65-F5344CB8AC3E}">
        <p14:creationId xmlns:p14="http://schemas.microsoft.com/office/powerpoint/2010/main" val="52754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B7DD12-C0E7-4863-AF83-1880D201941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73F9EEF9-8FF6-4C66-B156-1DCB11BEF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858C087D-24F6-4221-A117-E67897CE0AE2}"/>
              </a:ext>
            </a:extLst>
          </p:cNvPr>
          <p:cNvSpPr>
            <a:spLocks noGrp="1"/>
          </p:cNvSpPr>
          <p:nvPr>
            <p:ph type="dt" sz="half" idx="10"/>
          </p:nvPr>
        </p:nvSpPr>
        <p:spPr/>
        <p:txBody>
          <a:bodyPr/>
          <a:lstStyle/>
          <a:p>
            <a:fld id="{3C46B832-01AB-4AC2-9BED-543F264A25D9}" type="datetime1">
              <a:rPr lang="en-US" smtClean="0"/>
              <a:t>10/17/2020</a:t>
            </a:fld>
            <a:endParaRPr lang="en-US"/>
          </a:p>
        </p:txBody>
      </p:sp>
      <p:sp>
        <p:nvSpPr>
          <p:cNvPr id="5" name="页脚占位符 4">
            <a:extLst>
              <a:ext uri="{FF2B5EF4-FFF2-40B4-BE49-F238E27FC236}">
                <a16:creationId xmlns:a16="http://schemas.microsoft.com/office/drawing/2014/main" id="{A1CF7447-4E77-4EC1-8CA8-416B9B1FC710}"/>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95D307A3-8354-406E-89C1-A2753E2DE93E}"/>
              </a:ext>
            </a:extLst>
          </p:cNvPr>
          <p:cNvSpPr>
            <a:spLocks noGrp="1"/>
          </p:cNvSpPr>
          <p:nvPr>
            <p:ph type="sldNum" sz="quarter" idx="12"/>
          </p:nvPr>
        </p:nvSpPr>
        <p:spPr/>
        <p:txBody>
          <a:bodyPr/>
          <a:lstStyle/>
          <a:p>
            <a:fld id="{29227C6E-B40C-4F1A-B871-335365E566BA}" type="slidenum">
              <a:rPr lang="en-US" smtClean="0"/>
              <a:t>‹#›</a:t>
            </a:fld>
            <a:endParaRPr lang="en-US"/>
          </a:p>
        </p:txBody>
      </p:sp>
    </p:spTree>
    <p:extLst>
      <p:ext uri="{BB962C8B-B14F-4D97-AF65-F5344CB8AC3E}">
        <p14:creationId xmlns:p14="http://schemas.microsoft.com/office/powerpoint/2010/main" val="201447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027374-4DC3-43E3-A5B9-175BBAC41BE5}"/>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B2BAA3B5-80AB-410C-950A-77957ED53B63}"/>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a:extLst>
              <a:ext uri="{FF2B5EF4-FFF2-40B4-BE49-F238E27FC236}">
                <a16:creationId xmlns:a16="http://schemas.microsoft.com/office/drawing/2014/main" id="{ED7947C0-E567-4E9D-89D7-E4C1603C9A7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a:extLst>
              <a:ext uri="{FF2B5EF4-FFF2-40B4-BE49-F238E27FC236}">
                <a16:creationId xmlns:a16="http://schemas.microsoft.com/office/drawing/2014/main" id="{D419F74F-406F-4AE4-9433-614C9F6A1551}"/>
              </a:ext>
            </a:extLst>
          </p:cNvPr>
          <p:cNvSpPr>
            <a:spLocks noGrp="1"/>
          </p:cNvSpPr>
          <p:nvPr>
            <p:ph type="dt" sz="half" idx="10"/>
          </p:nvPr>
        </p:nvSpPr>
        <p:spPr/>
        <p:txBody>
          <a:bodyPr/>
          <a:lstStyle/>
          <a:p>
            <a:fld id="{A5F446BF-E9B3-487B-AB51-423AA27AD2BF}" type="datetime1">
              <a:rPr lang="en-US" smtClean="0"/>
              <a:t>10/17/2020</a:t>
            </a:fld>
            <a:endParaRPr lang="en-US"/>
          </a:p>
        </p:txBody>
      </p:sp>
      <p:sp>
        <p:nvSpPr>
          <p:cNvPr id="6" name="页脚占位符 5">
            <a:extLst>
              <a:ext uri="{FF2B5EF4-FFF2-40B4-BE49-F238E27FC236}">
                <a16:creationId xmlns:a16="http://schemas.microsoft.com/office/drawing/2014/main" id="{921CB8B2-1835-4CBE-9700-7B371CC70B07}"/>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129B7FE5-1063-4537-81F7-506202917A82}"/>
              </a:ext>
            </a:extLst>
          </p:cNvPr>
          <p:cNvSpPr>
            <a:spLocks noGrp="1"/>
          </p:cNvSpPr>
          <p:nvPr>
            <p:ph type="sldNum" sz="quarter" idx="12"/>
          </p:nvPr>
        </p:nvSpPr>
        <p:spPr/>
        <p:txBody>
          <a:bodyPr/>
          <a:lstStyle/>
          <a:p>
            <a:fld id="{29227C6E-B40C-4F1A-B871-335365E566BA}" type="slidenum">
              <a:rPr lang="en-US" smtClean="0"/>
              <a:t>‹#›</a:t>
            </a:fld>
            <a:endParaRPr lang="en-US"/>
          </a:p>
        </p:txBody>
      </p:sp>
    </p:spTree>
    <p:extLst>
      <p:ext uri="{BB962C8B-B14F-4D97-AF65-F5344CB8AC3E}">
        <p14:creationId xmlns:p14="http://schemas.microsoft.com/office/powerpoint/2010/main" val="2968735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00EDFB-95A0-4A3D-B705-002461E55059}"/>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5C81FA0D-7034-471D-9D6D-4EADBD17A6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8E38BC2-5067-4DFB-BE9D-DE4626C0249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a:extLst>
              <a:ext uri="{FF2B5EF4-FFF2-40B4-BE49-F238E27FC236}">
                <a16:creationId xmlns:a16="http://schemas.microsoft.com/office/drawing/2014/main" id="{4DF517B4-4063-4A0F-A587-EF252BA10F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0B9A78F-7DA1-4B5F-9C5E-4C8BC994D90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a:extLst>
              <a:ext uri="{FF2B5EF4-FFF2-40B4-BE49-F238E27FC236}">
                <a16:creationId xmlns:a16="http://schemas.microsoft.com/office/drawing/2014/main" id="{1C8E1A02-8668-4CB6-81F8-38A2428783ED}"/>
              </a:ext>
            </a:extLst>
          </p:cNvPr>
          <p:cNvSpPr>
            <a:spLocks noGrp="1"/>
          </p:cNvSpPr>
          <p:nvPr>
            <p:ph type="dt" sz="half" idx="10"/>
          </p:nvPr>
        </p:nvSpPr>
        <p:spPr/>
        <p:txBody>
          <a:bodyPr/>
          <a:lstStyle/>
          <a:p>
            <a:fld id="{AE85D143-2901-42A7-A463-CFC64047AE37}" type="datetime1">
              <a:rPr lang="en-US" smtClean="0"/>
              <a:t>10/17/2020</a:t>
            </a:fld>
            <a:endParaRPr lang="en-US"/>
          </a:p>
        </p:txBody>
      </p:sp>
      <p:sp>
        <p:nvSpPr>
          <p:cNvPr id="8" name="页脚占位符 7">
            <a:extLst>
              <a:ext uri="{FF2B5EF4-FFF2-40B4-BE49-F238E27FC236}">
                <a16:creationId xmlns:a16="http://schemas.microsoft.com/office/drawing/2014/main" id="{FB1F359E-BEBF-4FDB-AFD4-979C7FCDA01D}"/>
              </a:ext>
            </a:extLst>
          </p:cNvPr>
          <p:cNvSpPr>
            <a:spLocks noGrp="1"/>
          </p:cNvSpPr>
          <p:nvPr>
            <p:ph type="ftr" sz="quarter" idx="11"/>
          </p:nvPr>
        </p:nvSpPr>
        <p:spPr/>
        <p:txBody>
          <a:bodyPr/>
          <a:lstStyle/>
          <a:p>
            <a:endParaRPr lang="en-US"/>
          </a:p>
        </p:txBody>
      </p:sp>
      <p:sp>
        <p:nvSpPr>
          <p:cNvPr id="9" name="灯片编号占位符 8">
            <a:extLst>
              <a:ext uri="{FF2B5EF4-FFF2-40B4-BE49-F238E27FC236}">
                <a16:creationId xmlns:a16="http://schemas.microsoft.com/office/drawing/2014/main" id="{B2B92B9E-1B21-4410-801A-6D7B140E260C}"/>
              </a:ext>
            </a:extLst>
          </p:cNvPr>
          <p:cNvSpPr>
            <a:spLocks noGrp="1"/>
          </p:cNvSpPr>
          <p:nvPr>
            <p:ph type="sldNum" sz="quarter" idx="12"/>
          </p:nvPr>
        </p:nvSpPr>
        <p:spPr/>
        <p:txBody>
          <a:bodyPr/>
          <a:lstStyle/>
          <a:p>
            <a:fld id="{29227C6E-B40C-4F1A-B871-335365E566BA}" type="slidenum">
              <a:rPr lang="en-US" smtClean="0"/>
              <a:t>‹#›</a:t>
            </a:fld>
            <a:endParaRPr lang="en-US"/>
          </a:p>
        </p:txBody>
      </p:sp>
    </p:spTree>
    <p:extLst>
      <p:ext uri="{BB962C8B-B14F-4D97-AF65-F5344CB8AC3E}">
        <p14:creationId xmlns:p14="http://schemas.microsoft.com/office/powerpoint/2010/main" val="427975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3923FF-92BC-439A-A45D-739542EAC3BF}"/>
              </a:ext>
            </a:extLst>
          </p:cNvPr>
          <p:cNvSpPr>
            <a:spLocks noGrp="1"/>
          </p:cNvSpPr>
          <p:nvPr>
            <p:ph type="title"/>
          </p:nvPr>
        </p:nvSpPr>
        <p:spPr/>
        <p:txBody>
          <a:bodyPr/>
          <a:lstStyle/>
          <a:p>
            <a:r>
              <a:rPr lang="zh-CN" altLang="en-US"/>
              <a:t>单击此处编辑母版标题样式</a:t>
            </a:r>
            <a:endParaRPr lang="en-US"/>
          </a:p>
        </p:txBody>
      </p:sp>
      <p:sp>
        <p:nvSpPr>
          <p:cNvPr id="3" name="日期占位符 2">
            <a:extLst>
              <a:ext uri="{FF2B5EF4-FFF2-40B4-BE49-F238E27FC236}">
                <a16:creationId xmlns:a16="http://schemas.microsoft.com/office/drawing/2014/main" id="{E49B9C57-8434-49F9-8601-4BBCF50312E5}"/>
              </a:ext>
            </a:extLst>
          </p:cNvPr>
          <p:cNvSpPr>
            <a:spLocks noGrp="1"/>
          </p:cNvSpPr>
          <p:nvPr>
            <p:ph type="dt" sz="half" idx="10"/>
          </p:nvPr>
        </p:nvSpPr>
        <p:spPr/>
        <p:txBody>
          <a:bodyPr/>
          <a:lstStyle/>
          <a:p>
            <a:fld id="{6BC71A07-15E3-4493-99C6-BA85484CC5C8}" type="datetime1">
              <a:rPr lang="en-US" smtClean="0"/>
              <a:t>10/17/2020</a:t>
            </a:fld>
            <a:endParaRPr lang="en-US"/>
          </a:p>
        </p:txBody>
      </p:sp>
      <p:sp>
        <p:nvSpPr>
          <p:cNvPr id="4" name="页脚占位符 3">
            <a:extLst>
              <a:ext uri="{FF2B5EF4-FFF2-40B4-BE49-F238E27FC236}">
                <a16:creationId xmlns:a16="http://schemas.microsoft.com/office/drawing/2014/main" id="{1E6BA177-F7F5-4F58-9DE3-B062290BFA0E}"/>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D5C97120-8F41-4CD1-8D46-451A3323F846}"/>
              </a:ext>
            </a:extLst>
          </p:cNvPr>
          <p:cNvSpPr>
            <a:spLocks noGrp="1"/>
          </p:cNvSpPr>
          <p:nvPr>
            <p:ph type="sldNum" sz="quarter" idx="12"/>
          </p:nvPr>
        </p:nvSpPr>
        <p:spPr/>
        <p:txBody>
          <a:bodyPr/>
          <a:lstStyle/>
          <a:p>
            <a:fld id="{29227C6E-B40C-4F1A-B871-335365E566BA}" type="slidenum">
              <a:rPr lang="en-US" smtClean="0"/>
              <a:t>‹#›</a:t>
            </a:fld>
            <a:endParaRPr lang="en-US"/>
          </a:p>
        </p:txBody>
      </p:sp>
    </p:spTree>
    <p:extLst>
      <p:ext uri="{BB962C8B-B14F-4D97-AF65-F5344CB8AC3E}">
        <p14:creationId xmlns:p14="http://schemas.microsoft.com/office/powerpoint/2010/main" val="190231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52384CA-1DB7-4FCD-BF44-DCD9674B1E0D}"/>
              </a:ext>
            </a:extLst>
          </p:cNvPr>
          <p:cNvSpPr>
            <a:spLocks noGrp="1"/>
          </p:cNvSpPr>
          <p:nvPr>
            <p:ph type="dt" sz="half" idx="10"/>
          </p:nvPr>
        </p:nvSpPr>
        <p:spPr/>
        <p:txBody>
          <a:bodyPr/>
          <a:lstStyle/>
          <a:p>
            <a:fld id="{1B587F9C-F8D8-43AA-9CD9-979E9D15C006}" type="datetime1">
              <a:rPr lang="en-US" smtClean="0"/>
              <a:t>10/17/2020</a:t>
            </a:fld>
            <a:endParaRPr lang="en-US"/>
          </a:p>
        </p:txBody>
      </p:sp>
      <p:sp>
        <p:nvSpPr>
          <p:cNvPr id="3" name="页脚占位符 2">
            <a:extLst>
              <a:ext uri="{FF2B5EF4-FFF2-40B4-BE49-F238E27FC236}">
                <a16:creationId xmlns:a16="http://schemas.microsoft.com/office/drawing/2014/main" id="{2297A6DC-DC69-435A-9582-39E0A3D52B37}"/>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7088B471-9A2F-45D5-B7E8-935212355530}"/>
              </a:ext>
            </a:extLst>
          </p:cNvPr>
          <p:cNvSpPr>
            <a:spLocks noGrp="1"/>
          </p:cNvSpPr>
          <p:nvPr>
            <p:ph type="sldNum" sz="quarter" idx="12"/>
          </p:nvPr>
        </p:nvSpPr>
        <p:spPr/>
        <p:txBody>
          <a:bodyPr/>
          <a:lstStyle/>
          <a:p>
            <a:fld id="{29227C6E-B40C-4F1A-B871-335365E566BA}" type="slidenum">
              <a:rPr lang="en-US" smtClean="0"/>
              <a:t>‹#›</a:t>
            </a:fld>
            <a:endParaRPr lang="en-US"/>
          </a:p>
        </p:txBody>
      </p:sp>
    </p:spTree>
    <p:extLst>
      <p:ext uri="{BB962C8B-B14F-4D97-AF65-F5344CB8AC3E}">
        <p14:creationId xmlns:p14="http://schemas.microsoft.com/office/powerpoint/2010/main" val="125517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61D6AF-F3E2-420D-B87A-55F5D77835A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67EFD75D-75A6-4AB9-BE3C-ECC04E248D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a:extLst>
              <a:ext uri="{FF2B5EF4-FFF2-40B4-BE49-F238E27FC236}">
                <a16:creationId xmlns:a16="http://schemas.microsoft.com/office/drawing/2014/main" id="{5E3ED342-7322-4D20-804B-4A276CB5D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322BF7F-6219-4D63-BA00-782C670B9D9A}"/>
              </a:ext>
            </a:extLst>
          </p:cNvPr>
          <p:cNvSpPr>
            <a:spLocks noGrp="1"/>
          </p:cNvSpPr>
          <p:nvPr>
            <p:ph type="dt" sz="half" idx="10"/>
          </p:nvPr>
        </p:nvSpPr>
        <p:spPr/>
        <p:txBody>
          <a:bodyPr/>
          <a:lstStyle/>
          <a:p>
            <a:fld id="{2193B303-F9AF-4731-88B5-1E9B78268B1F}" type="datetime1">
              <a:rPr lang="en-US" smtClean="0"/>
              <a:t>10/17/2020</a:t>
            </a:fld>
            <a:endParaRPr lang="en-US"/>
          </a:p>
        </p:txBody>
      </p:sp>
      <p:sp>
        <p:nvSpPr>
          <p:cNvPr id="6" name="页脚占位符 5">
            <a:extLst>
              <a:ext uri="{FF2B5EF4-FFF2-40B4-BE49-F238E27FC236}">
                <a16:creationId xmlns:a16="http://schemas.microsoft.com/office/drawing/2014/main" id="{2E36A832-95D3-4C63-9146-DC0A58D0F7FF}"/>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F88EC763-AA9E-47A2-A1CF-D8F74F806318}"/>
              </a:ext>
            </a:extLst>
          </p:cNvPr>
          <p:cNvSpPr>
            <a:spLocks noGrp="1"/>
          </p:cNvSpPr>
          <p:nvPr>
            <p:ph type="sldNum" sz="quarter" idx="12"/>
          </p:nvPr>
        </p:nvSpPr>
        <p:spPr/>
        <p:txBody>
          <a:bodyPr/>
          <a:lstStyle/>
          <a:p>
            <a:fld id="{29227C6E-B40C-4F1A-B871-335365E566BA}" type="slidenum">
              <a:rPr lang="en-US" smtClean="0"/>
              <a:t>‹#›</a:t>
            </a:fld>
            <a:endParaRPr lang="en-US"/>
          </a:p>
        </p:txBody>
      </p:sp>
    </p:spTree>
    <p:extLst>
      <p:ext uri="{BB962C8B-B14F-4D97-AF65-F5344CB8AC3E}">
        <p14:creationId xmlns:p14="http://schemas.microsoft.com/office/powerpoint/2010/main" val="2044605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65222C-0C1B-4437-8CFD-9CB0EE6C54B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a:extLst>
              <a:ext uri="{FF2B5EF4-FFF2-40B4-BE49-F238E27FC236}">
                <a16:creationId xmlns:a16="http://schemas.microsoft.com/office/drawing/2014/main" id="{78E483AB-2789-46D9-98F4-518C45E853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a:extLst>
              <a:ext uri="{FF2B5EF4-FFF2-40B4-BE49-F238E27FC236}">
                <a16:creationId xmlns:a16="http://schemas.microsoft.com/office/drawing/2014/main" id="{BA7981A9-A729-46B7-A3AE-54A2B8FD1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4FF2B06-798F-404F-B195-C459FF0B41DF}"/>
              </a:ext>
            </a:extLst>
          </p:cNvPr>
          <p:cNvSpPr>
            <a:spLocks noGrp="1"/>
          </p:cNvSpPr>
          <p:nvPr>
            <p:ph type="dt" sz="half" idx="10"/>
          </p:nvPr>
        </p:nvSpPr>
        <p:spPr/>
        <p:txBody>
          <a:bodyPr/>
          <a:lstStyle/>
          <a:p>
            <a:fld id="{528CFD01-1A90-4A9B-9159-EB8C71C5F5C2}" type="datetime1">
              <a:rPr lang="en-US" smtClean="0"/>
              <a:t>10/17/2020</a:t>
            </a:fld>
            <a:endParaRPr lang="en-US"/>
          </a:p>
        </p:txBody>
      </p:sp>
      <p:sp>
        <p:nvSpPr>
          <p:cNvPr id="6" name="页脚占位符 5">
            <a:extLst>
              <a:ext uri="{FF2B5EF4-FFF2-40B4-BE49-F238E27FC236}">
                <a16:creationId xmlns:a16="http://schemas.microsoft.com/office/drawing/2014/main" id="{83AF8CCD-A527-4453-9C80-AB83AA9A30C5}"/>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C30F0D85-1BA8-419C-9066-07B2CBEB282A}"/>
              </a:ext>
            </a:extLst>
          </p:cNvPr>
          <p:cNvSpPr>
            <a:spLocks noGrp="1"/>
          </p:cNvSpPr>
          <p:nvPr>
            <p:ph type="sldNum" sz="quarter" idx="12"/>
          </p:nvPr>
        </p:nvSpPr>
        <p:spPr/>
        <p:txBody>
          <a:bodyPr/>
          <a:lstStyle/>
          <a:p>
            <a:fld id="{29227C6E-B40C-4F1A-B871-335365E566BA}" type="slidenum">
              <a:rPr lang="en-US" smtClean="0"/>
              <a:t>‹#›</a:t>
            </a:fld>
            <a:endParaRPr lang="en-US"/>
          </a:p>
        </p:txBody>
      </p:sp>
    </p:spTree>
    <p:extLst>
      <p:ext uri="{BB962C8B-B14F-4D97-AF65-F5344CB8AC3E}">
        <p14:creationId xmlns:p14="http://schemas.microsoft.com/office/powerpoint/2010/main" val="82350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57E58A6-D372-48BC-81FA-A1EB36D8A0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3D6EDE77-6556-4ACD-AEAB-37CF8D0B65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E35DDC97-5C50-4C74-8F17-B9896185CF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61B60-EB62-4CF9-80CE-6D475454D122}" type="datetime1">
              <a:rPr lang="en-US" smtClean="0"/>
              <a:t>10/17/2020</a:t>
            </a:fld>
            <a:endParaRPr lang="en-US"/>
          </a:p>
        </p:txBody>
      </p:sp>
      <p:sp>
        <p:nvSpPr>
          <p:cNvPr id="5" name="页脚占位符 4">
            <a:extLst>
              <a:ext uri="{FF2B5EF4-FFF2-40B4-BE49-F238E27FC236}">
                <a16:creationId xmlns:a16="http://schemas.microsoft.com/office/drawing/2014/main" id="{17AAFE25-41F6-49A5-B765-48E750F8CF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a:extLst>
              <a:ext uri="{FF2B5EF4-FFF2-40B4-BE49-F238E27FC236}">
                <a16:creationId xmlns:a16="http://schemas.microsoft.com/office/drawing/2014/main" id="{FC7F3AB1-717C-41DB-B0F3-33010ED29F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27C6E-B40C-4F1A-B871-335365E566BA}" type="slidenum">
              <a:rPr lang="en-US" smtClean="0"/>
              <a:t>‹#›</a:t>
            </a:fld>
            <a:endParaRPr lang="en-US"/>
          </a:p>
        </p:txBody>
      </p:sp>
    </p:spTree>
    <p:extLst>
      <p:ext uri="{BB962C8B-B14F-4D97-AF65-F5344CB8AC3E}">
        <p14:creationId xmlns:p14="http://schemas.microsoft.com/office/powerpoint/2010/main" val="1949224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5346-1382-4E50-BC54-D3A831D2F54B}"/>
              </a:ext>
            </a:extLst>
          </p:cNvPr>
          <p:cNvSpPr>
            <a:spLocks noGrp="1"/>
          </p:cNvSpPr>
          <p:nvPr>
            <p:ph type="title"/>
          </p:nvPr>
        </p:nvSpPr>
        <p:spPr>
          <a:xfrm>
            <a:off x="470263" y="0"/>
            <a:ext cx="10515600" cy="1325563"/>
          </a:xfrm>
        </p:spPr>
        <p:txBody>
          <a:bodyPr/>
          <a:lstStyle/>
          <a:p>
            <a:r>
              <a:rPr lang="en-US" dirty="0"/>
              <a:t>Roadmap</a:t>
            </a:r>
          </a:p>
        </p:txBody>
      </p:sp>
      <p:sp>
        <p:nvSpPr>
          <p:cNvPr id="3" name="Content Placeholder 2">
            <a:extLst>
              <a:ext uri="{FF2B5EF4-FFF2-40B4-BE49-F238E27FC236}">
                <a16:creationId xmlns:a16="http://schemas.microsoft.com/office/drawing/2014/main" id="{0BFF37B8-EC80-43A6-9B7E-2BF4EC7B989D}"/>
              </a:ext>
            </a:extLst>
          </p:cNvPr>
          <p:cNvSpPr>
            <a:spLocks noGrp="1"/>
          </p:cNvSpPr>
          <p:nvPr>
            <p:ph idx="1"/>
          </p:nvPr>
        </p:nvSpPr>
        <p:spPr>
          <a:xfrm>
            <a:off x="470263" y="1149531"/>
            <a:ext cx="11274697" cy="5329646"/>
          </a:xfrm>
        </p:spPr>
        <p:txBody>
          <a:bodyPr>
            <a:normAutofit/>
          </a:bodyPr>
          <a:lstStyle/>
          <a:p>
            <a:r>
              <a:rPr lang="en-US" sz="4000" b="1" dirty="0">
                <a:solidFill>
                  <a:schemeClr val="bg1">
                    <a:lumMod val="65000"/>
                  </a:schemeClr>
                </a:solidFill>
              </a:rPr>
              <a:t>Background: Decoupled Spatial Architectures</a:t>
            </a:r>
            <a:endParaRPr lang="en-US" sz="3600" dirty="0">
              <a:solidFill>
                <a:schemeClr val="bg1">
                  <a:lumMod val="65000"/>
                </a:schemeClr>
              </a:solidFill>
            </a:endParaRPr>
          </a:p>
          <a:p>
            <a:r>
              <a:rPr lang="en-US" sz="4000" b="1" dirty="0">
                <a:solidFill>
                  <a:schemeClr val="bg1">
                    <a:lumMod val="65000"/>
                  </a:schemeClr>
                </a:solidFill>
              </a:rPr>
              <a:t>Decoupled-Spatial Architecture Programming</a:t>
            </a:r>
          </a:p>
          <a:p>
            <a:r>
              <a:rPr lang="en-US" sz="4000" b="1" dirty="0">
                <a:solidFill>
                  <a:schemeClr val="bg1">
                    <a:lumMod val="65000"/>
                  </a:schemeClr>
                </a:solidFill>
              </a:rPr>
              <a:t>Compiling High-Level- Lang. to DSA</a:t>
            </a:r>
          </a:p>
          <a:p>
            <a:r>
              <a:rPr lang="en-US" sz="4000" b="1" dirty="0">
                <a:solidFill>
                  <a:schemeClr val="bg1">
                    <a:lumMod val="65000"/>
                  </a:schemeClr>
                </a:solidFill>
              </a:rPr>
              <a:t>Advanced DSA Programming</a:t>
            </a:r>
          </a:p>
          <a:p>
            <a:r>
              <a:rPr lang="en-US" sz="4000" b="1" dirty="0"/>
              <a:t>Composing a Spatial Architecture</a:t>
            </a:r>
          </a:p>
          <a:p>
            <a:pPr lvl="1"/>
            <a:r>
              <a:rPr lang="en-US" sz="3600" b="1" dirty="0"/>
              <a:t>The Scala Embedded DSL</a:t>
            </a:r>
          </a:p>
        </p:txBody>
      </p:sp>
      <p:sp>
        <p:nvSpPr>
          <p:cNvPr id="4" name="灯片编号占位符 3">
            <a:extLst>
              <a:ext uri="{FF2B5EF4-FFF2-40B4-BE49-F238E27FC236}">
                <a16:creationId xmlns:a16="http://schemas.microsoft.com/office/drawing/2014/main" id="{3D976F5C-9735-4F3D-A366-96BE201F3B6C}"/>
              </a:ext>
            </a:extLst>
          </p:cNvPr>
          <p:cNvSpPr>
            <a:spLocks noGrp="1"/>
          </p:cNvSpPr>
          <p:nvPr>
            <p:ph type="sldNum" sz="quarter" idx="12"/>
          </p:nvPr>
        </p:nvSpPr>
        <p:spPr/>
        <p:txBody>
          <a:bodyPr/>
          <a:lstStyle/>
          <a:p>
            <a:fld id="{29227C6E-B40C-4F1A-B871-335365E566BA}" type="slidenum">
              <a:rPr lang="en-US" smtClean="0"/>
              <a:t>1</a:t>
            </a:fld>
            <a:endParaRPr lang="en-US"/>
          </a:p>
        </p:txBody>
      </p:sp>
    </p:spTree>
    <p:extLst>
      <p:ext uri="{BB962C8B-B14F-4D97-AF65-F5344CB8AC3E}">
        <p14:creationId xmlns:p14="http://schemas.microsoft.com/office/powerpoint/2010/main" val="32974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5346-1382-4E50-BC54-D3A831D2F54B}"/>
              </a:ext>
            </a:extLst>
          </p:cNvPr>
          <p:cNvSpPr>
            <a:spLocks noGrp="1"/>
          </p:cNvSpPr>
          <p:nvPr>
            <p:ph type="title"/>
          </p:nvPr>
        </p:nvSpPr>
        <p:spPr>
          <a:xfrm>
            <a:off x="470262" y="0"/>
            <a:ext cx="11432241" cy="1325563"/>
          </a:xfrm>
        </p:spPr>
        <p:txBody>
          <a:bodyPr/>
          <a:lstStyle/>
          <a:p>
            <a:pPr lvl="1"/>
            <a:r>
              <a:rPr lang="en-US" sz="3600" b="1" dirty="0"/>
              <a:t>Hardware Stack: Composing Spatial Architecture</a:t>
            </a:r>
          </a:p>
        </p:txBody>
      </p:sp>
      <p:sp>
        <p:nvSpPr>
          <p:cNvPr id="3" name="Content Placeholder 2">
            <a:extLst>
              <a:ext uri="{FF2B5EF4-FFF2-40B4-BE49-F238E27FC236}">
                <a16:creationId xmlns:a16="http://schemas.microsoft.com/office/drawing/2014/main" id="{0BFF37B8-EC80-43A6-9B7E-2BF4EC7B989D}"/>
              </a:ext>
            </a:extLst>
          </p:cNvPr>
          <p:cNvSpPr>
            <a:spLocks noGrp="1"/>
          </p:cNvSpPr>
          <p:nvPr>
            <p:ph idx="1"/>
          </p:nvPr>
        </p:nvSpPr>
        <p:spPr>
          <a:xfrm>
            <a:off x="470263" y="1149530"/>
            <a:ext cx="11432240" cy="5571945"/>
          </a:xfrm>
        </p:spPr>
        <p:txBody>
          <a:bodyPr>
            <a:normAutofit/>
          </a:bodyPr>
          <a:lstStyle/>
          <a:p>
            <a:r>
              <a:rPr lang="en-US" sz="4000" b="1" dirty="0">
                <a:solidFill>
                  <a:srgbClr val="8D8D8D"/>
                </a:solidFill>
              </a:rPr>
              <a:t>Overview of DSAGEN H/W Stack (3 mins)</a:t>
            </a:r>
            <a:endParaRPr lang="en-US" sz="3600" dirty="0">
              <a:solidFill>
                <a:srgbClr val="8D8D8D"/>
              </a:solidFill>
            </a:endParaRPr>
          </a:p>
          <a:p>
            <a:r>
              <a:rPr lang="en-US" sz="4000" b="1" dirty="0"/>
              <a:t>Goal: Build Your Own Spatial Architecture (25 mins)</a:t>
            </a:r>
          </a:p>
          <a:p>
            <a:pPr lvl="1"/>
            <a:r>
              <a:rPr lang="en-US" sz="3600" b="1" dirty="0">
                <a:solidFill>
                  <a:srgbClr val="8D8D8D"/>
                </a:solidFill>
              </a:rPr>
              <a:t>A Scala Embedded DSL – Build A Simple CGRA (10 mins)</a:t>
            </a:r>
          </a:p>
          <a:p>
            <a:pPr lvl="1"/>
            <a:r>
              <a:rPr lang="en-US" sz="3600" b="1" dirty="0"/>
              <a:t>Generate IR/RTL (3 mins)</a:t>
            </a:r>
            <a:r>
              <a:rPr lang="zh-CN" altLang="en-US" sz="3600" b="1" dirty="0"/>
              <a:t>💻</a:t>
            </a:r>
            <a:endParaRPr lang="en-US" sz="3600" b="1" dirty="0"/>
          </a:p>
          <a:p>
            <a:pPr lvl="1"/>
            <a:r>
              <a:rPr lang="en-US" sz="3600" b="1" dirty="0">
                <a:solidFill>
                  <a:srgbClr val="8D8D8D"/>
                </a:solidFill>
              </a:rPr>
              <a:t>Power/Area Estimation (2 mins)</a:t>
            </a:r>
            <a:r>
              <a:rPr lang="zh-CN" altLang="en-US" sz="3600" b="1" dirty="0">
                <a:solidFill>
                  <a:srgbClr val="8D8D8D"/>
                </a:solidFill>
              </a:rPr>
              <a:t>💻</a:t>
            </a:r>
            <a:endParaRPr lang="en-US" altLang="zh-CN" sz="3600" b="1" dirty="0">
              <a:solidFill>
                <a:srgbClr val="8D8D8D"/>
              </a:solidFill>
            </a:endParaRPr>
          </a:p>
          <a:p>
            <a:pPr lvl="1"/>
            <a:r>
              <a:rPr lang="en-US" altLang="zh-CN" sz="3600" b="1" dirty="0">
                <a:solidFill>
                  <a:srgbClr val="8D8D8D"/>
                </a:solidFill>
              </a:rPr>
              <a:t>Build your own CGRA (10 mins)</a:t>
            </a:r>
            <a:r>
              <a:rPr lang="zh-CN" altLang="en-US" sz="3600" b="1" dirty="0">
                <a:solidFill>
                  <a:srgbClr val="8D8D8D"/>
                </a:solidFill>
              </a:rPr>
              <a:t>💻</a:t>
            </a:r>
            <a:endParaRPr lang="en-US" altLang="zh-CN" sz="3600" b="1" dirty="0">
              <a:solidFill>
                <a:srgbClr val="8D8D8D"/>
              </a:solidFill>
            </a:endParaRPr>
          </a:p>
          <a:p>
            <a:r>
              <a:rPr lang="en-US" sz="4000" b="1" dirty="0">
                <a:solidFill>
                  <a:srgbClr val="8D8D8D"/>
                </a:solidFill>
              </a:rPr>
              <a:t>Advanced Hardware Features (5 mins)</a:t>
            </a:r>
          </a:p>
          <a:p>
            <a:r>
              <a:rPr lang="en-US" sz="4000" b="1" dirty="0">
                <a:solidFill>
                  <a:srgbClr val="8D8D8D"/>
                </a:solidFill>
              </a:rPr>
              <a:t>A End-to-End Approach (5 mins)</a:t>
            </a:r>
          </a:p>
          <a:p>
            <a:r>
              <a:rPr lang="en-US" sz="4000" b="1" dirty="0">
                <a:solidFill>
                  <a:srgbClr val="8D8D8D"/>
                </a:solidFill>
              </a:rPr>
              <a:t>Q &amp; A</a:t>
            </a:r>
          </a:p>
        </p:txBody>
      </p:sp>
      <p:sp>
        <p:nvSpPr>
          <p:cNvPr id="4" name="灯片编号占位符 3">
            <a:extLst>
              <a:ext uri="{FF2B5EF4-FFF2-40B4-BE49-F238E27FC236}">
                <a16:creationId xmlns:a16="http://schemas.microsoft.com/office/drawing/2014/main" id="{A08160CF-4AC7-47F6-B0DB-87B529D2AF8F}"/>
              </a:ext>
            </a:extLst>
          </p:cNvPr>
          <p:cNvSpPr>
            <a:spLocks noGrp="1"/>
          </p:cNvSpPr>
          <p:nvPr>
            <p:ph type="sldNum" sz="quarter" idx="12"/>
          </p:nvPr>
        </p:nvSpPr>
        <p:spPr/>
        <p:txBody>
          <a:bodyPr/>
          <a:lstStyle/>
          <a:p>
            <a:fld id="{29227C6E-B40C-4F1A-B871-335365E566BA}" type="slidenum">
              <a:rPr lang="en-US" smtClean="0"/>
              <a:t>10</a:t>
            </a:fld>
            <a:endParaRPr lang="en-US"/>
          </a:p>
        </p:txBody>
      </p:sp>
    </p:spTree>
    <p:extLst>
      <p:ext uri="{BB962C8B-B14F-4D97-AF65-F5344CB8AC3E}">
        <p14:creationId xmlns:p14="http://schemas.microsoft.com/office/powerpoint/2010/main" val="95886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E90397-DDFE-47B3-A873-FCBA83582CE2}"/>
              </a:ext>
            </a:extLst>
          </p:cNvPr>
          <p:cNvSpPr>
            <a:spLocks noGrp="1"/>
          </p:cNvSpPr>
          <p:nvPr>
            <p:ph type="title"/>
          </p:nvPr>
        </p:nvSpPr>
        <p:spPr/>
        <p:txBody>
          <a:bodyPr/>
          <a:lstStyle/>
          <a:p>
            <a:r>
              <a:rPr lang="en-US" dirty="0"/>
              <a:t>Before we start...</a:t>
            </a:r>
          </a:p>
        </p:txBody>
      </p:sp>
      <p:sp>
        <p:nvSpPr>
          <p:cNvPr id="3" name="内容占位符 2">
            <a:extLst>
              <a:ext uri="{FF2B5EF4-FFF2-40B4-BE49-F238E27FC236}">
                <a16:creationId xmlns:a16="http://schemas.microsoft.com/office/drawing/2014/main" id="{48BF7178-56B8-4DD2-A61B-73A0B8DEFDD8}"/>
              </a:ext>
            </a:extLst>
          </p:cNvPr>
          <p:cNvSpPr>
            <a:spLocks noGrp="1"/>
          </p:cNvSpPr>
          <p:nvPr>
            <p:ph idx="1"/>
          </p:nvPr>
        </p:nvSpPr>
        <p:spPr>
          <a:xfrm>
            <a:off x="838199" y="1825625"/>
            <a:ext cx="10976307" cy="4351338"/>
          </a:xfrm>
        </p:spPr>
        <p:txBody>
          <a:bodyPr>
            <a:normAutofit fontScale="85000" lnSpcReduction="20000"/>
          </a:bodyPr>
          <a:lstStyle/>
          <a:p>
            <a:r>
              <a:rPr lang="en-US" dirty="0"/>
              <a:t>Tool(s) I will use:  </a:t>
            </a:r>
            <a:r>
              <a:rPr lang="en-US" i="1" dirty="0" err="1">
                <a:latin typeface="Courier New" panose="02070309020205020404" pitchFamily="49" charset="0"/>
                <a:cs typeface="Courier New" panose="02070309020205020404" pitchFamily="49" charset="0"/>
              </a:rPr>
              <a:t>ss_sched</a:t>
            </a:r>
            <a:r>
              <a:rPr lang="en-US" i="1" dirty="0">
                <a:latin typeface="Courier New" panose="02070309020205020404" pitchFamily="49" charset="0"/>
                <a:cs typeface="Courier New" panose="02070309020205020404" pitchFamily="49" charset="0"/>
              </a:rPr>
              <a:t> (in dsa-release.zip)</a:t>
            </a:r>
          </a:p>
          <a:p>
            <a:r>
              <a:rPr lang="en-US" dirty="0"/>
              <a:t>Repositories: </a:t>
            </a:r>
            <a:r>
              <a:rPr lang="en-US" dirty="0" err="1"/>
              <a:t>dsa</a:t>
            </a:r>
            <a:r>
              <a:rPr lang="en-US" dirty="0"/>
              <a:t>-framework/</a:t>
            </a:r>
            <a:r>
              <a:rPr lang="en-US" dirty="0" err="1"/>
              <a:t>dsa</a:t>
            </a:r>
            <a:r>
              <a:rPr lang="en-US" dirty="0"/>
              <a:t>-</a:t>
            </a:r>
            <a:r>
              <a:rPr lang="en-US" dirty="0" err="1"/>
              <a:t>cgra</a:t>
            </a:r>
            <a:r>
              <a:rPr lang="en-US" dirty="0"/>
              <a:t>-gen, </a:t>
            </a:r>
            <a:r>
              <a:rPr lang="en-US" dirty="0" err="1"/>
              <a:t>dsa</a:t>
            </a:r>
            <a:r>
              <a:rPr lang="en-US" dirty="0"/>
              <a:t>-examples</a:t>
            </a:r>
          </a:p>
          <a:p>
            <a:pPr lvl="1"/>
            <a:r>
              <a:rPr lang="en-US" dirty="0" err="1"/>
              <a:t>dsa</a:t>
            </a:r>
            <a:r>
              <a:rPr lang="en-US" dirty="0"/>
              <a:t>-framework/</a:t>
            </a:r>
            <a:r>
              <a:rPr lang="en-US" dirty="0" err="1"/>
              <a:t>dsa</a:t>
            </a:r>
            <a:r>
              <a:rPr lang="en-US" dirty="0"/>
              <a:t>-</a:t>
            </a:r>
            <a:r>
              <a:rPr lang="en-US" dirty="0" err="1"/>
              <a:t>cgra</a:t>
            </a:r>
            <a:r>
              <a:rPr lang="en-US" dirty="0"/>
              <a:t>-gen</a:t>
            </a:r>
          </a:p>
          <a:p>
            <a:pPr marL="0" indent="0">
              <a:buNone/>
            </a:pPr>
            <a:r>
              <a:rPr lang="en-US" dirty="0">
                <a:latin typeface="Courier New" panose="02070309020205020404" pitchFamily="49"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 cd &lt;you workspace&gt;</a:t>
            </a:r>
          </a:p>
          <a:p>
            <a:pPr marL="0" indent="0">
              <a:buNone/>
            </a:pPr>
            <a:r>
              <a:rPr lang="en-US" sz="2200" dirty="0">
                <a:latin typeface="Courier New" panose="02070309020205020404" pitchFamily="49" charset="0"/>
                <a:cs typeface="Courier New" panose="02070309020205020404" pitchFamily="49" charset="0"/>
              </a:rPr>
              <a:t>	$ git clone https://github.com/PolyArch/dsa-framework.git</a:t>
            </a:r>
          </a:p>
          <a:p>
            <a:pPr marL="0" indent="0">
              <a:buNone/>
            </a:pPr>
            <a:r>
              <a:rPr lang="en-US" sz="2200" dirty="0">
                <a:latin typeface="Courier New" panose="02070309020205020404" pitchFamily="49" charset="0"/>
                <a:cs typeface="Courier New" panose="02070309020205020404" pitchFamily="49" charset="0"/>
              </a:rPr>
              <a:t>	$ cd </a:t>
            </a:r>
            <a:r>
              <a:rPr lang="en-US" sz="2200" dirty="0" err="1">
                <a:latin typeface="Courier New" panose="02070309020205020404" pitchFamily="49" charset="0"/>
                <a:cs typeface="Courier New" panose="02070309020205020404" pitchFamily="49" charset="0"/>
              </a:rPr>
              <a:t>dsa</a:t>
            </a:r>
            <a:r>
              <a:rPr lang="en-US" sz="2200" dirty="0">
                <a:latin typeface="Courier New" panose="02070309020205020404" pitchFamily="49" charset="0"/>
                <a:cs typeface="Courier New" panose="02070309020205020404" pitchFamily="49" charset="0"/>
              </a:rPr>
              <a:t>-framework</a:t>
            </a:r>
          </a:p>
          <a:p>
            <a:pPr marL="0" indent="0">
              <a:buNone/>
            </a:pPr>
            <a:r>
              <a:rPr lang="en-US" sz="2200" dirty="0">
                <a:latin typeface="Courier New" panose="02070309020205020404" pitchFamily="49" charset="0"/>
                <a:cs typeface="Courier New" panose="02070309020205020404" pitchFamily="49" charset="0"/>
              </a:rPr>
              <a:t>	$ git submodule update --</a:t>
            </a:r>
            <a:r>
              <a:rPr lang="en-US" sz="2200" dirty="0" err="1">
                <a:latin typeface="Courier New" panose="02070309020205020404" pitchFamily="49" charset="0"/>
                <a:cs typeface="Courier New" panose="02070309020205020404" pitchFamily="49" charset="0"/>
              </a:rPr>
              <a:t>init</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dsa</a:t>
            </a:r>
            <a:r>
              <a:rPr lang="en-US" sz="2200" dirty="0">
                <a:latin typeface="Courier New" panose="02070309020205020404" pitchFamily="49" charset="0"/>
                <a:cs typeface="Courier New" panose="02070309020205020404" pitchFamily="49" charset="0"/>
              </a:rPr>
              <a:t>-</a:t>
            </a:r>
            <a:r>
              <a:rPr lang="en-US" sz="2200" dirty="0" err="1">
                <a:latin typeface="Courier New" panose="02070309020205020404" pitchFamily="49" charset="0"/>
                <a:cs typeface="Courier New" panose="02070309020205020404" pitchFamily="49" charset="0"/>
              </a:rPr>
              <a:t>cgra</a:t>
            </a:r>
            <a:r>
              <a:rPr lang="en-US" sz="2200" dirty="0">
                <a:latin typeface="Courier New" panose="02070309020205020404" pitchFamily="49" charset="0"/>
                <a:cs typeface="Courier New" panose="02070309020205020404" pitchFamily="49" charset="0"/>
              </a:rPr>
              <a:t>-gen</a:t>
            </a:r>
          </a:p>
          <a:p>
            <a:pPr lvl="1"/>
            <a:r>
              <a:rPr lang="en-US" dirty="0" err="1"/>
              <a:t>dsa</a:t>
            </a:r>
            <a:r>
              <a:rPr lang="en-US" dirty="0"/>
              <a:t>-examples</a:t>
            </a:r>
          </a:p>
          <a:p>
            <a:pPr marL="457200" lvl="1" indent="0">
              <a:buNone/>
            </a:pPr>
            <a:r>
              <a:rPr lang="en-US" sz="2200" dirty="0">
                <a:latin typeface="Courier New" panose="02070309020205020404" pitchFamily="49" charset="0"/>
                <a:cs typeface="Courier New" panose="02070309020205020404" pitchFamily="49" charset="0"/>
              </a:rPr>
              <a:t>	$ cd &lt;you workspace&gt;</a:t>
            </a:r>
          </a:p>
          <a:p>
            <a:pPr marL="457200" lvl="1" indent="0">
              <a:buNone/>
            </a:pPr>
            <a:r>
              <a:rPr lang="en-US" sz="2200" dirty="0">
                <a:latin typeface="Courier New" panose="02070309020205020404" pitchFamily="49" charset="0"/>
                <a:cs typeface="Courier New" panose="02070309020205020404" pitchFamily="49" charset="0"/>
              </a:rPr>
              <a:t>	$ git clone https://github.com/PolyArch/dsa-examples.git</a:t>
            </a:r>
            <a:endParaRPr lang="en-US" sz="2200" dirty="0"/>
          </a:p>
          <a:p>
            <a:r>
              <a:rPr lang="en-US" dirty="0"/>
              <a:t>Optional Tools:</a:t>
            </a:r>
          </a:p>
          <a:p>
            <a:pPr lvl="1"/>
            <a:r>
              <a:rPr lang="en-US" dirty="0" err="1"/>
              <a:t>Graphviz</a:t>
            </a:r>
            <a:r>
              <a:rPr lang="en-US" dirty="0"/>
              <a:t>: </a:t>
            </a:r>
          </a:p>
          <a:p>
            <a:pPr marL="457200" lvl="1" indent="0">
              <a:buNone/>
            </a:pPr>
            <a:r>
              <a:rPr lang="en-US" sz="2200" dirty="0">
                <a:latin typeface="Courier New" panose="02070309020205020404" pitchFamily="49" charset="0"/>
                <a:cs typeface="Courier New" panose="02070309020205020404" pitchFamily="49" charset="0"/>
              </a:rPr>
              <a:t>	$ </a:t>
            </a:r>
            <a:r>
              <a:rPr lang="en-US" sz="2200" dirty="0" err="1">
                <a:latin typeface="Courier New" panose="02070309020205020404" pitchFamily="49" charset="0"/>
                <a:cs typeface="Courier New" panose="02070309020205020404" pitchFamily="49" charset="0"/>
              </a:rPr>
              <a:t>sudo</a:t>
            </a:r>
            <a:r>
              <a:rPr lang="en-US" sz="2200" dirty="0">
                <a:latin typeface="Courier New" panose="02070309020205020404" pitchFamily="49" charset="0"/>
                <a:cs typeface="Courier New" panose="02070309020205020404" pitchFamily="49" charset="0"/>
              </a:rPr>
              <a:t> apt-get install </a:t>
            </a:r>
            <a:r>
              <a:rPr lang="en-US" sz="2200" dirty="0" err="1">
                <a:latin typeface="Courier New" panose="02070309020205020404" pitchFamily="49" charset="0"/>
                <a:cs typeface="Courier New" panose="02070309020205020404" pitchFamily="49" charset="0"/>
              </a:rPr>
              <a:t>graphviz</a:t>
            </a:r>
            <a:endParaRPr lang="en-US" sz="2200" dirty="0">
              <a:latin typeface="Courier New" panose="02070309020205020404" pitchFamily="49" charset="0"/>
              <a:cs typeface="Courier New" panose="02070309020205020404" pitchFamily="49" charset="0"/>
            </a:endParaRPr>
          </a:p>
        </p:txBody>
      </p:sp>
      <p:sp>
        <p:nvSpPr>
          <p:cNvPr id="4" name="灯片编号占位符 3">
            <a:extLst>
              <a:ext uri="{FF2B5EF4-FFF2-40B4-BE49-F238E27FC236}">
                <a16:creationId xmlns:a16="http://schemas.microsoft.com/office/drawing/2014/main" id="{9C2AD9FB-3E90-4611-ACE8-A4F1ABC348F8}"/>
              </a:ext>
            </a:extLst>
          </p:cNvPr>
          <p:cNvSpPr>
            <a:spLocks noGrp="1"/>
          </p:cNvSpPr>
          <p:nvPr>
            <p:ph type="sldNum" sz="quarter" idx="12"/>
          </p:nvPr>
        </p:nvSpPr>
        <p:spPr/>
        <p:txBody>
          <a:bodyPr/>
          <a:lstStyle/>
          <a:p>
            <a:fld id="{29227C6E-B40C-4F1A-B871-335365E566BA}" type="slidenum">
              <a:rPr lang="en-US" smtClean="0"/>
              <a:t>11</a:t>
            </a:fld>
            <a:endParaRPr lang="en-US"/>
          </a:p>
        </p:txBody>
      </p:sp>
    </p:spTree>
    <p:extLst>
      <p:ext uri="{BB962C8B-B14F-4D97-AF65-F5344CB8AC3E}">
        <p14:creationId xmlns:p14="http://schemas.microsoft.com/office/powerpoint/2010/main" val="3684498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1010902" cy="1325563"/>
          </a:xfrm>
          <a:ln w="57150">
            <a:solidFill>
              <a:schemeClr val="bg1"/>
            </a:solidFill>
          </a:ln>
        </p:spPr>
        <p:txBody>
          <a:bodyPr/>
          <a:lstStyle/>
          <a:p>
            <a:r>
              <a:rPr lang="en-US" b="1" dirty="0"/>
              <a:t>Generate IR/RTL </a:t>
            </a:r>
            <a:r>
              <a:rPr lang="zh-CN" altLang="en-US" b="1" dirty="0"/>
              <a:t>💻</a:t>
            </a:r>
            <a:endParaRPr lang="en-US" b="1" dirty="0"/>
          </a:p>
        </p:txBody>
      </p:sp>
      <p:sp>
        <p:nvSpPr>
          <p:cNvPr id="8" name="Rectangle 1">
            <a:extLst>
              <a:ext uri="{FF2B5EF4-FFF2-40B4-BE49-F238E27FC236}">
                <a16:creationId xmlns:a16="http://schemas.microsoft.com/office/drawing/2014/main" id="{ECFBA90A-115A-465E-A5AF-BB2726965E1E}"/>
              </a:ext>
            </a:extLst>
          </p:cNvPr>
          <p:cNvSpPr>
            <a:spLocks noChangeArrowheads="1"/>
          </p:cNvSpPr>
          <p:nvPr/>
        </p:nvSpPr>
        <p:spPr bwMode="auto">
          <a:xfrm>
            <a:off x="949024" y="2201366"/>
            <a:ext cx="5160256" cy="4154984"/>
          </a:xfrm>
          <a:prstGeom prst="rect">
            <a:avLst/>
          </a:prstGeom>
          <a:solidFill>
            <a:srgbClr val="1313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lang="en-US" altLang="en-US" sz="1100" i="1" dirty="0" err="1">
                <a:solidFill>
                  <a:srgbClr val="7EC3E6"/>
                </a:solidFill>
                <a:latin typeface="Courier New" panose="02070309020205020404" pitchFamily="49" charset="0"/>
                <a:ea typeface="JetBrains Mono"/>
                <a:cs typeface="Courier New" panose="02070309020205020404" pitchFamily="49" charset="0"/>
              </a:rPr>
              <a:t>dsa</a:t>
            </a:r>
            <a:r>
              <a:rPr lang="en-US" altLang="en-US" sz="1100" i="1" dirty="0">
                <a:solidFill>
                  <a:srgbClr val="7EC3E6"/>
                </a:solidFill>
                <a:latin typeface="Courier New" panose="02070309020205020404" pitchFamily="49" charset="0"/>
                <a:ea typeface="JetBrains Mono"/>
                <a:cs typeface="Courier New" panose="02070309020205020404" pitchFamily="49" charset="0"/>
              </a:rPr>
              <a:t>-</a:t>
            </a:r>
            <a:r>
              <a:rPr lang="en-US" altLang="en-US" sz="1100" i="1" dirty="0" err="1">
                <a:solidFill>
                  <a:srgbClr val="7EC3E6"/>
                </a:solidFill>
                <a:latin typeface="Courier New" panose="02070309020205020404" pitchFamily="49" charset="0"/>
                <a:ea typeface="JetBrains Mono"/>
                <a:cs typeface="Courier New" panose="02070309020205020404" pitchFamily="49" charset="0"/>
              </a:rPr>
              <a:t>cgra</a:t>
            </a:r>
            <a:r>
              <a:rPr lang="en-US" altLang="en-US" sz="1100" i="1" dirty="0">
                <a:solidFill>
                  <a:srgbClr val="7EC3E6"/>
                </a:solidFill>
                <a:latin typeface="Courier New" panose="02070309020205020404" pitchFamily="49" charset="0"/>
                <a:ea typeface="JetBrains Mono"/>
                <a:cs typeface="Courier New" panose="02070309020205020404" pitchFamily="49" charset="0"/>
              </a:rPr>
              <a:t>-gen/</a:t>
            </a:r>
            <a:r>
              <a:rPr lang="en-US" altLang="en-US" sz="1100" i="1" dirty="0" err="1">
                <a:solidFill>
                  <a:srgbClr val="7EC3E6"/>
                </a:solidFill>
                <a:latin typeface="Courier New" panose="02070309020205020404" pitchFamily="49" charset="0"/>
                <a:ea typeface="JetBrains Mono"/>
                <a:cs typeface="Courier New" panose="02070309020205020404" pitchFamily="49" charset="0"/>
              </a:rPr>
              <a:t>src</a:t>
            </a:r>
            <a:r>
              <a:rPr lang="en-US" altLang="en-US" sz="1100" i="1" dirty="0">
                <a:solidFill>
                  <a:srgbClr val="7EC3E6"/>
                </a:solidFill>
                <a:latin typeface="Courier New" panose="02070309020205020404" pitchFamily="49" charset="0"/>
                <a:ea typeface="JetBrains Mono"/>
                <a:cs typeface="Courier New" panose="02070309020205020404" pitchFamily="49" charset="0"/>
              </a:rPr>
              <a:t>/main/real/micro_demo</a:t>
            </a:r>
          </a:p>
          <a:p>
            <a:pPr lvl="0" eaLnBrk="0" fontAlgn="base" hangingPunct="0">
              <a:spcBef>
                <a:spcPct val="0"/>
              </a:spcBef>
              <a:spcAft>
                <a:spcPct val="0"/>
              </a:spcAft>
            </a:pPr>
            <a:endPar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package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real</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import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dsl._</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object </a:t>
            </a:r>
            <a:r>
              <a:rPr kumimoji="0" lang="en-US" altLang="en-US" sz="11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t>micro_demo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extends </a:t>
            </a:r>
            <a:r>
              <a:rPr kumimoji="0" lang="en-US" altLang="en-US" sz="11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t>App</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vector port</a:t>
            </a:r>
            <a:b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switch</a:t>
            </a:r>
            <a:b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processing element that can do Add and Mul</a:t>
            </a:r>
            <a:b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100" b="0"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the CGRA fabric</a:t>
            </a:r>
            <a:b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AA6CB6"/>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connection</a:t>
            </a:r>
            <a:b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100" b="0"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i="1" dirty="0">
              <a:solidFill>
                <a:srgbClr val="7030A0"/>
              </a:solidFill>
              <a:latin typeface="Courier New" panose="02070309020205020404" pitchFamily="49" charset="0"/>
              <a:ea typeface="JetBrains Mono"/>
              <a:cs typeface="Courier New" panose="02070309020205020404" pitchFamily="49" charset="0"/>
            </a:endParaRPr>
          </a:p>
          <a:p>
            <a:pPr eaLnBrk="0" fontAlgn="base" hangingPunct="0">
              <a:spcBef>
                <a:spcPct val="0"/>
              </a:spcBef>
              <a:spcAft>
                <a:spcPct val="0"/>
              </a:spcAft>
            </a:pPr>
            <a:r>
              <a:rPr lang="en-US" altLang="en-US" sz="1100" b="1" dirty="0">
                <a:solidFill>
                  <a:srgbClr val="7EC3E6"/>
                </a:solidFill>
                <a:latin typeface="Arial Unicode MS"/>
                <a:ea typeface="JetBrains Mono"/>
              </a:rPr>
              <a:t>    </a:t>
            </a:r>
            <a:r>
              <a:rPr lang="en-US" altLang="en-US" sz="1100" b="1" dirty="0">
                <a:solidFill>
                  <a:srgbClr val="7EC3E6"/>
                </a:solidFill>
                <a:latin typeface="Courier New" panose="02070309020205020404" pitchFamily="49" charset="0"/>
                <a:ea typeface="JetBrains Mono"/>
                <a:cs typeface="Courier New" panose="02070309020205020404" pitchFamily="49" charset="0"/>
              </a:rPr>
              <a:t>// print IR</a:t>
            </a:r>
            <a:br>
              <a:rPr lang="en-US" altLang="en-US" sz="1100" b="1" dirty="0">
                <a:solidFill>
                  <a:srgbClr val="7EC3E6"/>
                </a:solidFill>
                <a:latin typeface="Courier New" panose="02070309020205020404" pitchFamily="49" charset="0"/>
                <a:ea typeface="JetBrains Mono"/>
                <a:cs typeface="Courier New" panose="02070309020205020404" pitchFamily="49" charset="0"/>
              </a:rPr>
            </a:br>
            <a:r>
              <a:rPr lang="en-US" altLang="en-US" sz="1100" b="1" dirty="0">
                <a:solidFill>
                  <a:srgbClr val="7EC3E6"/>
                </a:solidFill>
                <a:latin typeface="Courier New" panose="02070309020205020404" pitchFamily="49" charset="0"/>
                <a:ea typeface="JetBrains Mono"/>
                <a:cs typeface="Courier New" panose="02070309020205020404" pitchFamily="49" charset="0"/>
              </a:rPr>
              <a:t>  </a:t>
            </a:r>
            <a:r>
              <a:rPr lang="en-US" altLang="en-US" sz="1100" b="1" i="1" dirty="0" err="1">
                <a:solidFill>
                  <a:srgbClr val="ED94FF"/>
                </a:solidFill>
                <a:latin typeface="Courier New" panose="02070309020205020404" pitchFamily="49" charset="0"/>
                <a:ea typeface="JetBrains Mono"/>
                <a:cs typeface="Courier New" panose="02070309020205020404" pitchFamily="49" charset="0"/>
              </a:rPr>
              <a:t>my_cgra</a:t>
            </a:r>
            <a:r>
              <a:rPr lang="en-US" altLang="en-US" sz="1100" b="1" dirty="0" err="1">
                <a:solidFill>
                  <a:srgbClr val="EBEBEB"/>
                </a:solidFill>
                <a:latin typeface="Courier New" panose="02070309020205020404" pitchFamily="49" charset="0"/>
                <a:ea typeface="JetBrains Mono"/>
                <a:cs typeface="Courier New" panose="02070309020205020404" pitchFamily="49" charset="0"/>
              </a:rPr>
              <a:t>.printIR</a:t>
            </a:r>
            <a:r>
              <a:rPr lang="en-US" altLang="en-US" sz="1100" b="1" dirty="0">
                <a:solidFill>
                  <a:srgbClr val="EBEBEB"/>
                </a:solidFill>
                <a:latin typeface="Courier New" panose="02070309020205020404" pitchFamily="49" charset="0"/>
                <a:ea typeface="JetBrains Mono"/>
                <a:cs typeface="Courier New" panose="02070309020205020404" pitchFamily="49" charset="0"/>
              </a:rPr>
              <a:t>(</a:t>
            </a:r>
            <a:r>
              <a:rPr lang="en-US" altLang="en-US" sz="1100" b="1" dirty="0">
                <a:solidFill>
                  <a:srgbClr val="FFFFFF"/>
                </a:solidFill>
                <a:latin typeface="Courier New" panose="02070309020205020404" pitchFamily="49" charset="0"/>
                <a:ea typeface="JetBrains Mono"/>
                <a:cs typeface="Courier New" panose="02070309020205020404" pitchFamily="49" charset="0"/>
              </a:rPr>
              <a:t>filename </a:t>
            </a:r>
            <a:r>
              <a:rPr lang="en-US" altLang="en-US" sz="1100" b="1" dirty="0">
                <a:solidFill>
                  <a:srgbClr val="EBEBEB"/>
                </a:solidFill>
                <a:latin typeface="Courier New" panose="02070309020205020404" pitchFamily="49" charset="0"/>
                <a:ea typeface="JetBrains Mono"/>
                <a:cs typeface="Courier New" panose="02070309020205020404" pitchFamily="49" charset="0"/>
              </a:rPr>
              <a:t>= </a:t>
            </a:r>
            <a:r>
              <a:rPr lang="en-US" altLang="en-US" sz="1100" b="1" dirty="0">
                <a:solidFill>
                  <a:srgbClr val="54B33E"/>
                </a:solidFill>
                <a:latin typeface="Courier New" panose="02070309020205020404" pitchFamily="49" charset="0"/>
                <a:ea typeface="JetBrains Mono"/>
                <a:cs typeface="Courier New" panose="02070309020205020404" pitchFamily="49" charset="0"/>
              </a:rPr>
              <a:t>"my_cgra"</a:t>
            </a:r>
            <a:r>
              <a:rPr lang="en-US" altLang="en-US" sz="1100" b="1" dirty="0">
                <a:solidFill>
                  <a:srgbClr val="EBEBEB"/>
                </a:solidFill>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p>
        </p:txBody>
      </p:sp>
      <p:sp>
        <p:nvSpPr>
          <p:cNvPr id="4" name="矩形 3">
            <a:extLst>
              <a:ext uri="{FF2B5EF4-FFF2-40B4-BE49-F238E27FC236}">
                <a16:creationId xmlns:a16="http://schemas.microsoft.com/office/drawing/2014/main" id="{DF3DE363-4632-41A3-AEEC-00C04CC6EF5C}"/>
              </a:ext>
            </a:extLst>
          </p:cNvPr>
          <p:cNvSpPr/>
          <p:nvPr/>
        </p:nvSpPr>
        <p:spPr>
          <a:xfrm>
            <a:off x="851480" y="1733952"/>
            <a:ext cx="4863319" cy="369332"/>
          </a:xfrm>
          <a:prstGeom prst="rect">
            <a:avLst/>
          </a:prstGeom>
        </p:spPr>
        <p:txBody>
          <a:bodyPr wrap="none">
            <a:spAutoFit/>
          </a:bodyPr>
          <a:lstStyle/>
          <a:p>
            <a:r>
              <a:rPr lang="en-US" b="1" dirty="0"/>
              <a:t>1. Add </a:t>
            </a:r>
            <a:r>
              <a:rPr lang="en-US" b="1" i="1" dirty="0" err="1"/>
              <a:t>printIR</a:t>
            </a:r>
            <a:r>
              <a:rPr lang="en-US" b="1" i="1" dirty="0"/>
              <a:t> </a:t>
            </a:r>
            <a:r>
              <a:rPr lang="en-US" b="1" dirty="0"/>
              <a:t>to the end of CGRA description file</a:t>
            </a:r>
          </a:p>
        </p:txBody>
      </p:sp>
      <p:sp>
        <p:nvSpPr>
          <p:cNvPr id="6" name="箭头: 下 5">
            <a:extLst>
              <a:ext uri="{FF2B5EF4-FFF2-40B4-BE49-F238E27FC236}">
                <a16:creationId xmlns:a16="http://schemas.microsoft.com/office/drawing/2014/main" id="{903F537C-B76B-4D83-904E-8BE5220EA95F}"/>
              </a:ext>
            </a:extLst>
          </p:cNvPr>
          <p:cNvSpPr/>
          <p:nvPr/>
        </p:nvSpPr>
        <p:spPr>
          <a:xfrm rot="16200000">
            <a:off x="557751" y="5884983"/>
            <a:ext cx="277671" cy="322436"/>
          </a:xfrm>
          <a:prstGeom prst="downArrow">
            <a:avLst/>
          </a:prstGeom>
          <a:solidFill>
            <a:srgbClr val="885992"/>
          </a:solidFill>
          <a:ln>
            <a:solidFill>
              <a:srgbClr val="AA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11">
            <a:extLst>
              <a:ext uri="{FF2B5EF4-FFF2-40B4-BE49-F238E27FC236}">
                <a16:creationId xmlns:a16="http://schemas.microsoft.com/office/drawing/2014/main" id="{449B078A-4B10-4832-B4C7-ED8045E49F4F}"/>
              </a:ext>
            </a:extLst>
          </p:cNvPr>
          <p:cNvSpPr/>
          <p:nvPr/>
        </p:nvSpPr>
        <p:spPr>
          <a:xfrm>
            <a:off x="6338863" y="1733952"/>
            <a:ext cx="2703689" cy="369332"/>
          </a:xfrm>
          <a:prstGeom prst="rect">
            <a:avLst/>
          </a:prstGeom>
        </p:spPr>
        <p:txBody>
          <a:bodyPr wrap="none">
            <a:spAutoFit/>
          </a:bodyPr>
          <a:lstStyle/>
          <a:p>
            <a:r>
              <a:rPr lang="en-US" b="1" dirty="0"/>
              <a:t>2. Generate IR through </a:t>
            </a:r>
            <a:r>
              <a:rPr lang="en-US" b="1" dirty="0" err="1"/>
              <a:t>sbt</a:t>
            </a:r>
            <a:endParaRPr lang="en-US" b="1" dirty="0"/>
          </a:p>
        </p:txBody>
      </p:sp>
      <p:sp>
        <p:nvSpPr>
          <p:cNvPr id="9" name="矩形 8">
            <a:extLst>
              <a:ext uri="{FF2B5EF4-FFF2-40B4-BE49-F238E27FC236}">
                <a16:creationId xmlns:a16="http://schemas.microsoft.com/office/drawing/2014/main" id="{AD3DF099-0AB1-4C99-BE99-73A6874CF948}"/>
              </a:ext>
            </a:extLst>
          </p:cNvPr>
          <p:cNvSpPr/>
          <p:nvPr/>
        </p:nvSpPr>
        <p:spPr>
          <a:xfrm>
            <a:off x="6343651" y="2201337"/>
            <a:ext cx="5629723" cy="830997"/>
          </a:xfrm>
          <a:prstGeom prst="rect">
            <a:avLst/>
          </a:prstGeom>
          <a:ln>
            <a:solidFill>
              <a:schemeClr val="tx1"/>
            </a:solidFill>
          </a:ln>
        </p:spPr>
        <p:txBody>
          <a:bodyPr wrap="square">
            <a:spAutoFit/>
          </a:bodyPr>
          <a:lstStyle/>
          <a:p>
            <a:r>
              <a:rPr lang="en-US" sz="1600" b="1" i="1" dirty="0">
                <a:latin typeface="Courier New" panose="02070309020205020404" pitchFamily="49" charset="0"/>
                <a:cs typeface="Courier New" panose="02070309020205020404" pitchFamily="49" charset="0"/>
              </a:rPr>
              <a:t>$ cd </a:t>
            </a:r>
            <a:r>
              <a:rPr lang="en-US" sz="1600" b="1" i="1" dirty="0" err="1">
                <a:latin typeface="Courier New" panose="02070309020205020404" pitchFamily="49" charset="0"/>
                <a:cs typeface="Courier New" panose="02070309020205020404" pitchFamily="49" charset="0"/>
              </a:rPr>
              <a:t>dsa</a:t>
            </a:r>
            <a:r>
              <a:rPr lang="en-US" sz="1600" b="1" i="1" dirty="0">
                <a:latin typeface="Courier New" panose="02070309020205020404" pitchFamily="49" charset="0"/>
                <a:cs typeface="Courier New" panose="02070309020205020404" pitchFamily="49" charset="0"/>
              </a:rPr>
              <a:t>-framework/</a:t>
            </a:r>
            <a:r>
              <a:rPr lang="en-US" sz="1600" b="1" i="1" dirty="0" err="1">
                <a:latin typeface="Courier New" panose="02070309020205020404" pitchFamily="49" charset="0"/>
                <a:cs typeface="Courier New" panose="02070309020205020404" pitchFamily="49" charset="0"/>
              </a:rPr>
              <a:t>dsa</a:t>
            </a:r>
            <a:r>
              <a:rPr lang="en-US" sz="1600" b="1" i="1" dirty="0">
                <a:latin typeface="Courier New" panose="02070309020205020404" pitchFamily="49" charset="0"/>
                <a:cs typeface="Courier New" panose="02070309020205020404" pitchFamily="49" charset="0"/>
              </a:rPr>
              <a:t>-</a:t>
            </a:r>
            <a:r>
              <a:rPr lang="en-US" sz="1600" b="1" i="1" dirty="0" err="1">
                <a:latin typeface="Courier New" panose="02070309020205020404" pitchFamily="49" charset="0"/>
                <a:cs typeface="Courier New" panose="02070309020205020404" pitchFamily="49" charset="0"/>
              </a:rPr>
              <a:t>cgra</a:t>
            </a:r>
            <a:r>
              <a:rPr lang="en-US" sz="1600" b="1" i="1" dirty="0">
                <a:latin typeface="Courier New" panose="02070309020205020404" pitchFamily="49" charset="0"/>
                <a:cs typeface="Courier New" panose="02070309020205020404" pitchFamily="49" charset="0"/>
              </a:rPr>
              <a:t>-gen</a:t>
            </a:r>
          </a:p>
          <a:p>
            <a:r>
              <a:rPr lang="en-US" sz="1600" b="1" i="1" dirty="0">
                <a:latin typeface="Courier New" panose="02070309020205020404" pitchFamily="49" charset="0"/>
                <a:cs typeface="Courier New" panose="02070309020205020404" pitchFamily="49" charset="0"/>
              </a:rPr>
              <a:t>$ </a:t>
            </a:r>
            <a:r>
              <a:rPr lang="en-US" sz="1600" b="1" i="1" dirty="0" err="1">
                <a:latin typeface="Courier New" panose="02070309020205020404" pitchFamily="49" charset="0"/>
                <a:cs typeface="Courier New" panose="02070309020205020404" pitchFamily="49" charset="0"/>
              </a:rPr>
              <a:t>sbt</a:t>
            </a:r>
            <a:endParaRPr lang="en-US" sz="1600" b="1" i="1" dirty="0">
              <a:latin typeface="Courier New" panose="02070309020205020404" pitchFamily="49" charset="0"/>
              <a:cs typeface="Courier New" panose="02070309020205020404" pitchFamily="49" charset="0"/>
            </a:endParaRPr>
          </a:p>
          <a:p>
            <a:r>
              <a:rPr lang="en-US" sz="1600" b="1" i="1" dirty="0">
                <a:latin typeface="Courier New" panose="02070309020205020404" pitchFamily="49" charset="0"/>
                <a:cs typeface="Courier New" panose="02070309020205020404" pitchFamily="49" charset="0"/>
              </a:rPr>
              <a:t>$ </a:t>
            </a:r>
            <a:r>
              <a:rPr lang="en-US" sz="1600" b="1" i="1" dirty="0" err="1">
                <a:latin typeface="Courier New" panose="02070309020205020404" pitchFamily="49" charset="0"/>
                <a:cs typeface="Courier New" panose="02070309020205020404" pitchFamily="49" charset="0"/>
              </a:rPr>
              <a:t>sbt:dsa-cgra-gen</a:t>
            </a:r>
            <a:r>
              <a:rPr lang="en-US" sz="1600" b="1" i="1" dirty="0">
                <a:latin typeface="Courier New" panose="02070309020205020404" pitchFamily="49" charset="0"/>
                <a:cs typeface="Courier New" panose="02070309020205020404" pitchFamily="49" charset="0"/>
              </a:rPr>
              <a:t>&gt; </a:t>
            </a:r>
            <a:r>
              <a:rPr lang="en-US" sz="1600" b="1" i="1" dirty="0" err="1">
                <a:latin typeface="Courier New" panose="02070309020205020404" pitchFamily="49" charset="0"/>
                <a:cs typeface="Courier New" panose="02070309020205020404" pitchFamily="49" charset="0"/>
              </a:rPr>
              <a:t>runMain</a:t>
            </a:r>
            <a:r>
              <a:rPr lang="en-US" sz="1600" b="1" i="1" dirty="0">
                <a:latin typeface="Courier New" panose="02070309020205020404" pitchFamily="49" charset="0"/>
                <a:cs typeface="Courier New" panose="02070309020205020404" pitchFamily="49" charset="0"/>
              </a:rPr>
              <a:t> </a:t>
            </a:r>
            <a:r>
              <a:rPr lang="en-US" sz="1600" b="1" i="1" dirty="0" err="1">
                <a:latin typeface="Courier New" panose="02070309020205020404" pitchFamily="49" charset="0"/>
                <a:cs typeface="Courier New" panose="02070309020205020404" pitchFamily="49" charset="0"/>
              </a:rPr>
              <a:t>real.micro_demo</a:t>
            </a:r>
            <a:endParaRPr lang="en-US" sz="1600" b="1" i="1" dirty="0">
              <a:latin typeface="Courier New" panose="02070309020205020404" pitchFamily="49" charset="0"/>
              <a:cs typeface="Courier New" panose="02070309020205020404" pitchFamily="49" charset="0"/>
            </a:endParaRPr>
          </a:p>
        </p:txBody>
      </p:sp>
      <p:sp>
        <p:nvSpPr>
          <p:cNvPr id="14" name="矩形 13">
            <a:extLst>
              <a:ext uri="{FF2B5EF4-FFF2-40B4-BE49-F238E27FC236}">
                <a16:creationId xmlns:a16="http://schemas.microsoft.com/office/drawing/2014/main" id="{978FB2B4-6C02-44A6-9A58-FF582FDA509D}"/>
              </a:ext>
            </a:extLst>
          </p:cNvPr>
          <p:cNvSpPr/>
          <p:nvPr/>
        </p:nvSpPr>
        <p:spPr>
          <a:xfrm>
            <a:off x="6338863" y="3048922"/>
            <a:ext cx="2616742" cy="369332"/>
          </a:xfrm>
          <a:prstGeom prst="rect">
            <a:avLst/>
          </a:prstGeom>
        </p:spPr>
        <p:txBody>
          <a:bodyPr wrap="square">
            <a:spAutoFit/>
          </a:bodyPr>
          <a:lstStyle/>
          <a:p>
            <a:r>
              <a:rPr lang="en-US" b="1" dirty="0"/>
              <a:t>3. Check the generated IR</a:t>
            </a:r>
          </a:p>
        </p:txBody>
      </p:sp>
      <p:sp>
        <p:nvSpPr>
          <p:cNvPr id="10" name="Rectangle 2">
            <a:extLst>
              <a:ext uri="{FF2B5EF4-FFF2-40B4-BE49-F238E27FC236}">
                <a16:creationId xmlns:a16="http://schemas.microsoft.com/office/drawing/2014/main" id="{CB31BF35-A33D-4538-9E41-ABAF2C6C773D}"/>
              </a:ext>
            </a:extLst>
          </p:cNvPr>
          <p:cNvSpPr>
            <a:spLocks noChangeArrowheads="1"/>
          </p:cNvSpPr>
          <p:nvPr/>
        </p:nvSpPr>
        <p:spPr bwMode="auto">
          <a:xfrm>
            <a:off x="6343650" y="3462057"/>
            <a:ext cx="4398062" cy="1615827"/>
          </a:xfrm>
          <a:prstGeom prst="rect">
            <a:avLst/>
          </a:prstGeom>
          <a:solidFill>
            <a:srgbClr val="1313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100" dirty="0">
                <a:solidFill>
                  <a:srgbClr val="7EC3E6"/>
                </a:solidFill>
                <a:latin typeface="Courier New" panose="02070309020205020404" pitchFamily="49" charset="0"/>
                <a:ea typeface="JetBrains Mono"/>
                <a:cs typeface="Courier New" panose="02070309020205020404" pitchFamily="49" charset="0"/>
              </a:rPr>
              <a:t>// </a:t>
            </a:r>
            <a:r>
              <a:rPr lang="en-US" altLang="en-US" sz="1100" i="1" dirty="0" err="1">
                <a:solidFill>
                  <a:srgbClr val="7EC3E6"/>
                </a:solidFill>
                <a:latin typeface="Courier New" panose="02070309020205020404" pitchFamily="49" charset="0"/>
                <a:ea typeface="JetBrains Mono"/>
                <a:cs typeface="Courier New" panose="02070309020205020404" pitchFamily="49" charset="0"/>
              </a:rPr>
              <a:t>dsa</a:t>
            </a:r>
            <a:r>
              <a:rPr lang="en-US" altLang="en-US" sz="1100" i="1" dirty="0">
                <a:solidFill>
                  <a:srgbClr val="7EC3E6"/>
                </a:solidFill>
                <a:latin typeface="Courier New" panose="02070309020205020404" pitchFamily="49" charset="0"/>
                <a:ea typeface="JetBrains Mono"/>
                <a:cs typeface="Courier New" panose="02070309020205020404" pitchFamily="49" charset="0"/>
              </a:rPr>
              <a:t>-</a:t>
            </a:r>
            <a:r>
              <a:rPr lang="en-US" altLang="en-US" sz="1100" i="1" dirty="0" err="1">
                <a:solidFill>
                  <a:srgbClr val="7EC3E6"/>
                </a:solidFill>
                <a:latin typeface="Courier New" panose="02070309020205020404" pitchFamily="49" charset="0"/>
                <a:ea typeface="JetBrains Mono"/>
                <a:cs typeface="Courier New" panose="02070309020205020404" pitchFamily="49" charset="0"/>
              </a:rPr>
              <a:t>cgra</a:t>
            </a:r>
            <a:r>
              <a:rPr lang="en-US" altLang="en-US" sz="1100" i="1" dirty="0">
                <a:solidFill>
                  <a:srgbClr val="7EC3E6"/>
                </a:solidFill>
                <a:latin typeface="Courier New" panose="02070309020205020404" pitchFamily="49" charset="0"/>
                <a:ea typeface="JetBrains Mono"/>
                <a:cs typeface="Courier New" panose="02070309020205020404" pitchFamily="49" charset="0"/>
              </a:rPr>
              <a:t>-gen/</a:t>
            </a:r>
            <a:r>
              <a:rPr lang="en-US" altLang="en-US" sz="1100" i="1" dirty="0" err="1">
                <a:solidFill>
                  <a:srgbClr val="7EC3E6"/>
                </a:solidFill>
                <a:latin typeface="Courier New" panose="02070309020205020404" pitchFamily="49" charset="0"/>
                <a:ea typeface="JetBrains Mono"/>
                <a:cs typeface="Courier New" panose="02070309020205020404" pitchFamily="49" charset="0"/>
              </a:rPr>
              <a:t>my_cgra.json</a:t>
            </a:r>
            <a:endPar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"default_data_width" </a:t>
            </a:r>
            <a:r>
              <a:rPr kumimoji="0" lang="en-US" altLang="en-US" sz="11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11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64</a:t>
            </a:r>
            <a:r>
              <a:rPr kumimoji="0" lang="en-US" altLang="en-US" sz="11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a:t>
            </a:r>
            <a:br>
              <a:rPr kumimoji="0" lang="en-US" altLang="en-US" sz="11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br>
            <a:r>
              <a:rPr kumimoji="0" lang="en-US" altLang="en-US" sz="11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"identifier" </a:t>
            </a:r>
            <a:r>
              <a:rPr kumimoji="0" lang="en-US" altLang="en-US" sz="11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"id"</a:t>
            </a:r>
            <a:r>
              <a:rPr kumimoji="0" lang="en-US" altLang="en-US" sz="11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1100"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nodeType</a:t>
            </a:r>
            <a:r>
              <a:rPr kumimoji="0" lang="en-US" altLang="en-US" sz="11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1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b="1" dirty="0">
                <a:solidFill>
                  <a:srgbClr val="ED864A"/>
                </a:solidFill>
                <a:latin typeface="Courier New" panose="02070309020205020404" pitchFamily="49" charset="0"/>
                <a:cs typeface="Courier New" panose="02070309020205020404" pitchFamily="49" charset="0"/>
              </a:rPr>
              <a:t>  .........</a:t>
            </a:r>
          </a:p>
          <a:p>
            <a:pPr lvl="0" eaLnBrk="0" fontAlgn="base" hangingPunct="0">
              <a:spcBef>
                <a:spcPct val="0"/>
              </a:spcBef>
              <a:spcAft>
                <a:spcPct val="0"/>
              </a:spcAft>
            </a:pPr>
            <a:endParaRPr lang="en-US" altLang="en-US" sz="1100" dirty="0">
              <a:solidFill>
                <a:srgbClr val="EBEBEB"/>
              </a:solidFill>
              <a:latin typeface="Courier New" panose="02070309020205020404" pitchFamily="49" charset="0"/>
              <a:ea typeface="JetBrains Mono"/>
              <a:cs typeface="Courier New" panose="02070309020205020404" pitchFamily="49" charset="0"/>
            </a:endParaRPr>
          </a:p>
          <a:p>
            <a:pPr lvl="0" eaLnBrk="0" fontAlgn="base" hangingPunct="0">
              <a:spcBef>
                <a:spcPct val="0"/>
              </a:spcBef>
              <a:spcAft>
                <a:spcPct val="0"/>
              </a:spcAft>
            </a:pPr>
            <a:r>
              <a:rPr lang="en-US" altLang="en-US" sz="1100" dirty="0">
                <a:solidFill>
                  <a:srgbClr val="EBEBEB"/>
                </a:solidFill>
                <a:latin typeface="Courier New" panose="02070309020205020404" pitchFamily="49" charset="0"/>
                <a:ea typeface="JetBrains Mono"/>
                <a:cs typeface="Courier New" panose="02070309020205020404" pitchFamily="49" charset="0"/>
              </a:rPr>
              <a:t>  </a:t>
            </a:r>
            <a:r>
              <a:rPr lang="en-US" altLang="en-US" sz="1100" dirty="0">
                <a:solidFill>
                  <a:srgbClr val="ED94FF"/>
                </a:solidFill>
                <a:latin typeface="Courier New" panose="02070309020205020404" pitchFamily="49" charset="0"/>
                <a:ea typeface="JetBrains Mono"/>
                <a:cs typeface="Courier New" panose="02070309020205020404" pitchFamily="49" charset="0"/>
              </a:rPr>
              <a:t>"</a:t>
            </a:r>
            <a:r>
              <a:rPr lang="en-US" altLang="en-US" sz="1100" dirty="0" err="1">
                <a:solidFill>
                  <a:srgbClr val="ED94FF"/>
                </a:solidFill>
                <a:latin typeface="Courier New" panose="02070309020205020404" pitchFamily="49" charset="0"/>
                <a:ea typeface="JetBrains Mono"/>
                <a:cs typeface="Courier New" panose="02070309020205020404" pitchFamily="49" charset="0"/>
              </a:rPr>
              <a:t>module_type</a:t>
            </a:r>
            <a:r>
              <a:rPr lang="en-US" altLang="en-US" sz="1100" dirty="0">
                <a:solidFill>
                  <a:srgbClr val="ED94FF"/>
                </a:solidFill>
                <a:latin typeface="Courier New" panose="02070309020205020404" pitchFamily="49" charset="0"/>
                <a:ea typeface="JetBrains Mono"/>
                <a:cs typeface="Courier New" panose="02070309020205020404" pitchFamily="49" charset="0"/>
              </a:rPr>
              <a:t>" </a:t>
            </a:r>
            <a:r>
              <a:rPr lang="en-US" altLang="en-US" sz="1100" b="1" dirty="0">
                <a:solidFill>
                  <a:srgbClr val="ED864A"/>
                </a:solidFill>
                <a:latin typeface="Courier New" panose="02070309020205020404" pitchFamily="49" charset="0"/>
                <a:ea typeface="JetBrains Mono"/>
                <a:cs typeface="Courier New" panose="02070309020205020404" pitchFamily="49" charset="0"/>
              </a:rPr>
              <a:t>:</a:t>
            </a:r>
            <a:r>
              <a:rPr lang="en-US" altLang="en-US" sz="1100" dirty="0">
                <a:solidFill>
                  <a:srgbClr val="54B33E"/>
                </a:solidFill>
                <a:latin typeface="Courier New" panose="02070309020205020404" pitchFamily="49" charset="0"/>
                <a:ea typeface="JetBrains Mono"/>
                <a:cs typeface="Courier New" panose="02070309020205020404" pitchFamily="49" charset="0"/>
              </a:rPr>
              <a:t>"</a:t>
            </a:r>
            <a:r>
              <a:rPr lang="en-US" altLang="en-US" sz="1100" dirty="0" err="1">
                <a:solidFill>
                  <a:srgbClr val="54B33E"/>
                </a:solidFill>
                <a:latin typeface="Courier New" panose="02070309020205020404" pitchFamily="49" charset="0"/>
                <a:ea typeface="JetBrains Mono"/>
                <a:cs typeface="Courier New" panose="02070309020205020404" pitchFamily="49" charset="0"/>
              </a:rPr>
              <a:t>cgra.fabric.cgra_fabric</a:t>
            </a:r>
            <a:r>
              <a:rPr lang="en-US" altLang="en-US" sz="1100" dirty="0">
                <a:solidFill>
                  <a:srgbClr val="54B33E"/>
                </a:solidFill>
                <a:latin typeface="Courier New" panose="02070309020205020404" pitchFamily="49" charset="0"/>
                <a:ea typeface="JetBrains Mono"/>
                <a:cs typeface="Courier New" panose="02070309020205020404" pitchFamily="49" charset="0"/>
              </a:rPr>
              <a:t>"</a:t>
            </a:r>
            <a:br>
              <a:rPr lang="en-US" altLang="en-US" sz="1100" dirty="0">
                <a:solidFill>
                  <a:srgbClr val="54B33E"/>
                </a:solidFill>
                <a:latin typeface="Courier New" panose="02070309020205020404" pitchFamily="49" charset="0"/>
                <a:ea typeface="JetBrains Mono"/>
                <a:cs typeface="Courier New" panose="02070309020205020404" pitchFamily="49" charset="0"/>
              </a:rPr>
            </a:br>
            <a:r>
              <a:rPr lang="en-US" altLang="en-US" sz="1100" dirty="0">
                <a:solidFill>
                  <a:srgbClr val="EBEBEB"/>
                </a:solidFill>
                <a:latin typeface="Courier New" panose="02070309020205020404" pitchFamily="49" charset="0"/>
                <a:ea typeface="JetBrains Mono"/>
                <a:cs typeface="Courier New" panose="02070309020205020404" pitchFamily="49" charset="0"/>
              </a:rPr>
              <a:t>}</a:t>
            </a:r>
            <a:endParaRPr kumimoji="0" lang="en-US" altLang="en-US" sz="11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1" name="矩形 20">
            <a:extLst>
              <a:ext uri="{FF2B5EF4-FFF2-40B4-BE49-F238E27FC236}">
                <a16:creationId xmlns:a16="http://schemas.microsoft.com/office/drawing/2014/main" id="{43B7CA28-F1DA-47E9-8E76-F39B4D964AA4}"/>
              </a:ext>
            </a:extLst>
          </p:cNvPr>
          <p:cNvSpPr/>
          <p:nvPr/>
        </p:nvSpPr>
        <p:spPr>
          <a:xfrm>
            <a:off x="6338863" y="5083800"/>
            <a:ext cx="4150406" cy="369332"/>
          </a:xfrm>
          <a:prstGeom prst="rect">
            <a:avLst/>
          </a:prstGeom>
        </p:spPr>
        <p:txBody>
          <a:bodyPr wrap="square">
            <a:spAutoFit/>
          </a:bodyPr>
          <a:lstStyle/>
          <a:p>
            <a:r>
              <a:rPr lang="en-US" b="1" dirty="0"/>
              <a:t>4. Generate RTL (Verilog)</a:t>
            </a:r>
          </a:p>
        </p:txBody>
      </p:sp>
      <p:sp>
        <p:nvSpPr>
          <p:cNvPr id="22" name="矩形 21">
            <a:extLst>
              <a:ext uri="{FF2B5EF4-FFF2-40B4-BE49-F238E27FC236}">
                <a16:creationId xmlns:a16="http://schemas.microsoft.com/office/drawing/2014/main" id="{46CD64A1-743A-411E-BAD0-4CB04AB65A2B}"/>
              </a:ext>
            </a:extLst>
          </p:cNvPr>
          <p:cNvSpPr/>
          <p:nvPr/>
        </p:nvSpPr>
        <p:spPr>
          <a:xfrm>
            <a:off x="6343650" y="5489242"/>
            <a:ext cx="5629724" cy="830997"/>
          </a:xfrm>
          <a:prstGeom prst="rect">
            <a:avLst/>
          </a:prstGeom>
          <a:ln>
            <a:solidFill>
              <a:schemeClr val="tx1"/>
            </a:solidFill>
          </a:ln>
        </p:spPr>
        <p:txBody>
          <a:bodyPr wrap="square">
            <a:spAutoFit/>
          </a:bodyPr>
          <a:lstStyle/>
          <a:p>
            <a:r>
              <a:rPr lang="en-US" sz="1600" b="1" i="1" dirty="0">
                <a:latin typeface="Courier New" panose="02070309020205020404" pitchFamily="49" charset="0"/>
                <a:cs typeface="Courier New" panose="02070309020205020404" pitchFamily="49" charset="0"/>
              </a:rPr>
              <a:t>$ cd </a:t>
            </a:r>
            <a:r>
              <a:rPr lang="en-US" sz="1600" b="1" i="1" dirty="0" err="1">
                <a:latin typeface="Courier New" panose="02070309020205020404" pitchFamily="49" charset="0"/>
                <a:cs typeface="Courier New" panose="02070309020205020404" pitchFamily="49" charset="0"/>
              </a:rPr>
              <a:t>dsa</a:t>
            </a:r>
            <a:r>
              <a:rPr lang="en-US" sz="1600" b="1" i="1" dirty="0">
                <a:latin typeface="Courier New" panose="02070309020205020404" pitchFamily="49" charset="0"/>
                <a:cs typeface="Courier New" panose="02070309020205020404" pitchFamily="49" charset="0"/>
              </a:rPr>
              <a:t>-framework/</a:t>
            </a:r>
            <a:r>
              <a:rPr lang="en-US" sz="1600" b="1" i="1" dirty="0" err="1">
                <a:latin typeface="Courier New" panose="02070309020205020404" pitchFamily="49" charset="0"/>
                <a:cs typeface="Courier New" panose="02070309020205020404" pitchFamily="49" charset="0"/>
              </a:rPr>
              <a:t>dsa</a:t>
            </a:r>
            <a:r>
              <a:rPr lang="en-US" sz="1600" b="1" i="1" dirty="0">
                <a:latin typeface="Courier New" panose="02070309020205020404" pitchFamily="49" charset="0"/>
                <a:cs typeface="Courier New" panose="02070309020205020404" pitchFamily="49" charset="0"/>
              </a:rPr>
              <a:t>-</a:t>
            </a:r>
            <a:r>
              <a:rPr lang="en-US" sz="1600" b="1" i="1" dirty="0" err="1">
                <a:latin typeface="Courier New" panose="02070309020205020404" pitchFamily="49" charset="0"/>
                <a:cs typeface="Courier New" panose="02070309020205020404" pitchFamily="49" charset="0"/>
              </a:rPr>
              <a:t>cgra</a:t>
            </a:r>
            <a:r>
              <a:rPr lang="en-US" sz="1600" b="1" i="1" dirty="0">
                <a:latin typeface="Courier New" panose="02070309020205020404" pitchFamily="49" charset="0"/>
                <a:cs typeface="Courier New" panose="02070309020205020404" pitchFamily="49" charset="0"/>
              </a:rPr>
              <a:t>-gen &amp;&amp; </a:t>
            </a:r>
            <a:r>
              <a:rPr lang="en-US" sz="1600" b="1" i="1" dirty="0" err="1">
                <a:latin typeface="Courier New" panose="02070309020205020404" pitchFamily="49" charset="0"/>
                <a:cs typeface="Courier New" panose="02070309020205020404" pitchFamily="49" charset="0"/>
              </a:rPr>
              <a:t>sbt</a:t>
            </a:r>
            <a:endParaRPr lang="en-US" sz="1600" b="1" i="1" dirty="0">
              <a:latin typeface="Courier New" panose="02070309020205020404" pitchFamily="49" charset="0"/>
              <a:cs typeface="Courier New" panose="02070309020205020404" pitchFamily="49" charset="0"/>
            </a:endParaRPr>
          </a:p>
          <a:p>
            <a:r>
              <a:rPr lang="en-US" sz="1600" b="1" i="1" dirty="0">
                <a:latin typeface="Courier New" panose="02070309020205020404" pitchFamily="49" charset="0"/>
                <a:cs typeface="Courier New" panose="02070309020205020404" pitchFamily="49" charset="0"/>
              </a:rPr>
              <a:t>$ </a:t>
            </a:r>
            <a:r>
              <a:rPr lang="en-US" sz="1600" b="1" i="1" dirty="0" err="1">
                <a:latin typeface="Courier New" panose="02070309020205020404" pitchFamily="49" charset="0"/>
                <a:cs typeface="Courier New" panose="02070309020205020404" pitchFamily="49" charset="0"/>
              </a:rPr>
              <a:t>sbt:dsa-cgra-gen</a:t>
            </a:r>
            <a:r>
              <a:rPr lang="en-US" sz="1600" b="1" i="1" dirty="0">
                <a:latin typeface="Courier New" panose="02070309020205020404" pitchFamily="49" charset="0"/>
                <a:cs typeface="Courier New" panose="02070309020205020404" pitchFamily="49" charset="0"/>
              </a:rPr>
              <a:t>&gt; </a:t>
            </a:r>
          </a:p>
          <a:p>
            <a:r>
              <a:rPr lang="en-US" sz="1600" b="1" i="1" dirty="0">
                <a:latin typeface="Courier New" panose="02070309020205020404" pitchFamily="49" charset="0"/>
                <a:cs typeface="Courier New" panose="02070309020205020404" pitchFamily="49" charset="0"/>
              </a:rPr>
              <a:t>         </a:t>
            </a:r>
            <a:r>
              <a:rPr lang="en-US" sz="1600" b="1" i="1" dirty="0" err="1">
                <a:latin typeface="Courier New" panose="02070309020205020404" pitchFamily="49" charset="0"/>
                <a:cs typeface="Courier New" panose="02070309020205020404" pitchFamily="49" charset="0"/>
              </a:rPr>
              <a:t>cgra.driver.generator</a:t>
            </a:r>
            <a:r>
              <a:rPr lang="en-US" sz="1600" b="1" i="1" dirty="0">
                <a:latin typeface="Courier New" panose="02070309020205020404" pitchFamily="49" charset="0"/>
                <a:cs typeface="Courier New" panose="02070309020205020404" pitchFamily="49" charset="0"/>
              </a:rPr>
              <a:t> </a:t>
            </a:r>
            <a:r>
              <a:rPr lang="en-US" sz="1600" b="1" i="1" dirty="0" err="1">
                <a:latin typeface="Courier New" panose="02070309020205020404" pitchFamily="49" charset="0"/>
                <a:cs typeface="Courier New" panose="02070309020205020404" pitchFamily="49" charset="0"/>
              </a:rPr>
              <a:t>my_cgra.json</a:t>
            </a:r>
            <a:endParaRPr lang="en-US" sz="1600" b="1" i="1" dirty="0">
              <a:latin typeface="Courier New" panose="02070309020205020404" pitchFamily="49" charset="0"/>
              <a:cs typeface="Courier New" panose="02070309020205020404" pitchFamily="49" charset="0"/>
            </a:endParaRPr>
          </a:p>
        </p:txBody>
      </p:sp>
      <p:sp>
        <p:nvSpPr>
          <p:cNvPr id="3" name="灯片编号占位符 2">
            <a:extLst>
              <a:ext uri="{FF2B5EF4-FFF2-40B4-BE49-F238E27FC236}">
                <a16:creationId xmlns:a16="http://schemas.microsoft.com/office/drawing/2014/main" id="{AE7FC02D-6851-49DE-9618-ED5EFF3B2762}"/>
              </a:ext>
            </a:extLst>
          </p:cNvPr>
          <p:cNvSpPr>
            <a:spLocks noGrp="1"/>
          </p:cNvSpPr>
          <p:nvPr>
            <p:ph type="sldNum" sz="quarter" idx="12"/>
          </p:nvPr>
        </p:nvSpPr>
        <p:spPr/>
        <p:txBody>
          <a:bodyPr/>
          <a:lstStyle/>
          <a:p>
            <a:fld id="{29227C6E-B40C-4F1A-B871-335365E566BA}" type="slidenum">
              <a:rPr lang="en-US" smtClean="0"/>
              <a:t>12</a:t>
            </a:fld>
            <a:endParaRPr lang="en-US"/>
          </a:p>
        </p:txBody>
      </p:sp>
    </p:spTree>
    <p:extLst>
      <p:ext uri="{BB962C8B-B14F-4D97-AF65-F5344CB8AC3E}">
        <p14:creationId xmlns:p14="http://schemas.microsoft.com/office/powerpoint/2010/main" val="1005885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5346-1382-4E50-BC54-D3A831D2F54B}"/>
              </a:ext>
            </a:extLst>
          </p:cNvPr>
          <p:cNvSpPr>
            <a:spLocks noGrp="1"/>
          </p:cNvSpPr>
          <p:nvPr>
            <p:ph type="title"/>
          </p:nvPr>
        </p:nvSpPr>
        <p:spPr>
          <a:xfrm>
            <a:off x="470262" y="0"/>
            <a:ext cx="11432241" cy="1325563"/>
          </a:xfrm>
        </p:spPr>
        <p:txBody>
          <a:bodyPr/>
          <a:lstStyle/>
          <a:p>
            <a:pPr lvl="1"/>
            <a:r>
              <a:rPr lang="en-US" sz="3600" b="1" dirty="0"/>
              <a:t>Hardware Stack: Composing Spatial Architecture</a:t>
            </a:r>
          </a:p>
        </p:txBody>
      </p:sp>
      <p:sp>
        <p:nvSpPr>
          <p:cNvPr id="3" name="Content Placeholder 2">
            <a:extLst>
              <a:ext uri="{FF2B5EF4-FFF2-40B4-BE49-F238E27FC236}">
                <a16:creationId xmlns:a16="http://schemas.microsoft.com/office/drawing/2014/main" id="{0BFF37B8-EC80-43A6-9B7E-2BF4EC7B989D}"/>
              </a:ext>
            </a:extLst>
          </p:cNvPr>
          <p:cNvSpPr>
            <a:spLocks noGrp="1"/>
          </p:cNvSpPr>
          <p:nvPr>
            <p:ph idx="1"/>
          </p:nvPr>
        </p:nvSpPr>
        <p:spPr>
          <a:xfrm>
            <a:off x="470263" y="1149530"/>
            <a:ext cx="11432240" cy="5571945"/>
          </a:xfrm>
        </p:spPr>
        <p:txBody>
          <a:bodyPr>
            <a:normAutofit/>
          </a:bodyPr>
          <a:lstStyle/>
          <a:p>
            <a:r>
              <a:rPr lang="en-US" sz="4000" b="1" dirty="0">
                <a:solidFill>
                  <a:srgbClr val="8D8D8D"/>
                </a:solidFill>
              </a:rPr>
              <a:t>Overview of DSAGEN H/W Stack (3 mins)</a:t>
            </a:r>
            <a:endParaRPr lang="en-US" sz="3600" dirty="0">
              <a:solidFill>
                <a:srgbClr val="8D8D8D"/>
              </a:solidFill>
            </a:endParaRPr>
          </a:p>
          <a:p>
            <a:r>
              <a:rPr lang="en-US" sz="4000" b="1" dirty="0"/>
              <a:t>Goal: Build Your Own Spatial Architecture (25 mins)</a:t>
            </a:r>
          </a:p>
          <a:p>
            <a:pPr lvl="1"/>
            <a:r>
              <a:rPr lang="en-US" sz="3600" b="1" dirty="0">
                <a:solidFill>
                  <a:srgbClr val="8D8D8D"/>
                </a:solidFill>
              </a:rPr>
              <a:t>A Scala Embedded DSL – Build A Simple CGRA (10 mins)</a:t>
            </a:r>
          </a:p>
          <a:p>
            <a:pPr lvl="1"/>
            <a:r>
              <a:rPr lang="en-US" sz="3600" b="1" dirty="0">
                <a:solidFill>
                  <a:srgbClr val="8D8D8D"/>
                </a:solidFill>
              </a:rPr>
              <a:t>Generate IR/RTL (3 mins)</a:t>
            </a:r>
            <a:r>
              <a:rPr lang="zh-CN" altLang="en-US" sz="3600" b="1" dirty="0">
                <a:solidFill>
                  <a:srgbClr val="8D8D8D"/>
                </a:solidFill>
              </a:rPr>
              <a:t>💻</a:t>
            </a:r>
            <a:endParaRPr lang="en-US" sz="3600" b="1" dirty="0">
              <a:solidFill>
                <a:srgbClr val="8D8D8D"/>
              </a:solidFill>
            </a:endParaRPr>
          </a:p>
          <a:p>
            <a:pPr lvl="1"/>
            <a:r>
              <a:rPr lang="en-US" sz="3600" b="1" dirty="0"/>
              <a:t>Power/Area Estimation (2 mins)</a:t>
            </a:r>
            <a:r>
              <a:rPr lang="zh-CN" altLang="en-US" sz="3600" b="1" dirty="0"/>
              <a:t>💻</a:t>
            </a:r>
            <a:endParaRPr lang="en-US" altLang="zh-CN" sz="3600" b="1" dirty="0"/>
          </a:p>
          <a:p>
            <a:pPr lvl="1"/>
            <a:r>
              <a:rPr lang="en-US" altLang="zh-CN" sz="3600" b="1" dirty="0">
                <a:solidFill>
                  <a:srgbClr val="8D8D8D"/>
                </a:solidFill>
              </a:rPr>
              <a:t>Build your own CGRA (10 mins)</a:t>
            </a:r>
            <a:r>
              <a:rPr lang="zh-CN" altLang="en-US" sz="3600" b="1" dirty="0">
                <a:solidFill>
                  <a:srgbClr val="8D8D8D"/>
                </a:solidFill>
              </a:rPr>
              <a:t>💻</a:t>
            </a:r>
            <a:endParaRPr lang="en-US" altLang="zh-CN" sz="3600" b="1" dirty="0">
              <a:solidFill>
                <a:srgbClr val="8D8D8D"/>
              </a:solidFill>
            </a:endParaRPr>
          </a:p>
          <a:p>
            <a:r>
              <a:rPr lang="en-US" sz="4000" b="1" dirty="0">
                <a:solidFill>
                  <a:srgbClr val="8D8D8D"/>
                </a:solidFill>
              </a:rPr>
              <a:t>Advanced Hardware Features (5 mins)</a:t>
            </a:r>
          </a:p>
          <a:p>
            <a:r>
              <a:rPr lang="en-US" sz="4000" b="1" dirty="0">
                <a:solidFill>
                  <a:srgbClr val="8D8D8D"/>
                </a:solidFill>
              </a:rPr>
              <a:t>A End-to-End Approach (5 mins)</a:t>
            </a:r>
          </a:p>
          <a:p>
            <a:r>
              <a:rPr lang="en-US" sz="4000" b="1" dirty="0">
                <a:solidFill>
                  <a:srgbClr val="8D8D8D"/>
                </a:solidFill>
              </a:rPr>
              <a:t>Q &amp; A</a:t>
            </a:r>
          </a:p>
        </p:txBody>
      </p:sp>
      <p:sp>
        <p:nvSpPr>
          <p:cNvPr id="4" name="灯片编号占位符 3">
            <a:extLst>
              <a:ext uri="{FF2B5EF4-FFF2-40B4-BE49-F238E27FC236}">
                <a16:creationId xmlns:a16="http://schemas.microsoft.com/office/drawing/2014/main" id="{343A3B3F-8B04-4758-9655-A1CAFE1836A8}"/>
              </a:ext>
            </a:extLst>
          </p:cNvPr>
          <p:cNvSpPr>
            <a:spLocks noGrp="1"/>
          </p:cNvSpPr>
          <p:nvPr>
            <p:ph type="sldNum" sz="quarter" idx="12"/>
          </p:nvPr>
        </p:nvSpPr>
        <p:spPr/>
        <p:txBody>
          <a:bodyPr/>
          <a:lstStyle/>
          <a:p>
            <a:fld id="{29227C6E-B40C-4F1A-B871-335365E566BA}" type="slidenum">
              <a:rPr lang="en-US" smtClean="0"/>
              <a:t>13</a:t>
            </a:fld>
            <a:endParaRPr lang="en-US"/>
          </a:p>
        </p:txBody>
      </p:sp>
    </p:spTree>
    <p:extLst>
      <p:ext uri="{BB962C8B-B14F-4D97-AF65-F5344CB8AC3E}">
        <p14:creationId xmlns:p14="http://schemas.microsoft.com/office/powerpoint/2010/main" val="3298799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1010902" cy="1325563"/>
          </a:xfrm>
          <a:ln w="57150">
            <a:solidFill>
              <a:schemeClr val="bg1"/>
            </a:solidFill>
          </a:ln>
        </p:spPr>
        <p:txBody>
          <a:bodyPr/>
          <a:lstStyle/>
          <a:p>
            <a:r>
              <a:rPr lang="en-US" b="1" dirty="0"/>
              <a:t>Power/Ares Estimation</a:t>
            </a:r>
            <a:r>
              <a:rPr lang="zh-CN" altLang="en-US" b="1" dirty="0"/>
              <a:t>💻</a:t>
            </a:r>
            <a:endParaRPr lang="en-US" b="1" dirty="0"/>
          </a:p>
        </p:txBody>
      </p:sp>
      <p:sp>
        <p:nvSpPr>
          <p:cNvPr id="19" name="矩形 18">
            <a:extLst>
              <a:ext uri="{FF2B5EF4-FFF2-40B4-BE49-F238E27FC236}">
                <a16:creationId xmlns:a16="http://schemas.microsoft.com/office/drawing/2014/main" id="{20F6D941-E6E1-4C45-B9A9-891E6F2A8272}"/>
              </a:ext>
            </a:extLst>
          </p:cNvPr>
          <p:cNvSpPr/>
          <p:nvPr/>
        </p:nvSpPr>
        <p:spPr>
          <a:xfrm>
            <a:off x="838200" y="1690688"/>
            <a:ext cx="5714999" cy="369332"/>
          </a:xfrm>
          <a:prstGeom prst="rect">
            <a:avLst/>
          </a:prstGeom>
        </p:spPr>
        <p:txBody>
          <a:bodyPr wrap="square">
            <a:spAutoFit/>
          </a:bodyPr>
          <a:lstStyle/>
          <a:p>
            <a:r>
              <a:rPr lang="en-US" b="1" dirty="0"/>
              <a:t>1. Power and Area Estimation is done via spatial scheduler</a:t>
            </a:r>
          </a:p>
        </p:txBody>
      </p:sp>
      <p:sp>
        <p:nvSpPr>
          <p:cNvPr id="20" name="矩形 19">
            <a:extLst>
              <a:ext uri="{FF2B5EF4-FFF2-40B4-BE49-F238E27FC236}">
                <a16:creationId xmlns:a16="http://schemas.microsoft.com/office/drawing/2014/main" id="{448496C5-D597-4B85-AAE3-DC29F9B28986}"/>
              </a:ext>
            </a:extLst>
          </p:cNvPr>
          <p:cNvSpPr/>
          <p:nvPr/>
        </p:nvSpPr>
        <p:spPr>
          <a:xfrm>
            <a:off x="838200" y="2131367"/>
            <a:ext cx="5714999" cy="1077218"/>
          </a:xfrm>
          <a:prstGeom prst="rect">
            <a:avLst/>
          </a:prstGeom>
          <a:ln>
            <a:solidFill>
              <a:schemeClr val="tx1"/>
            </a:solidFill>
          </a:ln>
        </p:spPr>
        <p:txBody>
          <a:bodyPr wrap="square">
            <a:spAutoFit/>
          </a:bodyPr>
          <a:lstStyle/>
          <a:p>
            <a:r>
              <a:rPr lang="en-US" sz="1600" b="1" i="1" dirty="0">
                <a:latin typeface="Courier New" panose="02070309020205020404" pitchFamily="49" charset="0"/>
                <a:cs typeface="Courier New" panose="02070309020205020404" pitchFamily="49" charset="0"/>
              </a:rPr>
              <a:t>$ cp </a:t>
            </a:r>
            <a:r>
              <a:rPr lang="en-US" sz="1600" b="1" i="1" dirty="0" err="1">
                <a:latin typeface="Courier New" panose="02070309020205020404" pitchFamily="49" charset="0"/>
                <a:cs typeface="Courier New" panose="02070309020205020404" pitchFamily="49" charset="0"/>
              </a:rPr>
              <a:t>dsa</a:t>
            </a:r>
            <a:r>
              <a:rPr lang="en-US" sz="1600" b="1" i="1" dirty="0">
                <a:latin typeface="Courier New" panose="02070309020205020404" pitchFamily="49" charset="0"/>
                <a:cs typeface="Courier New" panose="02070309020205020404" pitchFamily="49" charset="0"/>
              </a:rPr>
              <a:t>-framework/</a:t>
            </a:r>
            <a:r>
              <a:rPr lang="en-US" sz="1600" b="1" i="1" dirty="0" err="1">
                <a:latin typeface="Courier New" panose="02070309020205020404" pitchFamily="49" charset="0"/>
                <a:cs typeface="Courier New" panose="02070309020205020404" pitchFamily="49" charset="0"/>
              </a:rPr>
              <a:t>dsa</a:t>
            </a:r>
            <a:r>
              <a:rPr lang="en-US" sz="1600" b="1" i="1" dirty="0">
                <a:latin typeface="Courier New" panose="02070309020205020404" pitchFamily="49" charset="0"/>
                <a:cs typeface="Courier New" panose="02070309020205020404" pitchFamily="49" charset="0"/>
              </a:rPr>
              <a:t>-</a:t>
            </a:r>
            <a:r>
              <a:rPr lang="en-US" sz="1600" b="1" i="1" dirty="0" err="1">
                <a:latin typeface="Courier New" panose="02070309020205020404" pitchFamily="49" charset="0"/>
                <a:cs typeface="Courier New" panose="02070309020205020404" pitchFamily="49" charset="0"/>
              </a:rPr>
              <a:t>cgra</a:t>
            </a:r>
            <a:r>
              <a:rPr lang="en-US" sz="1600" b="1" i="1" dirty="0">
                <a:latin typeface="Courier New" panose="02070309020205020404" pitchFamily="49" charset="0"/>
                <a:cs typeface="Courier New" panose="02070309020205020404" pitchFamily="49" charset="0"/>
              </a:rPr>
              <a:t>-gen/</a:t>
            </a:r>
            <a:r>
              <a:rPr lang="en-US" sz="1600" b="1" i="1" dirty="0" err="1">
                <a:latin typeface="Courier New" panose="02070309020205020404" pitchFamily="49" charset="0"/>
                <a:cs typeface="Courier New" panose="02070309020205020404" pitchFamily="49" charset="0"/>
              </a:rPr>
              <a:t>my_cgra.json</a:t>
            </a:r>
            <a:endParaRPr lang="en-US" sz="1600" b="1" i="1" dirty="0">
              <a:latin typeface="Courier New" panose="02070309020205020404" pitchFamily="49" charset="0"/>
              <a:cs typeface="Courier New" panose="02070309020205020404" pitchFamily="49" charset="0"/>
            </a:endParaRPr>
          </a:p>
          <a:p>
            <a:r>
              <a:rPr lang="en-US" sz="1600" b="1" i="1" dirty="0">
                <a:latin typeface="Courier New" panose="02070309020205020404" pitchFamily="49" charset="0"/>
                <a:cs typeface="Courier New" panose="02070309020205020404" pitchFamily="49" charset="0"/>
              </a:rPr>
              <a:t>	 </a:t>
            </a:r>
            <a:r>
              <a:rPr lang="en-US" sz="1600" b="1" i="1" dirty="0" err="1">
                <a:latin typeface="Courier New" panose="02070309020205020404" pitchFamily="49" charset="0"/>
                <a:cs typeface="Courier New" panose="02070309020205020404" pitchFamily="49" charset="0"/>
              </a:rPr>
              <a:t>dsa</a:t>
            </a:r>
            <a:r>
              <a:rPr lang="en-US" sz="1600" b="1" i="1" dirty="0">
                <a:latin typeface="Courier New" panose="02070309020205020404" pitchFamily="49" charset="0"/>
                <a:cs typeface="Courier New" panose="02070309020205020404" pitchFamily="49" charset="0"/>
              </a:rPr>
              <a:t>-examples/</a:t>
            </a:r>
            <a:r>
              <a:rPr lang="en-US" sz="1600" b="1" i="1" dirty="0" err="1">
                <a:latin typeface="Courier New" panose="02070309020205020404" pitchFamily="49" charset="0"/>
                <a:cs typeface="Courier New" panose="02070309020205020404" pitchFamily="49" charset="0"/>
              </a:rPr>
              <a:t>hw</a:t>
            </a:r>
            <a:endParaRPr lang="en-US" sz="1600" b="1" i="1" dirty="0">
              <a:latin typeface="Courier New" panose="02070309020205020404" pitchFamily="49" charset="0"/>
              <a:cs typeface="Courier New" panose="02070309020205020404" pitchFamily="49" charset="0"/>
            </a:endParaRPr>
          </a:p>
          <a:p>
            <a:r>
              <a:rPr lang="en-US" sz="1600" b="1" i="1" dirty="0">
                <a:latin typeface="Courier New" panose="02070309020205020404" pitchFamily="49" charset="0"/>
                <a:cs typeface="Courier New" panose="02070309020205020404" pitchFamily="49" charset="0"/>
              </a:rPr>
              <a:t>$ cd </a:t>
            </a:r>
            <a:r>
              <a:rPr lang="en-US" sz="1600" b="1" i="1" dirty="0" err="1">
                <a:latin typeface="Courier New" panose="02070309020205020404" pitchFamily="49" charset="0"/>
                <a:cs typeface="Courier New" panose="02070309020205020404" pitchFamily="49" charset="0"/>
              </a:rPr>
              <a:t>dsa</a:t>
            </a:r>
            <a:r>
              <a:rPr lang="en-US" sz="1600" b="1" i="1" dirty="0">
                <a:latin typeface="Courier New" panose="02070309020205020404" pitchFamily="49" charset="0"/>
                <a:cs typeface="Courier New" panose="02070309020205020404" pitchFamily="49" charset="0"/>
              </a:rPr>
              <a:t>-examples/</a:t>
            </a:r>
            <a:r>
              <a:rPr lang="en-US" sz="1600" b="1" i="1" dirty="0" err="1">
                <a:latin typeface="Courier New" panose="02070309020205020404" pitchFamily="49" charset="0"/>
                <a:cs typeface="Courier New" panose="02070309020205020404" pitchFamily="49" charset="0"/>
              </a:rPr>
              <a:t>hw</a:t>
            </a:r>
            <a:endParaRPr lang="en-US" sz="1600" b="1" i="1" dirty="0">
              <a:latin typeface="Courier New" panose="02070309020205020404" pitchFamily="49" charset="0"/>
              <a:cs typeface="Courier New" panose="02070309020205020404" pitchFamily="49" charset="0"/>
            </a:endParaRPr>
          </a:p>
          <a:p>
            <a:r>
              <a:rPr lang="en-US" sz="1600" b="1" i="1" dirty="0">
                <a:latin typeface="Courier New" panose="02070309020205020404" pitchFamily="49" charset="0"/>
                <a:cs typeface="Courier New" panose="02070309020205020404" pitchFamily="49" charset="0"/>
              </a:rPr>
              <a:t>$ </a:t>
            </a:r>
            <a:r>
              <a:rPr lang="en-US" sz="1600" b="1" i="1" dirty="0" err="1">
                <a:latin typeface="Courier New" panose="02070309020205020404" pitchFamily="49" charset="0"/>
                <a:cs typeface="Courier New" panose="02070309020205020404" pitchFamily="49" charset="0"/>
              </a:rPr>
              <a:t>ss_sched</a:t>
            </a:r>
            <a:r>
              <a:rPr lang="en-US" sz="1600" b="1" i="1" dirty="0">
                <a:latin typeface="Courier New" panose="02070309020205020404" pitchFamily="49" charset="0"/>
                <a:cs typeface="Courier New" panose="02070309020205020404" pitchFamily="49" charset="0"/>
              </a:rPr>
              <a:t> </a:t>
            </a:r>
            <a:r>
              <a:rPr lang="en-US" sz="1600" b="1" i="1" dirty="0" err="1">
                <a:latin typeface="Courier New" panose="02070309020205020404" pitchFamily="49" charset="0"/>
                <a:cs typeface="Courier New" panose="02070309020205020404" pitchFamily="49" charset="0"/>
              </a:rPr>
              <a:t>my_cgra.json</a:t>
            </a:r>
            <a:endParaRPr lang="en-US" sz="1600" b="1" i="1" dirty="0">
              <a:latin typeface="Courier New" panose="02070309020205020404" pitchFamily="49" charset="0"/>
              <a:cs typeface="Courier New" panose="02070309020205020404" pitchFamily="49" charset="0"/>
            </a:endParaRPr>
          </a:p>
        </p:txBody>
      </p:sp>
      <p:sp>
        <p:nvSpPr>
          <p:cNvPr id="3" name="矩形 2">
            <a:extLst>
              <a:ext uri="{FF2B5EF4-FFF2-40B4-BE49-F238E27FC236}">
                <a16:creationId xmlns:a16="http://schemas.microsoft.com/office/drawing/2014/main" id="{B8C05B8A-79FF-4D1F-B1EC-0AB76A2C1F6A}"/>
              </a:ext>
            </a:extLst>
          </p:cNvPr>
          <p:cNvSpPr/>
          <p:nvPr/>
        </p:nvSpPr>
        <p:spPr>
          <a:xfrm>
            <a:off x="838201" y="4110990"/>
            <a:ext cx="5715000" cy="2123658"/>
          </a:xfrm>
          <a:prstGeom prst="rect">
            <a:avLst/>
          </a:prstGeom>
          <a:ln>
            <a:solidFill>
              <a:schemeClr val="tx1"/>
            </a:solidFill>
          </a:ln>
        </p:spPr>
        <p:txBody>
          <a:bodyPr wrap="square">
            <a:spAutoFit/>
          </a:bodyPr>
          <a:lstStyle/>
          <a:p>
            <a:r>
              <a:rPr lang="en-US" sz="1600" b="1" dirty="0">
                <a:latin typeface="Courier New" panose="02070309020205020404" pitchFamily="49" charset="0"/>
                <a:cs typeface="Courier New" panose="02070309020205020404" pitchFamily="49" charset="0"/>
              </a:rPr>
              <a:t>--------- Sample Results like below ---------</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FU: 422075um2 447.399mw</a:t>
            </a:r>
          </a:p>
          <a:p>
            <a:r>
              <a:rPr lang="en-US" sz="1600" b="1" dirty="0">
                <a:latin typeface="Courier New" panose="02070309020205020404" pitchFamily="49" charset="0"/>
                <a:cs typeface="Courier New" panose="02070309020205020404" pitchFamily="49" charset="0"/>
              </a:rPr>
              <a:t>Network: 91593um2 22.8983mw</a:t>
            </a:r>
          </a:p>
          <a:p>
            <a:r>
              <a:rPr lang="en-US" sz="1600" b="1" dirty="0">
                <a:latin typeface="Courier New" panose="02070309020205020404" pitchFamily="49" charset="0"/>
                <a:cs typeface="Courier New" panose="02070309020205020404" pitchFamily="49" charset="0"/>
              </a:rPr>
              <a:t>Sync: 139971um2 96.2mw</a:t>
            </a:r>
          </a:p>
          <a:p>
            <a:r>
              <a:rPr lang="en-US" sz="1600" b="1" dirty="0">
                <a:latin typeface="Courier New" panose="02070309020205020404" pitchFamily="49" charset="0"/>
                <a:cs typeface="Courier New" panose="02070309020205020404" pitchFamily="49" charset="0"/>
              </a:rPr>
              <a:t>Memory: 39325um2 12.14mw</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What’s your result ?</a:t>
            </a:r>
            <a:r>
              <a:rPr lang="en-US" sz="1600" b="1" dirty="0">
                <a:latin typeface="Courier New" panose="02070309020205020404" pitchFamily="49" charset="0"/>
                <a:cs typeface="Courier New" panose="02070309020205020404" pitchFamily="49" charset="0"/>
              </a:rPr>
              <a:t> ---------</a:t>
            </a:r>
          </a:p>
        </p:txBody>
      </p:sp>
      <p:sp>
        <p:nvSpPr>
          <p:cNvPr id="15" name="矩形 14">
            <a:extLst>
              <a:ext uri="{FF2B5EF4-FFF2-40B4-BE49-F238E27FC236}">
                <a16:creationId xmlns:a16="http://schemas.microsoft.com/office/drawing/2014/main" id="{FA28F3FD-F746-4F7B-9024-93CE185C07B9}"/>
              </a:ext>
            </a:extLst>
          </p:cNvPr>
          <p:cNvSpPr/>
          <p:nvPr/>
        </p:nvSpPr>
        <p:spPr>
          <a:xfrm>
            <a:off x="838200" y="3741658"/>
            <a:ext cx="5394960" cy="369332"/>
          </a:xfrm>
          <a:prstGeom prst="rect">
            <a:avLst/>
          </a:prstGeom>
        </p:spPr>
        <p:txBody>
          <a:bodyPr wrap="square">
            <a:spAutoFit/>
          </a:bodyPr>
          <a:lstStyle/>
          <a:p>
            <a:r>
              <a:rPr lang="en-US" b="1" dirty="0"/>
              <a:t>2. Power/Area Estimation Results via Spatial-Scheduler</a:t>
            </a:r>
          </a:p>
        </p:txBody>
      </p:sp>
      <p:sp>
        <p:nvSpPr>
          <p:cNvPr id="4" name="灯片编号占位符 3">
            <a:extLst>
              <a:ext uri="{FF2B5EF4-FFF2-40B4-BE49-F238E27FC236}">
                <a16:creationId xmlns:a16="http://schemas.microsoft.com/office/drawing/2014/main" id="{F7F7CE8E-A746-4280-A549-0AD52541EA05}"/>
              </a:ext>
            </a:extLst>
          </p:cNvPr>
          <p:cNvSpPr>
            <a:spLocks noGrp="1"/>
          </p:cNvSpPr>
          <p:nvPr>
            <p:ph type="sldNum" sz="quarter" idx="12"/>
          </p:nvPr>
        </p:nvSpPr>
        <p:spPr/>
        <p:txBody>
          <a:bodyPr/>
          <a:lstStyle/>
          <a:p>
            <a:fld id="{29227C6E-B40C-4F1A-B871-335365E566BA}" type="slidenum">
              <a:rPr lang="en-US" smtClean="0"/>
              <a:t>14</a:t>
            </a:fld>
            <a:endParaRPr lang="en-US"/>
          </a:p>
        </p:txBody>
      </p:sp>
    </p:spTree>
    <p:extLst>
      <p:ext uri="{BB962C8B-B14F-4D97-AF65-F5344CB8AC3E}">
        <p14:creationId xmlns:p14="http://schemas.microsoft.com/office/powerpoint/2010/main" val="318415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5346-1382-4E50-BC54-D3A831D2F54B}"/>
              </a:ext>
            </a:extLst>
          </p:cNvPr>
          <p:cNvSpPr>
            <a:spLocks noGrp="1"/>
          </p:cNvSpPr>
          <p:nvPr>
            <p:ph type="title"/>
          </p:nvPr>
        </p:nvSpPr>
        <p:spPr>
          <a:xfrm>
            <a:off x="470262" y="0"/>
            <a:ext cx="11432241" cy="1325563"/>
          </a:xfrm>
        </p:spPr>
        <p:txBody>
          <a:bodyPr/>
          <a:lstStyle/>
          <a:p>
            <a:pPr lvl="1"/>
            <a:r>
              <a:rPr lang="en-US" sz="3600" b="1" dirty="0"/>
              <a:t>Hardware Stack: Composing Spatial Architecture</a:t>
            </a:r>
          </a:p>
        </p:txBody>
      </p:sp>
      <p:sp>
        <p:nvSpPr>
          <p:cNvPr id="3" name="Content Placeholder 2">
            <a:extLst>
              <a:ext uri="{FF2B5EF4-FFF2-40B4-BE49-F238E27FC236}">
                <a16:creationId xmlns:a16="http://schemas.microsoft.com/office/drawing/2014/main" id="{0BFF37B8-EC80-43A6-9B7E-2BF4EC7B989D}"/>
              </a:ext>
            </a:extLst>
          </p:cNvPr>
          <p:cNvSpPr>
            <a:spLocks noGrp="1"/>
          </p:cNvSpPr>
          <p:nvPr>
            <p:ph idx="1"/>
          </p:nvPr>
        </p:nvSpPr>
        <p:spPr>
          <a:xfrm>
            <a:off x="470263" y="1149530"/>
            <a:ext cx="11432240" cy="5571945"/>
          </a:xfrm>
        </p:spPr>
        <p:txBody>
          <a:bodyPr>
            <a:normAutofit/>
          </a:bodyPr>
          <a:lstStyle/>
          <a:p>
            <a:r>
              <a:rPr lang="en-US" sz="4000" b="1" dirty="0">
                <a:solidFill>
                  <a:srgbClr val="8D8D8D"/>
                </a:solidFill>
              </a:rPr>
              <a:t>Overview of DSAGEN H/W Stack (3 mins)</a:t>
            </a:r>
            <a:endParaRPr lang="en-US" sz="3600" dirty="0">
              <a:solidFill>
                <a:srgbClr val="8D8D8D"/>
              </a:solidFill>
            </a:endParaRPr>
          </a:p>
          <a:p>
            <a:r>
              <a:rPr lang="en-US" sz="4000" b="1" dirty="0"/>
              <a:t>Goal: Build Your Own Spatial Architecture (25 mins)</a:t>
            </a:r>
          </a:p>
          <a:p>
            <a:pPr lvl="1"/>
            <a:r>
              <a:rPr lang="en-US" sz="3600" b="1" dirty="0">
                <a:solidFill>
                  <a:srgbClr val="8D8D8D"/>
                </a:solidFill>
              </a:rPr>
              <a:t>A Scala Embedded DSL – Build A Simple CGRA (10 mins)</a:t>
            </a:r>
          </a:p>
          <a:p>
            <a:pPr lvl="1"/>
            <a:r>
              <a:rPr lang="en-US" sz="3600" b="1" dirty="0">
                <a:solidFill>
                  <a:srgbClr val="8D8D8D"/>
                </a:solidFill>
              </a:rPr>
              <a:t>Generate IR/RTL (3 mins)</a:t>
            </a:r>
            <a:r>
              <a:rPr lang="zh-CN" altLang="en-US" sz="3600" b="1" dirty="0">
                <a:solidFill>
                  <a:srgbClr val="8D8D8D"/>
                </a:solidFill>
              </a:rPr>
              <a:t>💻</a:t>
            </a:r>
            <a:endParaRPr lang="en-US" sz="3600" b="1" dirty="0">
              <a:solidFill>
                <a:srgbClr val="8D8D8D"/>
              </a:solidFill>
            </a:endParaRPr>
          </a:p>
          <a:p>
            <a:pPr lvl="1"/>
            <a:r>
              <a:rPr lang="en-US" sz="3600" b="1" dirty="0">
                <a:solidFill>
                  <a:srgbClr val="8D8D8D"/>
                </a:solidFill>
              </a:rPr>
              <a:t>Power/Area Estimation (2 mins)</a:t>
            </a:r>
            <a:r>
              <a:rPr lang="zh-CN" altLang="en-US" sz="3600" b="1" dirty="0">
                <a:solidFill>
                  <a:srgbClr val="8D8D8D"/>
                </a:solidFill>
              </a:rPr>
              <a:t>💻</a:t>
            </a:r>
            <a:endParaRPr lang="en-US" altLang="zh-CN" sz="3600" b="1" dirty="0">
              <a:solidFill>
                <a:srgbClr val="8D8D8D"/>
              </a:solidFill>
            </a:endParaRPr>
          </a:p>
          <a:p>
            <a:pPr lvl="1"/>
            <a:r>
              <a:rPr lang="en-US" altLang="zh-CN" sz="3600" b="1" dirty="0"/>
              <a:t>Build your own CGRA (10 mins)</a:t>
            </a:r>
            <a:r>
              <a:rPr lang="zh-CN" altLang="en-US" sz="3600" b="1" dirty="0"/>
              <a:t>💻</a:t>
            </a:r>
            <a:endParaRPr lang="en-US" altLang="zh-CN" sz="3600" b="1" dirty="0"/>
          </a:p>
          <a:p>
            <a:r>
              <a:rPr lang="en-US" sz="4000" b="1" dirty="0">
                <a:solidFill>
                  <a:srgbClr val="8D8D8D"/>
                </a:solidFill>
              </a:rPr>
              <a:t>Advanced Hardware Features (5 mins)</a:t>
            </a:r>
          </a:p>
          <a:p>
            <a:r>
              <a:rPr lang="en-US" sz="4000" b="1" dirty="0">
                <a:solidFill>
                  <a:srgbClr val="8D8D8D"/>
                </a:solidFill>
              </a:rPr>
              <a:t>A End-to-End Approach (5 mins)</a:t>
            </a:r>
          </a:p>
          <a:p>
            <a:r>
              <a:rPr lang="en-US" sz="4000" b="1" dirty="0">
                <a:solidFill>
                  <a:srgbClr val="8D8D8D"/>
                </a:solidFill>
              </a:rPr>
              <a:t>Q &amp; A (2 mins)</a:t>
            </a:r>
          </a:p>
        </p:txBody>
      </p:sp>
      <p:sp>
        <p:nvSpPr>
          <p:cNvPr id="4" name="灯片编号占位符 3">
            <a:extLst>
              <a:ext uri="{FF2B5EF4-FFF2-40B4-BE49-F238E27FC236}">
                <a16:creationId xmlns:a16="http://schemas.microsoft.com/office/drawing/2014/main" id="{02157A6F-0229-492A-B27C-8E3F30859E93}"/>
              </a:ext>
            </a:extLst>
          </p:cNvPr>
          <p:cNvSpPr>
            <a:spLocks noGrp="1"/>
          </p:cNvSpPr>
          <p:nvPr>
            <p:ph type="sldNum" sz="quarter" idx="12"/>
          </p:nvPr>
        </p:nvSpPr>
        <p:spPr/>
        <p:txBody>
          <a:bodyPr/>
          <a:lstStyle/>
          <a:p>
            <a:fld id="{29227C6E-B40C-4F1A-B871-335365E566BA}" type="slidenum">
              <a:rPr lang="en-US" smtClean="0"/>
              <a:t>15</a:t>
            </a:fld>
            <a:endParaRPr lang="en-US"/>
          </a:p>
        </p:txBody>
      </p:sp>
    </p:spTree>
    <p:extLst>
      <p:ext uri="{BB962C8B-B14F-4D97-AF65-F5344CB8AC3E}">
        <p14:creationId xmlns:p14="http://schemas.microsoft.com/office/powerpoint/2010/main" val="3369690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1010902" cy="1325563"/>
          </a:xfrm>
          <a:ln w="57150">
            <a:solidFill>
              <a:schemeClr val="bg1"/>
            </a:solidFill>
          </a:ln>
        </p:spPr>
        <p:txBody>
          <a:bodyPr/>
          <a:lstStyle/>
          <a:p>
            <a:r>
              <a:rPr lang="en-US" b="1" dirty="0"/>
              <a:t>Build Your Own CGRA </a:t>
            </a:r>
            <a:r>
              <a:rPr lang="zh-CN" altLang="en-US" b="1" dirty="0"/>
              <a:t>💻</a:t>
            </a:r>
            <a:endParaRPr lang="en-US" b="1" dirty="0"/>
          </a:p>
        </p:txBody>
      </p:sp>
      <p:cxnSp>
        <p:nvCxnSpPr>
          <p:cNvPr id="13" name="Straight Arrow Connector 82">
            <a:extLst>
              <a:ext uri="{FF2B5EF4-FFF2-40B4-BE49-F238E27FC236}">
                <a16:creationId xmlns:a16="http://schemas.microsoft.com/office/drawing/2014/main" id="{0FFBF1C5-B210-4951-A73F-C8723F866F2A}"/>
              </a:ext>
            </a:extLst>
          </p:cNvPr>
          <p:cNvCxnSpPr>
            <a:cxnSpLocks/>
          </p:cNvCxnSpPr>
          <p:nvPr/>
        </p:nvCxnSpPr>
        <p:spPr>
          <a:xfrm>
            <a:off x="3455685" y="5242750"/>
            <a:ext cx="5" cy="507123"/>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 name="Straight Arrow Connector 82">
            <a:extLst>
              <a:ext uri="{FF2B5EF4-FFF2-40B4-BE49-F238E27FC236}">
                <a16:creationId xmlns:a16="http://schemas.microsoft.com/office/drawing/2014/main" id="{01CB407E-A35B-49C0-8253-413E588E1E7B}"/>
              </a:ext>
            </a:extLst>
          </p:cNvPr>
          <p:cNvCxnSpPr>
            <a:cxnSpLocks/>
          </p:cNvCxnSpPr>
          <p:nvPr/>
        </p:nvCxnSpPr>
        <p:spPr>
          <a:xfrm>
            <a:off x="5145536" y="2759840"/>
            <a:ext cx="5" cy="507123"/>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6" name="Oval 112">
            <a:extLst>
              <a:ext uri="{FF2B5EF4-FFF2-40B4-BE49-F238E27FC236}">
                <a16:creationId xmlns:a16="http://schemas.microsoft.com/office/drawing/2014/main" id="{DB6EA774-4CE3-4EF9-BB78-B62B6D2AAB2B}"/>
              </a:ext>
            </a:extLst>
          </p:cNvPr>
          <p:cNvSpPr/>
          <p:nvPr/>
        </p:nvSpPr>
        <p:spPr>
          <a:xfrm>
            <a:off x="3256341" y="3236353"/>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7" name="Oval 113">
            <a:extLst>
              <a:ext uri="{FF2B5EF4-FFF2-40B4-BE49-F238E27FC236}">
                <a16:creationId xmlns:a16="http://schemas.microsoft.com/office/drawing/2014/main" id="{706660DD-EC8B-4001-9239-95EFCD92EA7B}"/>
              </a:ext>
            </a:extLst>
          </p:cNvPr>
          <p:cNvSpPr/>
          <p:nvPr/>
        </p:nvSpPr>
        <p:spPr>
          <a:xfrm>
            <a:off x="3264604" y="4867649"/>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Arrow Connector 127">
            <a:extLst>
              <a:ext uri="{FF2B5EF4-FFF2-40B4-BE49-F238E27FC236}">
                <a16:creationId xmlns:a16="http://schemas.microsoft.com/office/drawing/2014/main" id="{18F41C47-523F-4059-A8D4-7189E1D827DF}"/>
              </a:ext>
            </a:extLst>
          </p:cNvPr>
          <p:cNvCxnSpPr>
            <a:cxnSpLocks/>
            <a:stCxn id="17" idx="0"/>
            <a:endCxn id="16" idx="4"/>
          </p:cNvCxnSpPr>
          <p:nvPr/>
        </p:nvCxnSpPr>
        <p:spPr>
          <a:xfrm flipH="1" flipV="1">
            <a:off x="3446174" y="3616030"/>
            <a:ext cx="8263" cy="1251616"/>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9" name="Oval 178">
            <a:extLst>
              <a:ext uri="{FF2B5EF4-FFF2-40B4-BE49-F238E27FC236}">
                <a16:creationId xmlns:a16="http://schemas.microsoft.com/office/drawing/2014/main" id="{8BB24CE3-8574-40D8-BF83-BA0772B9FA1D}"/>
              </a:ext>
            </a:extLst>
          </p:cNvPr>
          <p:cNvSpPr/>
          <p:nvPr/>
        </p:nvSpPr>
        <p:spPr>
          <a:xfrm>
            <a:off x="3802417" y="3733176"/>
            <a:ext cx="1028225" cy="1028225"/>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85">
            <a:extLst>
              <a:ext uri="{FF2B5EF4-FFF2-40B4-BE49-F238E27FC236}">
                <a16:creationId xmlns:a16="http://schemas.microsoft.com/office/drawing/2014/main" id="{0577E726-F718-4862-9195-B522C429B61A}"/>
              </a:ext>
            </a:extLst>
          </p:cNvPr>
          <p:cNvSpPr/>
          <p:nvPr/>
        </p:nvSpPr>
        <p:spPr>
          <a:xfrm>
            <a:off x="4972229" y="3239161"/>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186">
            <a:extLst>
              <a:ext uri="{FF2B5EF4-FFF2-40B4-BE49-F238E27FC236}">
                <a16:creationId xmlns:a16="http://schemas.microsoft.com/office/drawing/2014/main" id="{97A3C70A-6EAC-4832-971C-5E02DE2454B9}"/>
              </a:ext>
            </a:extLst>
          </p:cNvPr>
          <p:cNvSpPr/>
          <p:nvPr/>
        </p:nvSpPr>
        <p:spPr>
          <a:xfrm>
            <a:off x="4980498" y="4870457"/>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Arrow Connector 187">
            <a:extLst>
              <a:ext uri="{FF2B5EF4-FFF2-40B4-BE49-F238E27FC236}">
                <a16:creationId xmlns:a16="http://schemas.microsoft.com/office/drawing/2014/main" id="{BC628D9C-19E6-4609-96EE-59C60091B6E6}"/>
              </a:ext>
            </a:extLst>
          </p:cNvPr>
          <p:cNvCxnSpPr>
            <a:cxnSpLocks/>
            <a:stCxn id="16" idx="5"/>
            <a:endCxn id="19" idx="1"/>
          </p:cNvCxnSpPr>
          <p:nvPr/>
        </p:nvCxnSpPr>
        <p:spPr>
          <a:xfrm>
            <a:off x="3580416" y="3560428"/>
            <a:ext cx="372581" cy="323328"/>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 name="Straight Arrow Connector 188">
            <a:extLst>
              <a:ext uri="{FF2B5EF4-FFF2-40B4-BE49-F238E27FC236}">
                <a16:creationId xmlns:a16="http://schemas.microsoft.com/office/drawing/2014/main" id="{5E567633-C807-4832-824E-1015DB3BDA7E}"/>
              </a:ext>
            </a:extLst>
          </p:cNvPr>
          <p:cNvCxnSpPr>
            <a:cxnSpLocks/>
            <a:stCxn id="20" idx="3"/>
            <a:endCxn id="19" idx="7"/>
          </p:cNvCxnSpPr>
          <p:nvPr/>
        </p:nvCxnSpPr>
        <p:spPr>
          <a:xfrm flipH="1">
            <a:off x="4680062" y="3563236"/>
            <a:ext cx="347769" cy="320520"/>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 name="Straight Arrow Connector 189">
            <a:extLst>
              <a:ext uri="{FF2B5EF4-FFF2-40B4-BE49-F238E27FC236}">
                <a16:creationId xmlns:a16="http://schemas.microsoft.com/office/drawing/2014/main" id="{A44CBB4A-1D44-4F8B-9FCB-9C9A3C031A51}"/>
              </a:ext>
            </a:extLst>
          </p:cNvPr>
          <p:cNvCxnSpPr>
            <a:cxnSpLocks/>
            <a:stCxn id="17" idx="7"/>
            <a:endCxn id="19" idx="3"/>
          </p:cNvCxnSpPr>
          <p:nvPr/>
        </p:nvCxnSpPr>
        <p:spPr>
          <a:xfrm flipV="1">
            <a:off x="3588679" y="4610821"/>
            <a:ext cx="364318" cy="312430"/>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 name="Straight Arrow Connector 190">
            <a:extLst>
              <a:ext uri="{FF2B5EF4-FFF2-40B4-BE49-F238E27FC236}">
                <a16:creationId xmlns:a16="http://schemas.microsoft.com/office/drawing/2014/main" id="{AAEFE853-4729-4A8E-ACA1-F63334A0710E}"/>
              </a:ext>
            </a:extLst>
          </p:cNvPr>
          <p:cNvCxnSpPr>
            <a:cxnSpLocks/>
            <a:stCxn id="19" idx="5"/>
            <a:endCxn id="23" idx="1"/>
          </p:cNvCxnSpPr>
          <p:nvPr/>
        </p:nvCxnSpPr>
        <p:spPr>
          <a:xfrm>
            <a:off x="4680062" y="4610821"/>
            <a:ext cx="356038" cy="315238"/>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191">
            <a:extLst>
              <a:ext uri="{FF2B5EF4-FFF2-40B4-BE49-F238E27FC236}">
                <a16:creationId xmlns:a16="http://schemas.microsoft.com/office/drawing/2014/main" id="{1974D753-F714-4B41-97BC-2972723DB74B}"/>
              </a:ext>
            </a:extLst>
          </p:cNvPr>
          <p:cNvCxnSpPr>
            <a:cxnSpLocks/>
            <a:endCxn id="23" idx="2"/>
          </p:cNvCxnSpPr>
          <p:nvPr/>
        </p:nvCxnSpPr>
        <p:spPr>
          <a:xfrm>
            <a:off x="3636016" y="5060295"/>
            <a:ext cx="1344482" cy="0"/>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192">
            <a:extLst>
              <a:ext uri="{FF2B5EF4-FFF2-40B4-BE49-F238E27FC236}">
                <a16:creationId xmlns:a16="http://schemas.microsoft.com/office/drawing/2014/main" id="{8614B1F1-C12A-4A56-A29D-276C091D9B9D}"/>
              </a:ext>
            </a:extLst>
          </p:cNvPr>
          <p:cNvCxnSpPr>
            <a:cxnSpLocks/>
            <a:endCxn id="20" idx="2"/>
          </p:cNvCxnSpPr>
          <p:nvPr/>
        </p:nvCxnSpPr>
        <p:spPr>
          <a:xfrm>
            <a:off x="3636016" y="3417114"/>
            <a:ext cx="1336211" cy="11885"/>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193">
            <a:extLst>
              <a:ext uri="{FF2B5EF4-FFF2-40B4-BE49-F238E27FC236}">
                <a16:creationId xmlns:a16="http://schemas.microsoft.com/office/drawing/2014/main" id="{469BECCB-9DE7-46A1-B7B5-A17C192A7FAC}"/>
              </a:ext>
            </a:extLst>
          </p:cNvPr>
          <p:cNvCxnSpPr>
            <a:cxnSpLocks/>
            <a:stCxn id="23" idx="0"/>
            <a:endCxn id="20" idx="4"/>
          </p:cNvCxnSpPr>
          <p:nvPr/>
        </p:nvCxnSpPr>
        <p:spPr>
          <a:xfrm flipH="1" flipV="1">
            <a:off x="5162068" y="3618835"/>
            <a:ext cx="8263" cy="1251616"/>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1" name="Rectangle 250">
            <a:extLst>
              <a:ext uri="{FF2B5EF4-FFF2-40B4-BE49-F238E27FC236}">
                <a16:creationId xmlns:a16="http://schemas.microsoft.com/office/drawing/2014/main" id="{02CDA2E1-57B0-457B-B675-FB738BAC3C84}"/>
              </a:ext>
            </a:extLst>
          </p:cNvPr>
          <p:cNvSpPr/>
          <p:nvPr/>
        </p:nvSpPr>
        <p:spPr>
          <a:xfrm>
            <a:off x="2778066" y="5745298"/>
            <a:ext cx="1344480" cy="560228"/>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latin typeface="Courier New" panose="02070309020205020404" pitchFamily="49" charset="0"/>
                <a:cs typeface="Courier New" panose="02070309020205020404" pitchFamily="49" charset="0"/>
              </a:rPr>
              <a:t>vport_o1</a:t>
            </a:r>
            <a:endParaRPr lang="en-US" dirty="0"/>
          </a:p>
        </p:txBody>
      </p:sp>
      <p:sp>
        <p:nvSpPr>
          <p:cNvPr id="32" name="Rectangle 250">
            <a:extLst>
              <a:ext uri="{FF2B5EF4-FFF2-40B4-BE49-F238E27FC236}">
                <a16:creationId xmlns:a16="http://schemas.microsoft.com/office/drawing/2014/main" id="{53D56E30-29FB-4540-89B3-B03A2B586E89}"/>
              </a:ext>
            </a:extLst>
          </p:cNvPr>
          <p:cNvSpPr/>
          <p:nvPr/>
        </p:nvSpPr>
        <p:spPr>
          <a:xfrm>
            <a:off x="4473296" y="2180194"/>
            <a:ext cx="1344480" cy="560228"/>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latin typeface="Courier New" panose="02070309020205020404" pitchFamily="49" charset="0"/>
                <a:cs typeface="Courier New" panose="02070309020205020404" pitchFamily="49" charset="0"/>
              </a:rPr>
              <a:t>vport_i2</a:t>
            </a:r>
            <a:endParaRPr lang="en-US" dirty="0"/>
          </a:p>
        </p:txBody>
      </p:sp>
      <p:sp>
        <p:nvSpPr>
          <p:cNvPr id="33" name="Rectangle 250">
            <a:extLst>
              <a:ext uri="{FF2B5EF4-FFF2-40B4-BE49-F238E27FC236}">
                <a16:creationId xmlns:a16="http://schemas.microsoft.com/office/drawing/2014/main" id="{8D66686D-42E2-4670-9475-32CEB899FD81}"/>
              </a:ext>
            </a:extLst>
          </p:cNvPr>
          <p:cNvSpPr/>
          <p:nvPr/>
        </p:nvSpPr>
        <p:spPr>
          <a:xfrm>
            <a:off x="2775949" y="2165498"/>
            <a:ext cx="1344480" cy="560228"/>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7030A0"/>
                </a:solidFill>
                <a:latin typeface="Courier New" panose="02070309020205020404" pitchFamily="49" charset="0"/>
                <a:cs typeface="Courier New" panose="02070309020205020404" pitchFamily="49" charset="0"/>
              </a:rPr>
              <a:t>vport_i1</a:t>
            </a:r>
            <a:endParaRPr lang="en-US"/>
          </a:p>
        </p:txBody>
      </p:sp>
      <p:cxnSp>
        <p:nvCxnSpPr>
          <p:cNvPr id="34" name="Straight Arrow Connector 82">
            <a:extLst>
              <a:ext uri="{FF2B5EF4-FFF2-40B4-BE49-F238E27FC236}">
                <a16:creationId xmlns:a16="http://schemas.microsoft.com/office/drawing/2014/main" id="{9EE41D6C-B2C9-4201-9734-83FD1841937A}"/>
              </a:ext>
            </a:extLst>
          </p:cNvPr>
          <p:cNvCxnSpPr>
            <a:cxnSpLocks/>
          </p:cNvCxnSpPr>
          <p:nvPr/>
        </p:nvCxnSpPr>
        <p:spPr>
          <a:xfrm>
            <a:off x="3433241" y="2729227"/>
            <a:ext cx="5" cy="507123"/>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35" name="矩形 34">
            <a:extLst>
              <a:ext uri="{FF2B5EF4-FFF2-40B4-BE49-F238E27FC236}">
                <a16:creationId xmlns:a16="http://schemas.microsoft.com/office/drawing/2014/main" id="{9BC85F9B-1F05-4001-9699-35832D9E925F}"/>
              </a:ext>
            </a:extLst>
          </p:cNvPr>
          <p:cNvSpPr/>
          <p:nvPr/>
        </p:nvSpPr>
        <p:spPr>
          <a:xfrm>
            <a:off x="3158818" y="3236362"/>
            <a:ext cx="598241" cy="369332"/>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sw1</a:t>
            </a:r>
            <a:endParaRPr lang="en-US" dirty="0"/>
          </a:p>
        </p:txBody>
      </p:sp>
      <p:sp>
        <p:nvSpPr>
          <p:cNvPr id="36" name="矩形 35">
            <a:extLst>
              <a:ext uri="{FF2B5EF4-FFF2-40B4-BE49-F238E27FC236}">
                <a16:creationId xmlns:a16="http://schemas.microsoft.com/office/drawing/2014/main" id="{FE04117D-B40B-4F6B-B32F-D00E4FE5F7A0}"/>
              </a:ext>
            </a:extLst>
          </p:cNvPr>
          <p:cNvSpPr/>
          <p:nvPr/>
        </p:nvSpPr>
        <p:spPr>
          <a:xfrm>
            <a:off x="4867078" y="3232448"/>
            <a:ext cx="598241" cy="369332"/>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sw2</a:t>
            </a:r>
            <a:endParaRPr lang="en-US" dirty="0"/>
          </a:p>
        </p:txBody>
      </p:sp>
      <p:sp>
        <p:nvSpPr>
          <p:cNvPr id="37" name="矩形 36">
            <a:extLst>
              <a:ext uri="{FF2B5EF4-FFF2-40B4-BE49-F238E27FC236}">
                <a16:creationId xmlns:a16="http://schemas.microsoft.com/office/drawing/2014/main" id="{755B12E8-0D09-48FF-A9AB-82DA8A5BE6F1}"/>
              </a:ext>
            </a:extLst>
          </p:cNvPr>
          <p:cNvSpPr/>
          <p:nvPr/>
        </p:nvSpPr>
        <p:spPr>
          <a:xfrm>
            <a:off x="3151190" y="4873415"/>
            <a:ext cx="598241" cy="369332"/>
          </a:xfrm>
          <a:prstGeom prst="rect">
            <a:avLst/>
          </a:prstGeom>
        </p:spPr>
        <p:txBody>
          <a:bodyPr wrap="none">
            <a:spAutoFit/>
          </a:bodyPr>
          <a:lstStyle/>
          <a:p>
            <a:r>
              <a:rPr lang="en-US" b="1">
                <a:solidFill>
                  <a:srgbClr val="7030A0"/>
                </a:solidFill>
                <a:latin typeface="Courier New" panose="02070309020205020404" pitchFamily="49" charset="0"/>
                <a:cs typeface="Courier New" panose="02070309020205020404" pitchFamily="49" charset="0"/>
              </a:rPr>
              <a:t>sw3</a:t>
            </a:r>
            <a:endParaRPr lang="en-US" dirty="0"/>
          </a:p>
        </p:txBody>
      </p:sp>
      <p:sp>
        <p:nvSpPr>
          <p:cNvPr id="38" name="矩形 37">
            <a:extLst>
              <a:ext uri="{FF2B5EF4-FFF2-40B4-BE49-F238E27FC236}">
                <a16:creationId xmlns:a16="http://schemas.microsoft.com/office/drawing/2014/main" id="{40119124-89FD-4B34-A418-54959B213516}"/>
              </a:ext>
            </a:extLst>
          </p:cNvPr>
          <p:cNvSpPr/>
          <p:nvPr/>
        </p:nvSpPr>
        <p:spPr>
          <a:xfrm>
            <a:off x="4883628" y="4867646"/>
            <a:ext cx="598241" cy="369332"/>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sw4</a:t>
            </a:r>
            <a:endParaRPr lang="en-US" dirty="0"/>
          </a:p>
        </p:txBody>
      </p:sp>
      <p:sp>
        <p:nvSpPr>
          <p:cNvPr id="39" name="矩形 38">
            <a:extLst>
              <a:ext uri="{FF2B5EF4-FFF2-40B4-BE49-F238E27FC236}">
                <a16:creationId xmlns:a16="http://schemas.microsoft.com/office/drawing/2014/main" id="{E76E96C7-F63A-4BE5-BA01-16BC970BF924}"/>
              </a:ext>
            </a:extLst>
          </p:cNvPr>
          <p:cNvSpPr/>
          <p:nvPr/>
        </p:nvSpPr>
        <p:spPr>
          <a:xfrm>
            <a:off x="4015404" y="3915385"/>
            <a:ext cx="736099" cy="646331"/>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Add/</a:t>
            </a:r>
          </a:p>
          <a:p>
            <a:r>
              <a:rPr lang="en-US" b="1" dirty="0">
                <a:solidFill>
                  <a:srgbClr val="7030A0"/>
                </a:solidFill>
                <a:latin typeface="Courier New" panose="02070309020205020404" pitchFamily="49" charset="0"/>
                <a:cs typeface="Courier New" panose="02070309020205020404" pitchFamily="49" charset="0"/>
              </a:rPr>
              <a:t>Mul</a:t>
            </a:r>
            <a:endParaRPr lang="en-US" dirty="0"/>
          </a:p>
        </p:txBody>
      </p:sp>
      <p:sp>
        <p:nvSpPr>
          <p:cNvPr id="41" name="Rectangle 250">
            <a:extLst>
              <a:ext uri="{FF2B5EF4-FFF2-40B4-BE49-F238E27FC236}">
                <a16:creationId xmlns:a16="http://schemas.microsoft.com/office/drawing/2014/main" id="{51174D3C-001A-426A-927E-66555ECBF8E2}"/>
              </a:ext>
            </a:extLst>
          </p:cNvPr>
          <p:cNvSpPr/>
          <p:nvPr/>
        </p:nvSpPr>
        <p:spPr>
          <a:xfrm>
            <a:off x="1112386" y="2165018"/>
            <a:ext cx="1344480" cy="560228"/>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latin typeface="Courier New" panose="02070309020205020404" pitchFamily="49" charset="0"/>
                <a:cs typeface="Courier New" panose="02070309020205020404" pitchFamily="49" charset="0"/>
              </a:rPr>
              <a:t>vport_i3</a:t>
            </a:r>
            <a:endParaRPr lang="en-US" dirty="0"/>
          </a:p>
        </p:txBody>
      </p:sp>
      <p:cxnSp>
        <p:nvCxnSpPr>
          <p:cNvPr id="42" name="Straight Arrow Connector 82">
            <a:extLst>
              <a:ext uri="{FF2B5EF4-FFF2-40B4-BE49-F238E27FC236}">
                <a16:creationId xmlns:a16="http://schemas.microsoft.com/office/drawing/2014/main" id="{800BE238-6E45-4D00-B4AE-291F80716737}"/>
              </a:ext>
            </a:extLst>
          </p:cNvPr>
          <p:cNvCxnSpPr>
            <a:cxnSpLocks/>
          </p:cNvCxnSpPr>
          <p:nvPr/>
        </p:nvCxnSpPr>
        <p:spPr>
          <a:xfrm>
            <a:off x="1769678" y="2728747"/>
            <a:ext cx="5" cy="507123"/>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43" name="Oval 112">
            <a:extLst>
              <a:ext uri="{FF2B5EF4-FFF2-40B4-BE49-F238E27FC236}">
                <a16:creationId xmlns:a16="http://schemas.microsoft.com/office/drawing/2014/main" id="{82E5029F-ACAC-473F-8892-48233C12CFBC}"/>
              </a:ext>
            </a:extLst>
          </p:cNvPr>
          <p:cNvSpPr/>
          <p:nvPr/>
        </p:nvSpPr>
        <p:spPr>
          <a:xfrm>
            <a:off x="1579839" y="3236353"/>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44" name="矩形 43">
            <a:extLst>
              <a:ext uri="{FF2B5EF4-FFF2-40B4-BE49-F238E27FC236}">
                <a16:creationId xmlns:a16="http://schemas.microsoft.com/office/drawing/2014/main" id="{0AD39587-02EF-4791-853A-9C86C0A54A68}"/>
              </a:ext>
            </a:extLst>
          </p:cNvPr>
          <p:cNvSpPr/>
          <p:nvPr/>
        </p:nvSpPr>
        <p:spPr>
          <a:xfrm>
            <a:off x="1475400" y="3232448"/>
            <a:ext cx="598241" cy="369332"/>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sw5</a:t>
            </a:r>
            <a:endParaRPr lang="en-US" dirty="0"/>
          </a:p>
        </p:txBody>
      </p:sp>
      <p:cxnSp>
        <p:nvCxnSpPr>
          <p:cNvPr id="46" name="Straight Arrow Connector 188">
            <a:extLst>
              <a:ext uri="{FF2B5EF4-FFF2-40B4-BE49-F238E27FC236}">
                <a16:creationId xmlns:a16="http://schemas.microsoft.com/office/drawing/2014/main" id="{E2F42BD3-ADC8-4EE2-87EB-2E9565551092}"/>
              </a:ext>
            </a:extLst>
          </p:cNvPr>
          <p:cNvCxnSpPr>
            <a:cxnSpLocks/>
            <a:stCxn id="16" idx="3"/>
            <a:endCxn id="40" idx="7"/>
          </p:cNvCxnSpPr>
          <p:nvPr/>
        </p:nvCxnSpPr>
        <p:spPr>
          <a:xfrm flipH="1">
            <a:off x="2983875" y="3560428"/>
            <a:ext cx="328068" cy="310593"/>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40" name="Oval 178">
            <a:extLst>
              <a:ext uri="{FF2B5EF4-FFF2-40B4-BE49-F238E27FC236}">
                <a16:creationId xmlns:a16="http://schemas.microsoft.com/office/drawing/2014/main" id="{547D722F-D92E-4511-AB69-9700BD347789}"/>
              </a:ext>
            </a:extLst>
          </p:cNvPr>
          <p:cNvSpPr/>
          <p:nvPr/>
        </p:nvSpPr>
        <p:spPr>
          <a:xfrm>
            <a:off x="2106230" y="3720441"/>
            <a:ext cx="1028225" cy="1028225"/>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Straight Arrow Connector 187">
            <a:extLst>
              <a:ext uri="{FF2B5EF4-FFF2-40B4-BE49-F238E27FC236}">
                <a16:creationId xmlns:a16="http://schemas.microsoft.com/office/drawing/2014/main" id="{5C5B5A23-8CB2-4202-ACD8-91664F88ADD2}"/>
              </a:ext>
            </a:extLst>
          </p:cNvPr>
          <p:cNvCxnSpPr>
            <a:cxnSpLocks/>
            <a:stCxn id="43" idx="5"/>
            <a:endCxn id="40" idx="1"/>
          </p:cNvCxnSpPr>
          <p:nvPr/>
        </p:nvCxnSpPr>
        <p:spPr>
          <a:xfrm>
            <a:off x="1903914" y="3560428"/>
            <a:ext cx="352896" cy="310593"/>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48" name="矩形 47">
            <a:extLst>
              <a:ext uri="{FF2B5EF4-FFF2-40B4-BE49-F238E27FC236}">
                <a16:creationId xmlns:a16="http://schemas.microsoft.com/office/drawing/2014/main" id="{E7A6E154-C329-4F18-8644-0DBE98598130}"/>
              </a:ext>
            </a:extLst>
          </p:cNvPr>
          <p:cNvSpPr/>
          <p:nvPr/>
        </p:nvSpPr>
        <p:spPr>
          <a:xfrm>
            <a:off x="2321221" y="4041292"/>
            <a:ext cx="598241" cy="369332"/>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Div</a:t>
            </a:r>
            <a:endParaRPr lang="en-US" dirty="0"/>
          </a:p>
        </p:txBody>
      </p:sp>
      <p:cxnSp>
        <p:nvCxnSpPr>
          <p:cNvPr id="49" name="Straight Arrow Connector 187">
            <a:extLst>
              <a:ext uri="{FF2B5EF4-FFF2-40B4-BE49-F238E27FC236}">
                <a16:creationId xmlns:a16="http://schemas.microsoft.com/office/drawing/2014/main" id="{257B6577-FA0A-49DF-B875-5448DEBD83CB}"/>
              </a:ext>
            </a:extLst>
          </p:cNvPr>
          <p:cNvCxnSpPr>
            <a:cxnSpLocks/>
            <a:stCxn id="40" idx="5"/>
            <a:endCxn id="17" idx="1"/>
          </p:cNvCxnSpPr>
          <p:nvPr/>
        </p:nvCxnSpPr>
        <p:spPr>
          <a:xfrm>
            <a:off x="2983875" y="4598086"/>
            <a:ext cx="336331" cy="325165"/>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55" name="矩形 54">
            <a:extLst>
              <a:ext uri="{FF2B5EF4-FFF2-40B4-BE49-F238E27FC236}">
                <a16:creationId xmlns:a16="http://schemas.microsoft.com/office/drawing/2014/main" id="{442BF5CA-1DB7-4761-97E6-AB359E2CF476}"/>
              </a:ext>
            </a:extLst>
          </p:cNvPr>
          <p:cNvSpPr/>
          <p:nvPr/>
        </p:nvSpPr>
        <p:spPr>
          <a:xfrm>
            <a:off x="1005840" y="1665756"/>
            <a:ext cx="4791440" cy="523220"/>
          </a:xfrm>
          <a:prstGeom prst="rect">
            <a:avLst/>
          </a:prstGeom>
        </p:spPr>
        <p:txBody>
          <a:bodyPr wrap="none">
            <a:spAutoFit/>
          </a:bodyPr>
          <a:lstStyle/>
          <a:p>
            <a:r>
              <a:rPr lang="en-US" altLang="zh-CN" sz="2800" b="1" dirty="0"/>
              <a:t>Can you build a CGRA like this?</a:t>
            </a:r>
            <a:endParaRPr lang="en-US" sz="2800" dirty="0"/>
          </a:p>
        </p:txBody>
      </p:sp>
      <p:sp>
        <p:nvSpPr>
          <p:cNvPr id="58" name="Rectangle 1">
            <a:extLst>
              <a:ext uri="{FF2B5EF4-FFF2-40B4-BE49-F238E27FC236}">
                <a16:creationId xmlns:a16="http://schemas.microsoft.com/office/drawing/2014/main" id="{D5FEE1C6-7AA6-4039-A632-1CA13AF27294}"/>
              </a:ext>
            </a:extLst>
          </p:cNvPr>
          <p:cNvSpPr>
            <a:spLocks noChangeArrowheads="1"/>
          </p:cNvSpPr>
          <p:nvPr/>
        </p:nvSpPr>
        <p:spPr bwMode="auto">
          <a:xfrm>
            <a:off x="6128705" y="2007074"/>
            <a:ext cx="4736771" cy="4708981"/>
          </a:xfrm>
          <a:prstGeom prst="rect">
            <a:avLst/>
          </a:prstGeom>
          <a:solidFill>
            <a:srgbClr val="1313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lang="en-US" altLang="en-US" sz="1100" i="1" dirty="0" err="1">
                <a:solidFill>
                  <a:srgbClr val="7EC3E6"/>
                </a:solidFill>
                <a:latin typeface="Courier New" panose="02070309020205020404" pitchFamily="49" charset="0"/>
                <a:ea typeface="JetBrains Mono"/>
                <a:cs typeface="Courier New" panose="02070309020205020404" pitchFamily="49" charset="0"/>
              </a:rPr>
              <a:t>dsa</a:t>
            </a:r>
            <a:r>
              <a:rPr lang="en-US" altLang="en-US" sz="1100" i="1" dirty="0">
                <a:solidFill>
                  <a:srgbClr val="7EC3E6"/>
                </a:solidFill>
                <a:latin typeface="Courier New" panose="02070309020205020404" pitchFamily="49" charset="0"/>
                <a:ea typeface="JetBrains Mono"/>
                <a:cs typeface="Courier New" panose="02070309020205020404" pitchFamily="49" charset="0"/>
              </a:rPr>
              <a:t>-</a:t>
            </a:r>
            <a:r>
              <a:rPr lang="en-US" altLang="en-US" sz="1100" i="1" dirty="0" err="1">
                <a:solidFill>
                  <a:srgbClr val="7EC3E6"/>
                </a:solidFill>
                <a:latin typeface="Courier New" panose="02070309020205020404" pitchFamily="49" charset="0"/>
                <a:ea typeface="JetBrains Mono"/>
                <a:cs typeface="Courier New" panose="02070309020205020404" pitchFamily="49" charset="0"/>
              </a:rPr>
              <a:t>cgra</a:t>
            </a:r>
            <a:r>
              <a:rPr lang="en-US" altLang="en-US" sz="1100" i="1" dirty="0">
                <a:solidFill>
                  <a:srgbClr val="7EC3E6"/>
                </a:solidFill>
                <a:latin typeface="Courier New" panose="02070309020205020404" pitchFamily="49" charset="0"/>
                <a:ea typeface="JetBrains Mono"/>
                <a:cs typeface="Courier New" panose="02070309020205020404" pitchFamily="49" charset="0"/>
              </a:rPr>
              <a:t>-gen/</a:t>
            </a:r>
            <a:r>
              <a:rPr lang="en-US" altLang="en-US" sz="1100" i="1" dirty="0" err="1">
                <a:solidFill>
                  <a:srgbClr val="7EC3E6"/>
                </a:solidFill>
                <a:latin typeface="Courier New" panose="02070309020205020404" pitchFamily="49" charset="0"/>
                <a:ea typeface="JetBrains Mono"/>
                <a:cs typeface="Courier New" panose="02070309020205020404" pitchFamily="49" charset="0"/>
              </a:rPr>
              <a:t>src</a:t>
            </a:r>
            <a:r>
              <a:rPr lang="en-US" altLang="en-US" sz="1100" i="1" dirty="0">
                <a:solidFill>
                  <a:srgbClr val="7EC3E6"/>
                </a:solidFill>
                <a:latin typeface="Courier New" panose="02070309020205020404" pitchFamily="49" charset="0"/>
                <a:ea typeface="JetBrains Mono"/>
                <a:cs typeface="Courier New" panose="02070309020205020404" pitchFamily="49" charset="0"/>
              </a:rPr>
              <a:t>/main/</a:t>
            </a:r>
            <a:r>
              <a:rPr lang="en-US" altLang="en-US" sz="1100" i="1" dirty="0" err="1">
                <a:solidFill>
                  <a:srgbClr val="7EC3E6"/>
                </a:solidFill>
                <a:latin typeface="Courier New" panose="02070309020205020404" pitchFamily="49" charset="0"/>
                <a:ea typeface="JetBrains Mono"/>
                <a:cs typeface="Courier New" panose="02070309020205020404" pitchFamily="49" charset="0"/>
              </a:rPr>
              <a:t>scala</a:t>
            </a:r>
            <a:r>
              <a:rPr lang="en-US" altLang="en-US" sz="1100" i="1" dirty="0">
                <a:solidFill>
                  <a:srgbClr val="7EC3E6"/>
                </a:solidFill>
                <a:latin typeface="Courier New" panose="02070309020205020404" pitchFamily="49" charset="0"/>
                <a:ea typeface="JetBrains Mono"/>
                <a:cs typeface="Courier New" panose="02070309020205020404" pitchFamily="49" charset="0"/>
              </a:rPr>
              <a:t>/real/</a:t>
            </a:r>
            <a:r>
              <a:rPr lang="en-US" altLang="en-US" sz="1100" i="1" dirty="0" err="1">
                <a:solidFill>
                  <a:srgbClr val="7EC3E6"/>
                </a:solidFill>
                <a:latin typeface="Courier New" panose="02070309020205020404" pitchFamily="49" charset="0"/>
                <a:ea typeface="JetBrains Mono"/>
                <a:cs typeface="Courier New" panose="02070309020205020404" pitchFamily="49" charset="0"/>
              </a:rPr>
              <a:t>micro_demo_answer</a:t>
            </a:r>
            <a:endPar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package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real</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import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dsl._</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object </a:t>
            </a:r>
            <a:r>
              <a:rPr kumimoji="0" lang="en-US" altLang="en-US" sz="1100" b="0" i="0" u="none" strike="noStrike" cap="none" normalizeH="0" baseline="0" dirty="0" err="1">
                <a:ln>
                  <a:noFill/>
                </a:ln>
                <a:solidFill>
                  <a:srgbClr val="FFFFFF"/>
                </a:solidFill>
                <a:effectLst/>
                <a:latin typeface="Courier New" panose="02070309020205020404" pitchFamily="49" charset="0"/>
                <a:ea typeface="JetBrains Mono"/>
                <a:cs typeface="Courier New" panose="02070309020205020404" pitchFamily="49" charset="0"/>
              </a:rPr>
              <a:t>micro_demo_sihao</a:t>
            </a:r>
            <a:r>
              <a:rPr kumimoji="0" lang="en-US" altLang="en-US" sz="11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extends </a:t>
            </a:r>
            <a:r>
              <a:rPr kumimoji="0" lang="en-US" altLang="en-US" sz="11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t>App</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lang="en-US" altLang="en-US" sz="1100" dirty="0">
                <a:solidFill>
                  <a:srgbClr val="EBEBEB"/>
                </a:solidFill>
                <a:latin typeface="Courier New" panose="02070309020205020404" pitchFamily="49" charset="0"/>
                <a:ea typeface="JetBrains Mono"/>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EBEBEB"/>
              </a:solidFill>
              <a:latin typeface="Courier New" panose="02070309020205020404" pitchFamily="49" charset="0"/>
              <a:ea typeface="JetBrains Mono"/>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a:solidFill>
                  <a:srgbClr val="7EC3E6"/>
                </a:solidFill>
                <a:latin typeface="Courier New" panose="02070309020205020404" pitchFamily="49" charset="0"/>
                <a:ea typeface="JetBrains Mono"/>
                <a:cs typeface="Courier New" panose="02070309020205020404" pitchFamily="49" charset="0"/>
              </a:rPr>
              <a:t>     // put your code here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a:solidFill>
                <a:srgbClr val="EBEBEB"/>
              </a:solidFill>
              <a:latin typeface="Courier New" panose="02070309020205020404" pitchFamily="49" charset="0"/>
              <a:ea typeface="JetBrains Mono"/>
              <a:cs typeface="Courier New" panose="02070309020205020404" pitchFamily="49" charset="0"/>
            </a:endParaRPr>
          </a:p>
          <a:p>
            <a:pPr lvl="1" eaLnBrk="0" fontAlgn="base" hangingPunct="0">
              <a:spcBef>
                <a:spcPct val="0"/>
              </a:spcBef>
              <a:spcAft>
                <a:spcPct val="0"/>
              </a:spcAft>
            </a:pPr>
            <a:r>
              <a:rPr lang="en-US" altLang="en-US" sz="1100" dirty="0">
                <a:solidFill>
                  <a:srgbClr val="7EC3E6"/>
                </a:solidFill>
                <a:latin typeface="Courier New" panose="02070309020205020404" pitchFamily="49" charset="0"/>
                <a:ea typeface="JetBrains Mono"/>
                <a:cs typeface="Courier New" panose="02070309020205020404" pitchFamily="49" charset="0"/>
              </a:rPr>
              <a:t>// Add a new vector port</a:t>
            </a:r>
            <a:br>
              <a:rPr lang="en-US" altLang="en-US" sz="1100" dirty="0">
                <a:solidFill>
                  <a:srgbClr val="7EC3E6"/>
                </a:solidFill>
                <a:latin typeface="Courier New" panose="02070309020205020404" pitchFamily="49" charset="0"/>
                <a:ea typeface="JetBrains Mono"/>
                <a:cs typeface="Courier New" panose="02070309020205020404" pitchFamily="49" charset="0"/>
              </a:rPr>
            </a:br>
            <a:r>
              <a:rPr lang="en-US" altLang="en-US" sz="1100" dirty="0">
                <a:solidFill>
                  <a:srgbClr val="ED864A"/>
                </a:solidFill>
                <a:latin typeface="Courier New" panose="02070309020205020404" pitchFamily="49" charset="0"/>
                <a:ea typeface="JetBrains Mono"/>
                <a:cs typeface="Courier New" panose="02070309020205020404" pitchFamily="49" charset="0"/>
              </a:rPr>
              <a:t>val </a:t>
            </a:r>
            <a:r>
              <a:rPr lang="en-US" altLang="en-US" sz="1100" i="1" dirty="0">
                <a:solidFill>
                  <a:srgbClr val="ED94FF"/>
                </a:solidFill>
                <a:latin typeface="Courier New" panose="02070309020205020404" pitchFamily="49" charset="0"/>
                <a:ea typeface="JetBrains Mono"/>
                <a:cs typeface="Courier New" panose="02070309020205020404" pitchFamily="49" charset="0"/>
              </a:rPr>
              <a:t>vport_i3 </a:t>
            </a:r>
            <a:r>
              <a:rPr lang="en-US" altLang="en-US" sz="1100" dirty="0">
                <a:solidFill>
                  <a:srgbClr val="EBEBEB"/>
                </a:solidFill>
                <a:latin typeface="Courier New" panose="02070309020205020404" pitchFamily="49" charset="0"/>
                <a:ea typeface="JetBrains Mono"/>
                <a:cs typeface="Courier New" panose="02070309020205020404" pitchFamily="49" charset="0"/>
              </a:rPr>
              <a:t>= </a:t>
            </a:r>
            <a:r>
              <a:rPr lang="en-US" altLang="en-US" sz="1100" dirty="0">
                <a:solidFill>
                  <a:srgbClr val="ED864A"/>
                </a:solidFill>
                <a:latin typeface="Courier New" panose="02070309020205020404" pitchFamily="49" charset="0"/>
                <a:ea typeface="JetBrains Mono"/>
                <a:cs typeface="Courier New" panose="02070309020205020404" pitchFamily="49" charset="0"/>
              </a:rPr>
              <a:t>new </a:t>
            </a:r>
            <a:r>
              <a:rPr lang="en-US" altLang="en-US" sz="1100" dirty="0">
                <a:solidFill>
                  <a:srgbClr val="EBEBEB"/>
                </a:solidFill>
                <a:latin typeface="Courier New" panose="02070309020205020404" pitchFamily="49" charset="0"/>
                <a:ea typeface="JetBrains Mono"/>
                <a:cs typeface="Courier New" panose="02070309020205020404" pitchFamily="49" charset="0"/>
              </a:rPr>
              <a:t>ssnode(</a:t>
            </a:r>
            <a:r>
              <a:rPr lang="en-US" altLang="en-US" sz="1100" dirty="0">
                <a:solidFill>
                  <a:srgbClr val="54B33E"/>
                </a:solidFill>
                <a:latin typeface="Courier New" panose="02070309020205020404" pitchFamily="49" charset="0"/>
                <a:ea typeface="JetBrains Mono"/>
                <a:cs typeface="Courier New" panose="02070309020205020404" pitchFamily="49" charset="0"/>
              </a:rPr>
              <a:t>"vector port"</a:t>
            </a:r>
            <a:r>
              <a:rPr lang="en-US" altLang="en-US" sz="1100" dirty="0">
                <a:solidFill>
                  <a:srgbClr val="EBEBEB"/>
                </a:solidFill>
                <a:latin typeface="Courier New" panose="02070309020205020404" pitchFamily="49" charset="0"/>
                <a:ea typeface="JetBrains Mono"/>
                <a:cs typeface="Courier New" panose="02070309020205020404" pitchFamily="49" charset="0"/>
              </a:rPr>
              <a:t>)</a:t>
            </a:r>
            <a:br>
              <a:rPr lang="en-US" altLang="en-US" sz="1100" dirty="0">
                <a:solidFill>
                  <a:srgbClr val="EBEBEB"/>
                </a:solidFill>
                <a:latin typeface="Courier New" panose="02070309020205020404" pitchFamily="49" charset="0"/>
                <a:ea typeface="JetBrains Mono"/>
                <a:cs typeface="Courier New" panose="02070309020205020404" pitchFamily="49" charset="0"/>
              </a:rPr>
            </a:br>
            <a:br>
              <a:rPr lang="en-US" altLang="en-US" sz="1100" dirty="0">
                <a:solidFill>
                  <a:srgbClr val="EBEBEB"/>
                </a:solidFill>
                <a:latin typeface="Courier New" panose="02070309020205020404" pitchFamily="49" charset="0"/>
                <a:ea typeface="JetBrains Mono"/>
                <a:cs typeface="Courier New" panose="02070309020205020404" pitchFamily="49" charset="0"/>
              </a:rPr>
            </a:br>
            <a:r>
              <a:rPr lang="en-US" altLang="en-US" sz="1100" dirty="0">
                <a:solidFill>
                  <a:srgbClr val="7EC3E6"/>
                </a:solidFill>
                <a:latin typeface="Courier New" panose="02070309020205020404" pitchFamily="49" charset="0"/>
                <a:ea typeface="JetBrains Mono"/>
                <a:cs typeface="Courier New" panose="02070309020205020404" pitchFamily="49" charset="0"/>
              </a:rPr>
              <a:t>// Add a new switch</a:t>
            </a:r>
            <a:br>
              <a:rPr lang="en-US" altLang="en-US" sz="1100" dirty="0">
                <a:solidFill>
                  <a:srgbClr val="7EC3E6"/>
                </a:solidFill>
                <a:latin typeface="Courier New" panose="02070309020205020404" pitchFamily="49" charset="0"/>
                <a:ea typeface="JetBrains Mono"/>
                <a:cs typeface="Courier New" panose="02070309020205020404" pitchFamily="49" charset="0"/>
              </a:rPr>
            </a:br>
            <a:r>
              <a:rPr lang="en-US" altLang="en-US" sz="1100" dirty="0">
                <a:solidFill>
                  <a:srgbClr val="ED864A"/>
                </a:solidFill>
                <a:latin typeface="Courier New" panose="02070309020205020404" pitchFamily="49" charset="0"/>
                <a:ea typeface="JetBrains Mono"/>
                <a:cs typeface="Courier New" panose="02070309020205020404" pitchFamily="49" charset="0"/>
              </a:rPr>
              <a:t>val </a:t>
            </a:r>
            <a:r>
              <a:rPr lang="en-US" altLang="en-US" sz="1100" i="1" dirty="0">
                <a:solidFill>
                  <a:srgbClr val="ED94FF"/>
                </a:solidFill>
                <a:latin typeface="Courier New" panose="02070309020205020404" pitchFamily="49" charset="0"/>
                <a:ea typeface="JetBrains Mono"/>
                <a:cs typeface="Courier New" panose="02070309020205020404" pitchFamily="49" charset="0"/>
              </a:rPr>
              <a:t>new_sw </a:t>
            </a:r>
            <a:r>
              <a:rPr lang="en-US" altLang="en-US" sz="1100" dirty="0">
                <a:solidFill>
                  <a:srgbClr val="EBEBEB"/>
                </a:solidFill>
                <a:latin typeface="Courier New" panose="02070309020205020404" pitchFamily="49" charset="0"/>
                <a:ea typeface="JetBrains Mono"/>
                <a:cs typeface="Courier New" panose="02070309020205020404" pitchFamily="49" charset="0"/>
              </a:rPr>
              <a:t>= </a:t>
            </a:r>
            <a:r>
              <a:rPr lang="en-US" altLang="en-US" sz="1100" dirty="0">
                <a:solidFill>
                  <a:srgbClr val="ED864A"/>
                </a:solidFill>
                <a:latin typeface="Courier New" panose="02070309020205020404" pitchFamily="49" charset="0"/>
                <a:ea typeface="JetBrains Mono"/>
                <a:cs typeface="Courier New" panose="02070309020205020404" pitchFamily="49" charset="0"/>
              </a:rPr>
              <a:t>new</a:t>
            </a:r>
            <a:r>
              <a:rPr lang="en-US" altLang="en-US" sz="1100" i="1" dirty="0">
                <a:solidFill>
                  <a:srgbClr val="ED94FF"/>
                </a:solidFill>
                <a:latin typeface="Courier New" panose="02070309020205020404" pitchFamily="49" charset="0"/>
                <a:ea typeface="JetBrains Mono"/>
                <a:cs typeface="Courier New" panose="02070309020205020404" pitchFamily="49" charset="0"/>
              </a:rPr>
              <a:t> </a:t>
            </a:r>
            <a:r>
              <a:rPr lang="en-US" altLang="en-US" sz="1100" dirty="0">
                <a:solidFill>
                  <a:srgbClr val="EBEBEB"/>
                </a:solidFill>
                <a:latin typeface="Courier New" panose="02070309020205020404" pitchFamily="49" charset="0"/>
                <a:ea typeface="JetBrains Mono"/>
                <a:cs typeface="Courier New" panose="02070309020205020404" pitchFamily="49" charset="0"/>
              </a:rPr>
              <a:t>ssnode(</a:t>
            </a:r>
            <a:r>
              <a:rPr lang="en-US" altLang="en-US" sz="1100" dirty="0">
                <a:solidFill>
                  <a:srgbClr val="54B33E"/>
                </a:solidFill>
                <a:latin typeface="Courier New" panose="02070309020205020404" pitchFamily="49" charset="0"/>
                <a:ea typeface="JetBrains Mono"/>
                <a:cs typeface="Courier New" panose="02070309020205020404" pitchFamily="49" charset="0"/>
              </a:rPr>
              <a:t>“switch"</a:t>
            </a:r>
            <a:r>
              <a:rPr lang="en-US" altLang="en-US" sz="1100" dirty="0">
                <a:solidFill>
                  <a:srgbClr val="EBEBEB"/>
                </a:solidFill>
                <a:latin typeface="Courier New" panose="02070309020205020404" pitchFamily="49" charset="0"/>
                <a:ea typeface="JetBrains Mono"/>
                <a:cs typeface="Courier New" panose="02070309020205020404" pitchFamily="49" charset="0"/>
              </a:rPr>
              <a:t>)</a:t>
            </a:r>
            <a:br>
              <a:rPr lang="en-US" altLang="en-US" sz="1100" dirty="0">
                <a:solidFill>
                  <a:srgbClr val="EBEBEB"/>
                </a:solidFill>
                <a:latin typeface="Courier New" panose="02070309020205020404" pitchFamily="49" charset="0"/>
                <a:ea typeface="JetBrains Mono"/>
                <a:cs typeface="Courier New" panose="02070309020205020404" pitchFamily="49" charset="0"/>
              </a:rPr>
            </a:br>
            <a:br>
              <a:rPr lang="en-US" altLang="en-US" sz="1100" dirty="0">
                <a:solidFill>
                  <a:srgbClr val="EBEBEB"/>
                </a:solidFill>
                <a:latin typeface="Courier New" panose="02070309020205020404" pitchFamily="49" charset="0"/>
                <a:ea typeface="JetBrains Mono"/>
                <a:cs typeface="Courier New" panose="02070309020205020404" pitchFamily="49" charset="0"/>
              </a:rPr>
            </a:br>
            <a:r>
              <a:rPr lang="en-US" altLang="en-US" sz="1100" dirty="0">
                <a:solidFill>
                  <a:srgbClr val="7EC3E6"/>
                </a:solidFill>
                <a:latin typeface="Courier New" panose="02070309020205020404" pitchFamily="49" charset="0"/>
                <a:ea typeface="JetBrains Mono"/>
                <a:cs typeface="Courier New" panose="02070309020205020404" pitchFamily="49" charset="0"/>
              </a:rPr>
              <a:t>// Add a new processing element</a:t>
            </a:r>
            <a:br>
              <a:rPr lang="en-US" altLang="en-US" sz="1100" dirty="0">
                <a:solidFill>
                  <a:srgbClr val="7EC3E6"/>
                </a:solidFill>
                <a:latin typeface="Courier New" panose="02070309020205020404" pitchFamily="49" charset="0"/>
                <a:ea typeface="JetBrains Mono"/>
                <a:cs typeface="Courier New" panose="02070309020205020404" pitchFamily="49" charset="0"/>
              </a:rPr>
            </a:br>
            <a:r>
              <a:rPr lang="en-US" altLang="en-US" sz="1100" dirty="0">
                <a:solidFill>
                  <a:srgbClr val="ED864A"/>
                </a:solidFill>
                <a:latin typeface="Courier New" panose="02070309020205020404" pitchFamily="49" charset="0"/>
                <a:ea typeface="JetBrains Mono"/>
                <a:cs typeface="Courier New" panose="02070309020205020404" pitchFamily="49" charset="0"/>
              </a:rPr>
              <a:t>val </a:t>
            </a:r>
            <a:r>
              <a:rPr lang="en-US" altLang="en-US" sz="1100" i="1" dirty="0">
                <a:solidFill>
                  <a:srgbClr val="ED94FF"/>
                </a:solidFill>
                <a:latin typeface="Courier New" panose="02070309020205020404" pitchFamily="49" charset="0"/>
                <a:ea typeface="JetBrains Mono"/>
                <a:cs typeface="Courier New" panose="02070309020205020404" pitchFamily="49" charset="0"/>
              </a:rPr>
              <a:t>pe_div </a:t>
            </a:r>
            <a:r>
              <a:rPr lang="en-US" altLang="en-US" sz="1100" dirty="0">
                <a:solidFill>
                  <a:srgbClr val="EBEBEB"/>
                </a:solidFill>
                <a:latin typeface="Courier New" panose="02070309020205020404" pitchFamily="49" charset="0"/>
                <a:ea typeface="JetBrains Mono"/>
                <a:cs typeface="Courier New" panose="02070309020205020404" pitchFamily="49" charset="0"/>
              </a:rPr>
              <a:t>= </a:t>
            </a:r>
            <a:r>
              <a:rPr lang="en-US" altLang="en-US" sz="1100" dirty="0">
                <a:solidFill>
                  <a:srgbClr val="ED864A"/>
                </a:solidFill>
                <a:latin typeface="Courier New" panose="02070309020205020404" pitchFamily="49" charset="0"/>
                <a:ea typeface="JetBrains Mono"/>
                <a:cs typeface="Courier New" panose="02070309020205020404" pitchFamily="49" charset="0"/>
              </a:rPr>
              <a:t>new </a:t>
            </a:r>
            <a:r>
              <a:rPr lang="en-US" altLang="en-US" sz="1100" dirty="0">
                <a:solidFill>
                  <a:srgbClr val="EBEBEB"/>
                </a:solidFill>
                <a:latin typeface="Courier New" panose="02070309020205020404" pitchFamily="49" charset="0"/>
                <a:ea typeface="JetBrains Mono"/>
                <a:cs typeface="Courier New" panose="02070309020205020404" pitchFamily="49" charset="0"/>
              </a:rPr>
              <a:t>ssnode(</a:t>
            </a:r>
            <a:r>
              <a:rPr lang="en-US" altLang="en-US" sz="1100" dirty="0">
                <a:solidFill>
                  <a:srgbClr val="54B33E"/>
                </a:solidFill>
                <a:latin typeface="Courier New" panose="02070309020205020404" pitchFamily="49" charset="0"/>
                <a:ea typeface="JetBrains Mono"/>
                <a:cs typeface="Courier New" panose="02070309020205020404" pitchFamily="49" charset="0"/>
              </a:rPr>
              <a:t>"processing element"</a:t>
            </a:r>
            <a:r>
              <a:rPr lang="en-US" altLang="en-US" sz="1100" dirty="0">
                <a:solidFill>
                  <a:srgbClr val="EBEBEB"/>
                </a:solidFill>
                <a:latin typeface="Courier New" panose="02070309020205020404" pitchFamily="49" charset="0"/>
                <a:ea typeface="JetBrains Mono"/>
                <a:cs typeface="Courier New" panose="02070309020205020404" pitchFamily="49" charset="0"/>
              </a:rPr>
              <a:t>)</a:t>
            </a:r>
            <a:br>
              <a:rPr lang="en-US" altLang="en-US" sz="1100" dirty="0">
                <a:solidFill>
                  <a:srgbClr val="EBEBEB"/>
                </a:solidFill>
                <a:latin typeface="Courier New" panose="02070309020205020404" pitchFamily="49" charset="0"/>
                <a:ea typeface="JetBrains Mono"/>
                <a:cs typeface="Courier New" panose="02070309020205020404" pitchFamily="49" charset="0"/>
              </a:rPr>
            </a:br>
            <a:r>
              <a:rPr lang="en-US" altLang="en-US" sz="1100" i="1" dirty="0">
                <a:solidFill>
                  <a:srgbClr val="ED94FF"/>
                </a:solidFill>
                <a:latin typeface="Courier New" panose="02070309020205020404" pitchFamily="49" charset="0"/>
                <a:ea typeface="JetBrains Mono"/>
                <a:cs typeface="Courier New" panose="02070309020205020404" pitchFamily="49" charset="0"/>
              </a:rPr>
              <a:t>pe_div</a:t>
            </a:r>
            <a:r>
              <a:rPr lang="en-US" altLang="en-US" sz="1100" dirty="0">
                <a:solidFill>
                  <a:srgbClr val="EBEBEB"/>
                </a:solidFill>
                <a:latin typeface="Courier New" panose="02070309020205020404" pitchFamily="49" charset="0"/>
                <a:ea typeface="JetBrains Mono"/>
                <a:cs typeface="Courier New" panose="02070309020205020404" pitchFamily="49" charset="0"/>
              </a:rPr>
              <a:t>(</a:t>
            </a:r>
            <a:r>
              <a:rPr lang="en-US" altLang="en-US" sz="1100" dirty="0">
                <a:solidFill>
                  <a:srgbClr val="54B33E"/>
                </a:solidFill>
                <a:latin typeface="Courier New" panose="02070309020205020404" pitchFamily="49" charset="0"/>
                <a:ea typeface="JetBrains Mono"/>
                <a:cs typeface="Courier New" panose="02070309020205020404" pitchFamily="49" charset="0"/>
              </a:rPr>
              <a:t>"instructions"</a:t>
            </a:r>
            <a:r>
              <a:rPr lang="en-US" altLang="en-US" sz="1100" b="1" dirty="0">
                <a:solidFill>
                  <a:srgbClr val="ED864A"/>
                </a:solidFill>
                <a:latin typeface="Courier New" panose="02070309020205020404" pitchFamily="49" charset="0"/>
                <a:ea typeface="JetBrains Mono"/>
                <a:cs typeface="Courier New" panose="02070309020205020404" pitchFamily="49" charset="0"/>
              </a:rPr>
              <a:t>, </a:t>
            </a:r>
            <a:r>
              <a:rPr lang="en-US" altLang="en-US" sz="1100" i="1" dirty="0">
                <a:solidFill>
                  <a:srgbClr val="ED94FF"/>
                </a:solidFill>
                <a:latin typeface="Courier New" panose="02070309020205020404" pitchFamily="49" charset="0"/>
                <a:ea typeface="JetBrains Mono"/>
                <a:cs typeface="Courier New" panose="02070309020205020404" pitchFamily="49" charset="0"/>
              </a:rPr>
              <a:t>Seq</a:t>
            </a:r>
            <a:r>
              <a:rPr lang="en-US" altLang="en-US" sz="1100" dirty="0">
                <a:solidFill>
                  <a:srgbClr val="EBEBEB"/>
                </a:solidFill>
                <a:latin typeface="Courier New" panose="02070309020205020404" pitchFamily="49" charset="0"/>
                <a:ea typeface="JetBrains Mono"/>
                <a:cs typeface="Courier New" panose="02070309020205020404" pitchFamily="49" charset="0"/>
              </a:rPr>
              <a:t>(</a:t>
            </a:r>
            <a:r>
              <a:rPr lang="en-US" altLang="en-US" sz="1100" dirty="0">
                <a:solidFill>
                  <a:srgbClr val="54B33E"/>
                </a:solidFill>
                <a:latin typeface="Courier New" panose="02070309020205020404" pitchFamily="49" charset="0"/>
                <a:ea typeface="JetBrains Mono"/>
                <a:cs typeface="Courier New" panose="02070309020205020404" pitchFamily="49" charset="0"/>
              </a:rPr>
              <a:t>“</a:t>
            </a:r>
            <a:r>
              <a:rPr lang="en-US" altLang="en-US" sz="1100" dirty="0" err="1">
                <a:solidFill>
                  <a:srgbClr val="54B33E"/>
                </a:solidFill>
                <a:latin typeface="Courier New" panose="02070309020205020404" pitchFamily="49" charset="0"/>
                <a:ea typeface="JetBrains Mono"/>
                <a:cs typeface="Courier New" panose="02070309020205020404" pitchFamily="49" charset="0"/>
              </a:rPr>
              <a:t>UDiv</a:t>
            </a:r>
            <a:r>
              <a:rPr lang="en-US" altLang="en-US" sz="1100" dirty="0">
                <a:solidFill>
                  <a:srgbClr val="54B33E"/>
                </a:solidFill>
                <a:latin typeface="Courier New" panose="02070309020205020404" pitchFamily="49" charset="0"/>
                <a:ea typeface="JetBrains Mono"/>
                <a:cs typeface="Courier New" panose="02070309020205020404" pitchFamily="49" charset="0"/>
              </a:rPr>
              <a:t>"</a:t>
            </a:r>
            <a:r>
              <a:rPr lang="en-US" altLang="en-US" sz="1100" dirty="0">
                <a:solidFill>
                  <a:srgbClr val="EBEBEB"/>
                </a:solidFill>
                <a:latin typeface="Courier New" panose="02070309020205020404" pitchFamily="49" charset="0"/>
                <a:ea typeface="JetBrains Mono"/>
                <a:cs typeface="Courier New" panose="02070309020205020404" pitchFamily="49" charset="0"/>
              </a:rPr>
              <a:t>))</a:t>
            </a:r>
            <a:br>
              <a:rPr lang="en-US" altLang="en-US" sz="1100" dirty="0">
                <a:solidFill>
                  <a:srgbClr val="EBEBEB"/>
                </a:solidFill>
                <a:latin typeface="Courier New" panose="02070309020205020404" pitchFamily="49" charset="0"/>
                <a:ea typeface="JetBrains Mono"/>
                <a:cs typeface="Courier New" panose="02070309020205020404" pitchFamily="49" charset="0"/>
              </a:rPr>
            </a:br>
            <a:br>
              <a:rPr lang="en-US" altLang="en-US" sz="1100" dirty="0">
                <a:solidFill>
                  <a:srgbClr val="EBEBEB"/>
                </a:solidFill>
                <a:latin typeface="Courier New" panose="02070309020205020404" pitchFamily="49" charset="0"/>
                <a:ea typeface="JetBrains Mono"/>
                <a:cs typeface="Courier New" panose="02070309020205020404" pitchFamily="49" charset="0"/>
              </a:rPr>
            </a:br>
            <a:r>
              <a:rPr lang="en-US" altLang="en-US" sz="1100" dirty="0">
                <a:solidFill>
                  <a:srgbClr val="7EC3E6"/>
                </a:solidFill>
                <a:latin typeface="Courier New" panose="02070309020205020404" pitchFamily="49" charset="0"/>
                <a:ea typeface="JetBrains Mono"/>
                <a:cs typeface="Courier New" panose="02070309020205020404" pitchFamily="49" charset="0"/>
              </a:rPr>
              <a:t>// Add connections to fabric</a:t>
            </a:r>
            <a:br>
              <a:rPr lang="en-US" altLang="en-US" sz="1100" dirty="0">
                <a:solidFill>
                  <a:srgbClr val="7EC3E6"/>
                </a:solidFill>
                <a:latin typeface="Courier New" panose="02070309020205020404" pitchFamily="49" charset="0"/>
                <a:ea typeface="JetBrains Mono"/>
                <a:cs typeface="Courier New" panose="02070309020205020404" pitchFamily="49" charset="0"/>
              </a:rPr>
            </a:br>
            <a:r>
              <a:rPr lang="en-US" altLang="en-US" sz="1100" i="1" dirty="0">
                <a:solidFill>
                  <a:srgbClr val="ED94FF"/>
                </a:solidFill>
                <a:latin typeface="Courier New" panose="02070309020205020404" pitchFamily="49" charset="0"/>
                <a:ea typeface="JetBrains Mono"/>
                <a:cs typeface="Courier New" panose="02070309020205020404" pitchFamily="49" charset="0"/>
              </a:rPr>
              <a:t>my_cgra</a:t>
            </a:r>
            <a:r>
              <a:rPr lang="en-US" altLang="en-US" sz="1100" dirty="0">
                <a:solidFill>
                  <a:srgbClr val="EBEBEB"/>
                </a:solidFill>
                <a:latin typeface="Courier New" panose="02070309020205020404" pitchFamily="49" charset="0"/>
                <a:ea typeface="JetBrains Mono"/>
                <a:cs typeface="Courier New" panose="02070309020205020404" pitchFamily="49" charset="0"/>
              </a:rPr>
              <a:t>(</a:t>
            </a:r>
            <a:r>
              <a:rPr lang="en-US" altLang="en-US" sz="1100" i="1" dirty="0">
                <a:solidFill>
                  <a:srgbClr val="ED94FF"/>
                </a:solidFill>
                <a:latin typeface="Courier New" panose="02070309020205020404" pitchFamily="49" charset="0"/>
                <a:ea typeface="JetBrains Mono"/>
                <a:cs typeface="Courier New" panose="02070309020205020404" pitchFamily="49" charset="0"/>
              </a:rPr>
              <a:t>vport_i3 </a:t>
            </a:r>
            <a:r>
              <a:rPr lang="en-US" altLang="en-US" sz="1100" dirty="0">
                <a:solidFill>
                  <a:srgbClr val="EBEBEB"/>
                </a:solidFill>
                <a:latin typeface="Courier New" panose="02070309020205020404" pitchFamily="49" charset="0"/>
                <a:ea typeface="JetBrains Mono"/>
                <a:cs typeface="Courier New" panose="02070309020205020404" pitchFamily="49" charset="0"/>
              </a:rPr>
              <a:t>--&gt; </a:t>
            </a:r>
            <a:r>
              <a:rPr lang="en-US" altLang="en-US" sz="1100" i="1" dirty="0">
                <a:solidFill>
                  <a:srgbClr val="ED94FF"/>
                </a:solidFill>
                <a:latin typeface="Courier New" panose="02070309020205020404" pitchFamily="49" charset="0"/>
                <a:ea typeface="JetBrains Mono"/>
                <a:cs typeface="Courier New" panose="02070309020205020404" pitchFamily="49" charset="0"/>
              </a:rPr>
              <a:t>new_sw</a:t>
            </a:r>
            <a:r>
              <a:rPr lang="en-US" altLang="en-US" sz="1100" dirty="0">
                <a:solidFill>
                  <a:srgbClr val="EBEBEB"/>
                </a:solidFill>
                <a:latin typeface="Courier New" panose="02070309020205020404" pitchFamily="49" charset="0"/>
                <a:ea typeface="JetBrains Mono"/>
                <a:cs typeface="Courier New" panose="02070309020205020404" pitchFamily="49" charset="0"/>
              </a:rPr>
              <a:t>)(</a:t>
            </a:r>
            <a:br>
              <a:rPr lang="en-US" altLang="en-US" sz="1100" dirty="0">
                <a:solidFill>
                  <a:srgbClr val="EBEBEB"/>
                </a:solidFill>
                <a:latin typeface="Courier New" panose="02070309020205020404" pitchFamily="49" charset="0"/>
                <a:ea typeface="JetBrains Mono"/>
                <a:cs typeface="Courier New" panose="02070309020205020404" pitchFamily="49" charset="0"/>
              </a:rPr>
            </a:br>
            <a:r>
              <a:rPr lang="en-US" altLang="en-US" sz="1100" dirty="0">
                <a:solidFill>
                  <a:srgbClr val="EBEBEB"/>
                </a:solidFill>
                <a:latin typeface="Courier New" panose="02070309020205020404" pitchFamily="49" charset="0"/>
                <a:ea typeface="JetBrains Mono"/>
                <a:cs typeface="Courier New" panose="02070309020205020404" pitchFamily="49" charset="0"/>
              </a:rPr>
              <a:t>  </a:t>
            </a:r>
            <a:r>
              <a:rPr lang="en-US" altLang="en-US" sz="1100" i="1" dirty="0">
                <a:solidFill>
                  <a:srgbClr val="ED94FF"/>
                </a:solidFill>
                <a:latin typeface="Courier New" panose="02070309020205020404" pitchFamily="49" charset="0"/>
                <a:ea typeface="JetBrains Mono"/>
                <a:cs typeface="Courier New" panose="02070309020205020404" pitchFamily="49" charset="0"/>
              </a:rPr>
              <a:t>sw1 </a:t>
            </a:r>
            <a:r>
              <a:rPr lang="en-US" altLang="en-US" sz="1100" dirty="0">
                <a:solidFill>
                  <a:srgbClr val="EBEBEB"/>
                </a:solidFill>
                <a:latin typeface="Courier New" panose="02070309020205020404" pitchFamily="49" charset="0"/>
                <a:ea typeface="JetBrains Mono"/>
                <a:cs typeface="Courier New" panose="02070309020205020404" pitchFamily="49" charset="0"/>
              </a:rPr>
              <a:t>--&gt; </a:t>
            </a:r>
            <a:r>
              <a:rPr lang="en-US" altLang="en-US" sz="1100" i="1" dirty="0">
                <a:solidFill>
                  <a:srgbClr val="ED94FF"/>
                </a:solidFill>
                <a:latin typeface="Courier New" panose="02070309020205020404" pitchFamily="49" charset="0"/>
                <a:ea typeface="JetBrains Mono"/>
                <a:cs typeface="Courier New" panose="02070309020205020404" pitchFamily="49" charset="0"/>
              </a:rPr>
              <a:t>pe_div</a:t>
            </a:r>
            <a:r>
              <a:rPr lang="en-US" altLang="en-US" sz="1100" dirty="0">
                <a:solidFill>
                  <a:srgbClr val="EBEBEB"/>
                </a:solidFill>
                <a:latin typeface="Courier New" panose="02070309020205020404" pitchFamily="49" charset="0"/>
                <a:ea typeface="JetBrains Mono"/>
                <a:cs typeface="Courier New" panose="02070309020205020404" pitchFamily="49" charset="0"/>
              </a:rPr>
              <a:t>)(</a:t>
            </a:r>
            <a:br>
              <a:rPr lang="en-US" altLang="en-US" sz="1100" dirty="0">
                <a:solidFill>
                  <a:srgbClr val="EBEBEB"/>
                </a:solidFill>
                <a:latin typeface="Courier New" panose="02070309020205020404" pitchFamily="49" charset="0"/>
                <a:ea typeface="JetBrains Mono"/>
                <a:cs typeface="Courier New" panose="02070309020205020404" pitchFamily="49" charset="0"/>
              </a:rPr>
            </a:br>
            <a:r>
              <a:rPr lang="en-US" altLang="en-US" sz="1100" dirty="0">
                <a:solidFill>
                  <a:srgbClr val="EBEBEB"/>
                </a:solidFill>
                <a:latin typeface="Courier New" panose="02070309020205020404" pitchFamily="49" charset="0"/>
                <a:ea typeface="JetBrains Mono"/>
                <a:cs typeface="Courier New" panose="02070309020205020404" pitchFamily="49" charset="0"/>
              </a:rPr>
              <a:t>  </a:t>
            </a:r>
            <a:r>
              <a:rPr lang="en-US" altLang="en-US" sz="1100" i="1" dirty="0">
                <a:solidFill>
                  <a:srgbClr val="ED94FF"/>
                </a:solidFill>
                <a:latin typeface="Courier New" panose="02070309020205020404" pitchFamily="49" charset="0"/>
                <a:ea typeface="JetBrains Mono"/>
                <a:cs typeface="Courier New" panose="02070309020205020404" pitchFamily="49" charset="0"/>
              </a:rPr>
              <a:t>new_sw </a:t>
            </a:r>
            <a:r>
              <a:rPr lang="en-US" altLang="en-US" sz="1100" dirty="0">
                <a:solidFill>
                  <a:srgbClr val="EBEBEB"/>
                </a:solidFill>
                <a:latin typeface="Courier New" panose="02070309020205020404" pitchFamily="49" charset="0"/>
                <a:ea typeface="JetBrains Mono"/>
                <a:cs typeface="Courier New" panose="02070309020205020404" pitchFamily="49" charset="0"/>
              </a:rPr>
              <a:t>--&gt; </a:t>
            </a:r>
            <a:r>
              <a:rPr lang="en-US" altLang="en-US" sz="1100" i="1" dirty="0">
                <a:solidFill>
                  <a:srgbClr val="ED94FF"/>
                </a:solidFill>
                <a:latin typeface="Courier New" panose="02070309020205020404" pitchFamily="49" charset="0"/>
                <a:ea typeface="JetBrains Mono"/>
                <a:cs typeface="Courier New" panose="02070309020205020404" pitchFamily="49" charset="0"/>
              </a:rPr>
              <a:t>pe_div</a:t>
            </a:r>
            <a:r>
              <a:rPr lang="en-US" altLang="en-US" sz="1100" dirty="0">
                <a:solidFill>
                  <a:srgbClr val="EBEBEB"/>
                </a:solidFill>
                <a:latin typeface="Courier New" panose="02070309020205020404" pitchFamily="49" charset="0"/>
                <a:ea typeface="JetBrains Mono"/>
                <a:cs typeface="Courier New" panose="02070309020205020404" pitchFamily="49" charset="0"/>
              </a:rPr>
              <a:t>)(</a:t>
            </a:r>
            <a:br>
              <a:rPr lang="en-US" altLang="en-US" sz="1100" dirty="0">
                <a:solidFill>
                  <a:srgbClr val="EBEBEB"/>
                </a:solidFill>
                <a:latin typeface="Courier New" panose="02070309020205020404" pitchFamily="49" charset="0"/>
                <a:ea typeface="JetBrains Mono"/>
                <a:cs typeface="Courier New" panose="02070309020205020404" pitchFamily="49" charset="0"/>
              </a:rPr>
            </a:br>
            <a:r>
              <a:rPr lang="en-US" altLang="en-US" sz="1100" dirty="0">
                <a:solidFill>
                  <a:srgbClr val="EBEBEB"/>
                </a:solidFill>
                <a:latin typeface="Courier New" panose="02070309020205020404" pitchFamily="49" charset="0"/>
                <a:ea typeface="JetBrains Mono"/>
                <a:cs typeface="Courier New" panose="02070309020205020404" pitchFamily="49" charset="0"/>
              </a:rPr>
              <a:t>  </a:t>
            </a:r>
            <a:r>
              <a:rPr lang="en-US" altLang="en-US" sz="1100" i="1" dirty="0">
                <a:solidFill>
                  <a:srgbClr val="ED94FF"/>
                </a:solidFill>
                <a:latin typeface="Courier New" panose="02070309020205020404" pitchFamily="49" charset="0"/>
                <a:ea typeface="JetBrains Mono"/>
                <a:cs typeface="Courier New" panose="02070309020205020404" pitchFamily="49" charset="0"/>
              </a:rPr>
              <a:t>pe_div </a:t>
            </a:r>
            <a:r>
              <a:rPr lang="en-US" altLang="en-US" sz="1100" dirty="0">
                <a:solidFill>
                  <a:srgbClr val="EBEBEB"/>
                </a:solidFill>
                <a:latin typeface="Courier New" panose="02070309020205020404" pitchFamily="49" charset="0"/>
                <a:ea typeface="JetBrains Mono"/>
                <a:cs typeface="Courier New" panose="02070309020205020404" pitchFamily="49" charset="0"/>
              </a:rPr>
              <a:t>--&gt; </a:t>
            </a:r>
            <a:r>
              <a:rPr lang="en-US" altLang="en-US" sz="1100" i="1" dirty="0">
                <a:solidFill>
                  <a:srgbClr val="ED94FF"/>
                </a:solidFill>
                <a:latin typeface="Courier New" panose="02070309020205020404" pitchFamily="49" charset="0"/>
                <a:ea typeface="JetBrains Mono"/>
                <a:cs typeface="Courier New" panose="02070309020205020404" pitchFamily="49" charset="0"/>
              </a:rPr>
              <a:t>sw3</a:t>
            </a:r>
            <a:r>
              <a:rPr lang="en-US" altLang="en-US" sz="1100" dirty="0">
                <a:solidFill>
                  <a:srgbClr val="EBEBEB"/>
                </a:solidFill>
                <a:latin typeface="Courier New" panose="02070309020205020404" pitchFamily="49" charset="0"/>
                <a:ea typeface="JetBrains Mono"/>
                <a:cs typeface="Courier New" panose="02070309020205020404" pitchFamily="49" charset="0"/>
              </a:rPr>
              <a:t>)</a:t>
            </a:r>
          </a:p>
          <a:p>
            <a:pPr lvl="1" eaLnBrk="0" fontAlgn="base" hangingPunct="0">
              <a:spcBef>
                <a:spcPct val="0"/>
              </a:spcBef>
              <a:spcAft>
                <a:spcPct val="0"/>
              </a:spcAft>
            </a:pPr>
            <a:endParaRPr lang="en-US" altLang="en-US" sz="1100" dirty="0">
              <a:latin typeface="Courier New" panose="02070309020205020404" pitchFamily="49" charset="0"/>
              <a:cs typeface="Courier New" panose="02070309020205020404" pitchFamily="49" charset="0"/>
            </a:endParaRPr>
          </a:p>
          <a:p>
            <a:pPr lvl="0" eaLnBrk="0" fontAlgn="base" hangingPunct="0">
              <a:spcBef>
                <a:spcPct val="0"/>
              </a:spcBef>
              <a:spcAft>
                <a:spcPct val="0"/>
              </a:spcAft>
            </a:pP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lang="en-US" altLang="en-US" sz="1100" b="1" dirty="0">
                <a:solidFill>
                  <a:srgbClr val="7EC3E6"/>
                </a:solidFill>
                <a:latin typeface="Courier New" panose="02070309020205020404" pitchFamily="49" charset="0"/>
                <a:ea typeface="JetBrains Mono"/>
                <a:cs typeface="Courier New" panose="02070309020205020404" pitchFamily="49" charset="0"/>
              </a:rPr>
              <a:t>// print IR</a:t>
            </a:r>
            <a:br>
              <a:rPr lang="en-US" altLang="en-US" sz="1100" b="1" dirty="0">
                <a:solidFill>
                  <a:srgbClr val="7EC3E6"/>
                </a:solidFill>
                <a:latin typeface="Courier New" panose="02070309020205020404" pitchFamily="49" charset="0"/>
                <a:ea typeface="JetBrains Mono"/>
                <a:cs typeface="Courier New" panose="02070309020205020404" pitchFamily="49" charset="0"/>
              </a:rPr>
            </a:br>
            <a:r>
              <a:rPr lang="en-US" altLang="en-US" sz="1100" b="1" dirty="0">
                <a:solidFill>
                  <a:srgbClr val="7EC3E6"/>
                </a:solidFill>
                <a:latin typeface="Courier New" panose="02070309020205020404" pitchFamily="49" charset="0"/>
                <a:ea typeface="JetBrains Mono"/>
                <a:cs typeface="Courier New" panose="02070309020205020404" pitchFamily="49" charset="0"/>
              </a:rPr>
              <a:t>  </a:t>
            </a:r>
            <a:r>
              <a:rPr lang="en-US" altLang="en-US" sz="1100" b="1" i="1" dirty="0" err="1">
                <a:solidFill>
                  <a:srgbClr val="ED94FF"/>
                </a:solidFill>
                <a:latin typeface="Courier New" panose="02070309020205020404" pitchFamily="49" charset="0"/>
                <a:ea typeface="JetBrains Mono"/>
                <a:cs typeface="Courier New" panose="02070309020205020404" pitchFamily="49" charset="0"/>
              </a:rPr>
              <a:t>my_cgra</a:t>
            </a:r>
            <a:r>
              <a:rPr lang="en-US" altLang="en-US" sz="1100" b="1" dirty="0" err="1">
                <a:solidFill>
                  <a:srgbClr val="EBEBEB"/>
                </a:solidFill>
                <a:latin typeface="Courier New" panose="02070309020205020404" pitchFamily="49" charset="0"/>
                <a:ea typeface="JetBrains Mono"/>
                <a:cs typeface="Courier New" panose="02070309020205020404" pitchFamily="49" charset="0"/>
              </a:rPr>
              <a:t>.printIR</a:t>
            </a:r>
            <a:r>
              <a:rPr lang="en-US" altLang="en-US" sz="1100" b="1" dirty="0">
                <a:solidFill>
                  <a:srgbClr val="EBEBEB"/>
                </a:solidFill>
                <a:latin typeface="Courier New" panose="02070309020205020404" pitchFamily="49" charset="0"/>
                <a:ea typeface="JetBrains Mono"/>
                <a:cs typeface="Courier New" panose="02070309020205020404" pitchFamily="49" charset="0"/>
              </a:rPr>
              <a:t>(</a:t>
            </a:r>
            <a:r>
              <a:rPr lang="en-US" altLang="en-US" sz="1100" b="1" dirty="0">
                <a:solidFill>
                  <a:srgbClr val="FFFFFF"/>
                </a:solidFill>
                <a:latin typeface="Courier New" panose="02070309020205020404" pitchFamily="49" charset="0"/>
                <a:ea typeface="JetBrains Mono"/>
                <a:cs typeface="Courier New" panose="02070309020205020404" pitchFamily="49" charset="0"/>
              </a:rPr>
              <a:t>filename </a:t>
            </a:r>
            <a:r>
              <a:rPr lang="en-US" altLang="en-US" sz="1100" b="1" dirty="0">
                <a:solidFill>
                  <a:srgbClr val="EBEBEB"/>
                </a:solidFill>
                <a:latin typeface="Courier New" panose="02070309020205020404" pitchFamily="49" charset="0"/>
                <a:ea typeface="JetBrains Mono"/>
                <a:cs typeface="Courier New" panose="02070309020205020404" pitchFamily="49" charset="0"/>
              </a:rPr>
              <a:t>= </a:t>
            </a:r>
            <a:r>
              <a:rPr lang="en-US" altLang="en-US" sz="1100" b="1" dirty="0">
                <a:solidFill>
                  <a:srgbClr val="54B33E"/>
                </a:solidFill>
                <a:latin typeface="Courier New" panose="02070309020205020404" pitchFamily="49" charset="0"/>
                <a:ea typeface="JetBrains Mono"/>
                <a:cs typeface="Courier New" panose="02070309020205020404" pitchFamily="49" charset="0"/>
              </a:rPr>
              <a:t>"</a:t>
            </a:r>
            <a:r>
              <a:rPr lang="en-US" altLang="en-US" sz="1100" b="1" dirty="0" err="1">
                <a:solidFill>
                  <a:srgbClr val="54B33E"/>
                </a:solidFill>
                <a:latin typeface="Courier New" panose="02070309020205020404" pitchFamily="49" charset="0"/>
                <a:ea typeface="JetBrains Mono"/>
                <a:cs typeface="Courier New" panose="02070309020205020404" pitchFamily="49" charset="0"/>
              </a:rPr>
              <a:t>my_cgra_div</a:t>
            </a:r>
            <a:r>
              <a:rPr lang="en-US" altLang="en-US" sz="1100" b="1" dirty="0">
                <a:solidFill>
                  <a:srgbClr val="54B33E"/>
                </a:solidFill>
                <a:latin typeface="Courier New" panose="02070309020205020404" pitchFamily="49" charset="0"/>
                <a:ea typeface="JetBrains Mono"/>
                <a:cs typeface="Courier New" panose="02070309020205020404" pitchFamily="49" charset="0"/>
              </a:rPr>
              <a:t>"</a:t>
            </a:r>
            <a:r>
              <a:rPr lang="en-US" altLang="en-US" sz="1100" b="1" dirty="0">
                <a:solidFill>
                  <a:srgbClr val="EBEBEB"/>
                </a:solidFill>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endParaRPr kumimoji="0" lang="en-US" altLang="en-US"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61" name="矩形 60">
            <a:extLst>
              <a:ext uri="{FF2B5EF4-FFF2-40B4-BE49-F238E27FC236}">
                <a16:creationId xmlns:a16="http://schemas.microsoft.com/office/drawing/2014/main" id="{260FF2DD-FF6C-45BE-9CB3-90443920B50C}"/>
              </a:ext>
            </a:extLst>
          </p:cNvPr>
          <p:cNvSpPr/>
          <p:nvPr/>
        </p:nvSpPr>
        <p:spPr>
          <a:xfrm>
            <a:off x="6050846" y="1690688"/>
            <a:ext cx="1409617" cy="523220"/>
          </a:xfrm>
          <a:prstGeom prst="rect">
            <a:avLst/>
          </a:prstGeom>
        </p:spPr>
        <p:txBody>
          <a:bodyPr wrap="none">
            <a:spAutoFit/>
          </a:bodyPr>
          <a:lstStyle/>
          <a:p>
            <a:r>
              <a:rPr lang="en-US" altLang="zh-CN" sz="2800" b="1" dirty="0"/>
              <a:t>Answer:</a:t>
            </a:r>
            <a:endParaRPr lang="en-US" sz="2800" dirty="0"/>
          </a:p>
        </p:txBody>
      </p:sp>
      <p:sp>
        <p:nvSpPr>
          <p:cNvPr id="3" name="灯片编号占位符 2">
            <a:extLst>
              <a:ext uri="{FF2B5EF4-FFF2-40B4-BE49-F238E27FC236}">
                <a16:creationId xmlns:a16="http://schemas.microsoft.com/office/drawing/2014/main" id="{FC614E08-D317-4361-A95A-6B900F2A5AE6}"/>
              </a:ext>
            </a:extLst>
          </p:cNvPr>
          <p:cNvSpPr>
            <a:spLocks noGrp="1"/>
          </p:cNvSpPr>
          <p:nvPr>
            <p:ph type="sldNum" sz="quarter" idx="12"/>
          </p:nvPr>
        </p:nvSpPr>
        <p:spPr/>
        <p:txBody>
          <a:bodyPr/>
          <a:lstStyle/>
          <a:p>
            <a:fld id="{29227C6E-B40C-4F1A-B871-335365E566BA}" type="slidenum">
              <a:rPr lang="en-US" smtClean="0"/>
              <a:t>16</a:t>
            </a:fld>
            <a:endParaRPr lang="en-US"/>
          </a:p>
        </p:txBody>
      </p:sp>
    </p:spTree>
    <p:extLst>
      <p:ext uri="{BB962C8B-B14F-4D97-AF65-F5344CB8AC3E}">
        <p14:creationId xmlns:p14="http://schemas.microsoft.com/office/powerpoint/2010/main" val="203933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par>
                                <p:cTn id="58" presetID="10" presetClass="entr" presetSubtype="0"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par>
                                <p:cTn id="64" presetID="10" presetClass="entr" presetSubtype="0" fill="hold"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p:bldP spid="40" grpId="0" animBg="1"/>
      <p:bldP spid="48" grpId="0"/>
      <p:bldP spid="58" grpId="0" animBg="1"/>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F1CED9-5D04-4233-8DFE-5A4A9C85EB64}"/>
              </a:ext>
            </a:extLst>
          </p:cNvPr>
          <p:cNvSpPr>
            <a:spLocks noGrp="1"/>
          </p:cNvSpPr>
          <p:nvPr>
            <p:ph type="title"/>
          </p:nvPr>
        </p:nvSpPr>
        <p:spPr/>
        <p:txBody>
          <a:bodyPr/>
          <a:lstStyle/>
          <a:p>
            <a:r>
              <a:rPr lang="en-US" b="1" dirty="0"/>
              <a:t>Visualize Your Own CGRA </a:t>
            </a:r>
            <a:r>
              <a:rPr lang="zh-CN" altLang="en-US" b="1" dirty="0"/>
              <a:t>💻</a:t>
            </a:r>
            <a:endParaRPr lang="en-US" dirty="0"/>
          </a:p>
        </p:txBody>
      </p:sp>
      <p:sp>
        <p:nvSpPr>
          <p:cNvPr id="3" name="内容占位符 2">
            <a:extLst>
              <a:ext uri="{FF2B5EF4-FFF2-40B4-BE49-F238E27FC236}">
                <a16:creationId xmlns:a16="http://schemas.microsoft.com/office/drawing/2014/main" id="{B5BFC08E-8B97-4441-AF10-C0ECCED92699}"/>
              </a:ext>
            </a:extLst>
          </p:cNvPr>
          <p:cNvSpPr>
            <a:spLocks noGrp="1"/>
          </p:cNvSpPr>
          <p:nvPr>
            <p:ph idx="1"/>
          </p:nvPr>
        </p:nvSpPr>
        <p:spPr>
          <a:xfrm>
            <a:off x="838200" y="1825625"/>
            <a:ext cx="11247120" cy="4351338"/>
          </a:xfrm>
        </p:spPr>
        <p:txBody>
          <a:bodyPr/>
          <a:lstStyle/>
          <a:p>
            <a:r>
              <a:rPr lang="en-US" dirty="0"/>
              <a:t>Perform spatial schedule</a:t>
            </a:r>
          </a:p>
          <a:p>
            <a:pPr marL="0" indent="0">
              <a:buNone/>
            </a:pPr>
            <a:r>
              <a:rPr lang="en-US" dirty="0"/>
              <a:t>	</a:t>
            </a:r>
            <a:r>
              <a:rPr lang="en-US" sz="2000" b="1" dirty="0">
                <a:latin typeface="Courier New" panose="02070309020205020404" pitchFamily="49" charset="0"/>
                <a:cs typeface="Courier New" panose="02070309020205020404" pitchFamily="49" charset="0"/>
              </a:rPr>
              <a:t>$ cd &lt;your workspace&gt;/</a:t>
            </a:r>
            <a:r>
              <a:rPr lang="en-US" sz="2000" b="1" dirty="0" err="1">
                <a:latin typeface="Courier New" panose="02070309020205020404" pitchFamily="49" charset="0"/>
                <a:cs typeface="Courier New" panose="02070309020205020404" pitchFamily="49" charset="0"/>
              </a:rPr>
              <a:t>dsa</a:t>
            </a:r>
            <a:r>
              <a:rPr lang="en-US" sz="2000" b="1" dirty="0">
                <a:latin typeface="Courier New" panose="02070309020205020404" pitchFamily="49" charset="0"/>
                <a:cs typeface="Courier New" panose="02070309020205020404" pitchFamily="49" charset="0"/>
              </a:rPr>
              <a:t>-examples/</a:t>
            </a:r>
            <a:r>
              <a:rPr lang="en-US" sz="2000" b="1" dirty="0" err="1">
                <a:latin typeface="Courier New" panose="02070309020205020404" pitchFamily="49" charset="0"/>
                <a:cs typeface="Courier New" panose="02070309020205020404" pitchFamily="49" charset="0"/>
              </a:rPr>
              <a:t>hw</a:t>
            </a:r>
            <a:endParaRPr lang="en-US" sz="2000" b="1"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	$ </a:t>
            </a:r>
            <a:r>
              <a:rPr lang="en-US" sz="2000" b="1" dirty="0" err="1">
                <a:latin typeface="Courier New" panose="02070309020205020404" pitchFamily="49" charset="0"/>
                <a:cs typeface="Courier New" panose="02070309020205020404" pitchFamily="49" charset="0"/>
              </a:rPr>
              <a:t>ss_sched</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my_cgra_div.json</a:t>
            </a:r>
            <a:r>
              <a:rPr lang="en-US" sz="2000" b="1" dirty="0">
                <a:latin typeface="Courier New" panose="02070309020205020404" pitchFamily="49" charset="0"/>
                <a:cs typeface="Courier New" panose="02070309020205020404" pitchFamily="49" charset="0"/>
              </a:rPr>
              <a:t> add-</a:t>
            </a:r>
            <a:r>
              <a:rPr lang="en-US" sz="2000" b="1" dirty="0" err="1">
                <a:latin typeface="Courier New" panose="02070309020205020404" pitchFamily="49" charset="0"/>
                <a:cs typeface="Courier New" panose="02070309020205020404" pitchFamily="49" charset="0"/>
              </a:rPr>
              <a:t>div.dfg</a:t>
            </a:r>
            <a:endParaRPr lang="en-US" sz="2000" b="1" dirty="0">
              <a:latin typeface="Courier New" panose="02070309020205020404" pitchFamily="49" charset="0"/>
              <a:cs typeface="Courier New" panose="02070309020205020404" pitchFamily="49" charset="0"/>
            </a:endParaRPr>
          </a:p>
          <a:p>
            <a:pPr marL="0" indent="0">
              <a:buNone/>
            </a:pPr>
            <a:endParaRPr lang="en-US" dirty="0"/>
          </a:p>
          <a:p>
            <a:r>
              <a:rPr lang="en-US" dirty="0"/>
              <a:t>Visualize the schedule result (</a:t>
            </a:r>
            <a:r>
              <a:rPr lang="en-US" dirty="0" err="1"/>
              <a:t>graphviz</a:t>
            </a:r>
            <a:r>
              <a:rPr lang="en-US" dirty="0"/>
              <a:t> required)</a:t>
            </a:r>
          </a:p>
          <a:p>
            <a:pPr marL="0" indent="0">
              <a:buNone/>
            </a:pPr>
            <a:r>
              <a:rPr lang="en-US" sz="1800" dirty="0"/>
              <a:t>	</a:t>
            </a:r>
            <a:r>
              <a:rPr lang="en-US" sz="2000" b="1" dirty="0">
                <a:latin typeface="Courier New" panose="02070309020205020404" pitchFamily="49" charset="0"/>
                <a:cs typeface="Courier New" panose="02070309020205020404" pitchFamily="49" charset="0"/>
              </a:rPr>
              <a:t>$ cd &lt;your workspace&gt;/</a:t>
            </a:r>
            <a:r>
              <a:rPr lang="en-US" sz="2000" b="1" dirty="0" err="1">
                <a:latin typeface="Courier New" panose="02070309020205020404" pitchFamily="49" charset="0"/>
                <a:cs typeface="Courier New" panose="02070309020205020404" pitchFamily="49" charset="0"/>
              </a:rPr>
              <a:t>dsa</a:t>
            </a:r>
            <a:r>
              <a:rPr lang="en-US" sz="2000" b="1" dirty="0">
                <a:latin typeface="Courier New" panose="02070309020205020404" pitchFamily="49" charset="0"/>
                <a:cs typeface="Courier New" panose="02070309020205020404" pitchFamily="49" charset="0"/>
              </a:rPr>
              <a:t>-examples/</a:t>
            </a:r>
            <a:r>
              <a:rPr lang="en-US" sz="2000" b="1" dirty="0" err="1">
                <a:latin typeface="Courier New" panose="02070309020205020404" pitchFamily="49" charset="0"/>
                <a:cs typeface="Courier New" panose="02070309020205020404" pitchFamily="49" charset="0"/>
              </a:rPr>
              <a:t>hw</a:t>
            </a:r>
            <a:r>
              <a:rPr lang="en-US" sz="2000" b="1" dirty="0">
                <a:latin typeface="Courier New" panose="02070309020205020404" pitchFamily="49" charset="0"/>
                <a:cs typeface="Courier New" panose="02070309020205020404" pitchFamily="49" charset="0"/>
              </a:rPr>
              <a:t>/viz</a:t>
            </a:r>
          </a:p>
          <a:p>
            <a:pPr marL="0" indent="0">
              <a:buNone/>
            </a:pPr>
            <a:r>
              <a:rPr lang="en-US" sz="2000" b="1" dirty="0">
                <a:latin typeface="Courier New" panose="02070309020205020404" pitchFamily="49" charset="0"/>
                <a:cs typeface="Courier New" panose="02070309020205020404" pitchFamily="49" charset="0"/>
              </a:rPr>
              <a:t>	$ neato -</a:t>
            </a:r>
            <a:r>
              <a:rPr lang="en-US" sz="2000" b="1" dirty="0" err="1">
                <a:latin typeface="Courier New" panose="02070309020205020404" pitchFamily="49" charset="0"/>
                <a:cs typeface="Courier New" panose="02070309020205020404" pitchFamily="49" charset="0"/>
              </a:rPr>
              <a:t>Goverlap</a:t>
            </a:r>
            <a:r>
              <a:rPr lang="en-US" sz="2000" b="1" dirty="0">
                <a:latin typeface="Courier New" panose="02070309020205020404" pitchFamily="49" charset="0"/>
                <a:cs typeface="Courier New" panose="02070309020205020404" pitchFamily="49" charset="0"/>
              </a:rPr>
              <a:t>=false -</a:t>
            </a:r>
            <a:r>
              <a:rPr lang="en-US" sz="2000" b="1" dirty="0" err="1">
                <a:latin typeface="Courier New" panose="02070309020205020404" pitchFamily="49" charset="0"/>
                <a:cs typeface="Courier New" panose="02070309020205020404" pitchFamily="49" charset="0"/>
              </a:rPr>
              <a:t>Gstart</a:t>
            </a:r>
            <a:r>
              <a:rPr lang="en-US" sz="2000" b="1" dirty="0">
                <a:latin typeface="Courier New" panose="02070309020205020404" pitchFamily="49" charset="0"/>
                <a:cs typeface="Courier New" panose="02070309020205020404" pitchFamily="49" charset="0"/>
              </a:rPr>
              <a:t>=self -</a:t>
            </a:r>
            <a:r>
              <a:rPr lang="en-US" sz="2000" b="1" dirty="0" err="1">
                <a:latin typeface="Courier New" panose="02070309020205020404" pitchFamily="49" charset="0"/>
                <a:cs typeface="Courier New" panose="02070309020205020404" pitchFamily="49" charset="0"/>
              </a:rPr>
              <a:t>Gepsilon</a:t>
            </a:r>
            <a:r>
              <a:rPr lang="en-US" sz="2000" b="1" dirty="0">
                <a:latin typeface="Courier New" panose="02070309020205020404" pitchFamily="49" charset="0"/>
                <a:cs typeface="Courier New" panose="02070309020205020404" pitchFamily="49" charset="0"/>
              </a:rPr>
              <a:t>=.0000001 -</a:t>
            </a:r>
            <a:r>
              <a:rPr lang="en-US" sz="2000" b="1" dirty="0" err="1">
                <a:latin typeface="Courier New" panose="02070309020205020404" pitchFamily="49" charset="0"/>
                <a:cs typeface="Courier New" panose="02070309020205020404" pitchFamily="49" charset="0"/>
              </a:rPr>
              <a:t>Tpng</a:t>
            </a:r>
            <a:r>
              <a:rPr lang="en-US" sz="2000" b="1" dirty="0">
                <a:latin typeface="Courier New" panose="02070309020205020404" pitchFamily="49" charset="0"/>
                <a:cs typeface="Courier New" panose="02070309020205020404" pitchFamily="49" charset="0"/>
              </a:rPr>
              <a:t> -o \</a:t>
            </a:r>
          </a:p>
          <a:p>
            <a:pPr marL="0" indent="0">
              <a:buNone/>
            </a:pPr>
            <a:r>
              <a:rPr lang="en-US" sz="2000" b="1" dirty="0">
                <a:latin typeface="Courier New" panose="02070309020205020404" pitchFamily="49" charset="0"/>
                <a:cs typeface="Courier New" panose="02070309020205020404" pitchFamily="49" charset="0"/>
              </a:rPr>
              <a:t>		add-div_my-cgra.png ./add-</a:t>
            </a:r>
            <a:r>
              <a:rPr lang="en-US" sz="2000" b="1" dirty="0" err="1">
                <a:latin typeface="Courier New" panose="02070309020205020404" pitchFamily="49" charset="0"/>
                <a:cs typeface="Courier New" panose="02070309020205020404" pitchFamily="49" charset="0"/>
              </a:rPr>
              <a:t>div.my_cgra_div.gv</a:t>
            </a:r>
            <a:endParaRPr lang="en-US" sz="2000" b="1" dirty="0">
              <a:latin typeface="Courier New" panose="02070309020205020404" pitchFamily="49" charset="0"/>
              <a:cs typeface="Courier New" panose="02070309020205020404" pitchFamily="49" charset="0"/>
            </a:endParaRPr>
          </a:p>
        </p:txBody>
      </p:sp>
      <p:sp>
        <p:nvSpPr>
          <p:cNvPr id="5" name="灯片编号占位符 4">
            <a:extLst>
              <a:ext uri="{FF2B5EF4-FFF2-40B4-BE49-F238E27FC236}">
                <a16:creationId xmlns:a16="http://schemas.microsoft.com/office/drawing/2014/main" id="{1424F210-69A6-4378-B8F7-1AC6DBA9FD9F}"/>
              </a:ext>
            </a:extLst>
          </p:cNvPr>
          <p:cNvSpPr>
            <a:spLocks noGrp="1"/>
          </p:cNvSpPr>
          <p:nvPr>
            <p:ph type="sldNum" sz="quarter" idx="12"/>
          </p:nvPr>
        </p:nvSpPr>
        <p:spPr/>
        <p:txBody>
          <a:bodyPr/>
          <a:lstStyle/>
          <a:p>
            <a:fld id="{29227C6E-B40C-4F1A-B871-335365E566BA}" type="slidenum">
              <a:rPr lang="en-US" smtClean="0"/>
              <a:t>17</a:t>
            </a:fld>
            <a:endParaRPr lang="en-US"/>
          </a:p>
        </p:txBody>
      </p:sp>
    </p:spTree>
    <p:extLst>
      <p:ext uri="{BB962C8B-B14F-4D97-AF65-F5344CB8AC3E}">
        <p14:creationId xmlns:p14="http://schemas.microsoft.com/office/powerpoint/2010/main" val="394536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1974403-D27A-4BCE-97D9-8CD0822A4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4242" y="79226"/>
            <a:ext cx="3769451" cy="6621370"/>
          </a:xfrm>
          <a:prstGeom prst="rect">
            <a:avLst/>
          </a:prstGeom>
        </p:spPr>
      </p:pic>
      <p:sp>
        <p:nvSpPr>
          <p:cNvPr id="2" name="标题 1">
            <a:extLst>
              <a:ext uri="{FF2B5EF4-FFF2-40B4-BE49-F238E27FC236}">
                <a16:creationId xmlns:a16="http://schemas.microsoft.com/office/drawing/2014/main" id="{ADF1CED9-5D04-4233-8DFE-5A4A9C85EB64}"/>
              </a:ext>
            </a:extLst>
          </p:cNvPr>
          <p:cNvSpPr>
            <a:spLocks noGrp="1"/>
          </p:cNvSpPr>
          <p:nvPr>
            <p:ph type="title"/>
          </p:nvPr>
        </p:nvSpPr>
        <p:spPr/>
        <p:txBody>
          <a:bodyPr/>
          <a:lstStyle/>
          <a:p>
            <a:r>
              <a:rPr lang="en-US" b="1" dirty="0"/>
              <a:t>Visualize Your Own CGRA </a:t>
            </a:r>
            <a:r>
              <a:rPr lang="zh-CN" altLang="en-US" b="1" dirty="0"/>
              <a:t>💻</a:t>
            </a:r>
            <a:endParaRPr lang="en-US" dirty="0"/>
          </a:p>
        </p:txBody>
      </p:sp>
      <p:pic>
        <p:nvPicPr>
          <p:cNvPr id="8" name="图片 7">
            <a:extLst>
              <a:ext uri="{FF2B5EF4-FFF2-40B4-BE49-F238E27FC236}">
                <a16:creationId xmlns:a16="http://schemas.microsoft.com/office/drawing/2014/main" id="{F0DF5A34-D881-4965-81E1-F494B884B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325" y="1302846"/>
            <a:ext cx="3859434" cy="5555154"/>
          </a:xfrm>
          <a:prstGeom prst="rect">
            <a:avLst/>
          </a:prstGeom>
        </p:spPr>
      </p:pic>
      <p:pic>
        <p:nvPicPr>
          <p:cNvPr id="72" name="图片 71">
            <a:extLst>
              <a:ext uri="{FF2B5EF4-FFF2-40B4-BE49-F238E27FC236}">
                <a16:creationId xmlns:a16="http://schemas.microsoft.com/office/drawing/2014/main" id="{F9947029-98B3-434B-B8C8-48CE17FE5728}"/>
              </a:ext>
            </a:extLst>
          </p:cNvPr>
          <p:cNvPicPr>
            <a:picLocks noChangeAspect="1"/>
          </p:cNvPicPr>
          <p:nvPr/>
        </p:nvPicPr>
        <p:blipFill>
          <a:blip r:embed="rId4"/>
          <a:stretch>
            <a:fillRect/>
          </a:stretch>
        </p:blipFill>
        <p:spPr>
          <a:xfrm>
            <a:off x="289934" y="1470890"/>
            <a:ext cx="1637370" cy="2212398"/>
          </a:xfrm>
          <a:prstGeom prst="rect">
            <a:avLst/>
          </a:prstGeom>
        </p:spPr>
      </p:pic>
      <p:pic>
        <p:nvPicPr>
          <p:cNvPr id="73" name="图片 72">
            <a:extLst>
              <a:ext uri="{FF2B5EF4-FFF2-40B4-BE49-F238E27FC236}">
                <a16:creationId xmlns:a16="http://schemas.microsoft.com/office/drawing/2014/main" id="{66C098EB-BDA2-42D9-8D35-D90DD40FCE86}"/>
              </a:ext>
            </a:extLst>
          </p:cNvPr>
          <p:cNvPicPr>
            <a:picLocks noChangeAspect="1"/>
          </p:cNvPicPr>
          <p:nvPr/>
        </p:nvPicPr>
        <p:blipFill>
          <a:blip r:embed="rId5"/>
          <a:stretch>
            <a:fillRect/>
          </a:stretch>
        </p:blipFill>
        <p:spPr>
          <a:xfrm>
            <a:off x="5177172" y="1470890"/>
            <a:ext cx="2524278" cy="2212398"/>
          </a:xfrm>
          <a:prstGeom prst="rect">
            <a:avLst/>
          </a:prstGeom>
        </p:spPr>
      </p:pic>
      <p:sp>
        <p:nvSpPr>
          <p:cNvPr id="74" name="矩形: 圆角 73">
            <a:extLst>
              <a:ext uri="{FF2B5EF4-FFF2-40B4-BE49-F238E27FC236}">
                <a16:creationId xmlns:a16="http://schemas.microsoft.com/office/drawing/2014/main" id="{B7DA7040-415D-444E-B462-A7A22C7C9069}"/>
              </a:ext>
            </a:extLst>
          </p:cNvPr>
          <p:cNvSpPr/>
          <p:nvPr/>
        </p:nvSpPr>
        <p:spPr>
          <a:xfrm>
            <a:off x="8983133" y="79226"/>
            <a:ext cx="1058334" cy="4323441"/>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矩形: 圆角 74">
            <a:extLst>
              <a:ext uri="{FF2B5EF4-FFF2-40B4-BE49-F238E27FC236}">
                <a16:creationId xmlns:a16="http://schemas.microsoft.com/office/drawing/2014/main" id="{C367E017-6340-4639-966E-F9994F028526}"/>
              </a:ext>
            </a:extLst>
          </p:cNvPr>
          <p:cNvSpPr/>
          <p:nvPr/>
        </p:nvSpPr>
        <p:spPr>
          <a:xfrm>
            <a:off x="5107372" y="1357693"/>
            <a:ext cx="1212069" cy="1639508"/>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灯片编号占位符 75">
            <a:extLst>
              <a:ext uri="{FF2B5EF4-FFF2-40B4-BE49-F238E27FC236}">
                <a16:creationId xmlns:a16="http://schemas.microsoft.com/office/drawing/2014/main" id="{3D46EDE3-6E90-4547-B599-A5D71BD33216}"/>
              </a:ext>
            </a:extLst>
          </p:cNvPr>
          <p:cNvSpPr>
            <a:spLocks noGrp="1"/>
          </p:cNvSpPr>
          <p:nvPr>
            <p:ph type="sldNum" sz="quarter" idx="12"/>
          </p:nvPr>
        </p:nvSpPr>
        <p:spPr>
          <a:xfrm>
            <a:off x="8610600" y="6356350"/>
            <a:ext cx="2743200" cy="365125"/>
          </a:xfrm>
        </p:spPr>
        <p:txBody>
          <a:bodyPr/>
          <a:lstStyle/>
          <a:p>
            <a:fld id="{29227C6E-B40C-4F1A-B871-335365E566BA}" type="slidenum">
              <a:rPr lang="en-US" smtClean="0"/>
              <a:t>18</a:t>
            </a:fld>
            <a:endParaRPr lang="en-US" dirty="0"/>
          </a:p>
        </p:txBody>
      </p:sp>
    </p:spTree>
    <p:extLst>
      <p:ext uri="{BB962C8B-B14F-4D97-AF65-F5344CB8AC3E}">
        <p14:creationId xmlns:p14="http://schemas.microsoft.com/office/powerpoint/2010/main" val="388539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5346-1382-4E50-BC54-D3A831D2F54B}"/>
              </a:ext>
            </a:extLst>
          </p:cNvPr>
          <p:cNvSpPr>
            <a:spLocks noGrp="1"/>
          </p:cNvSpPr>
          <p:nvPr>
            <p:ph type="title"/>
          </p:nvPr>
        </p:nvSpPr>
        <p:spPr>
          <a:xfrm>
            <a:off x="470262" y="0"/>
            <a:ext cx="11432241" cy="1325563"/>
          </a:xfrm>
        </p:spPr>
        <p:txBody>
          <a:bodyPr/>
          <a:lstStyle/>
          <a:p>
            <a:pPr lvl="1"/>
            <a:r>
              <a:rPr lang="en-US" sz="3600" b="1" dirty="0"/>
              <a:t>Hardware Stack: Composing Spatial Architecture</a:t>
            </a:r>
          </a:p>
        </p:txBody>
      </p:sp>
      <p:sp>
        <p:nvSpPr>
          <p:cNvPr id="3" name="Content Placeholder 2">
            <a:extLst>
              <a:ext uri="{FF2B5EF4-FFF2-40B4-BE49-F238E27FC236}">
                <a16:creationId xmlns:a16="http://schemas.microsoft.com/office/drawing/2014/main" id="{0BFF37B8-EC80-43A6-9B7E-2BF4EC7B989D}"/>
              </a:ext>
            </a:extLst>
          </p:cNvPr>
          <p:cNvSpPr>
            <a:spLocks noGrp="1"/>
          </p:cNvSpPr>
          <p:nvPr>
            <p:ph idx="1"/>
          </p:nvPr>
        </p:nvSpPr>
        <p:spPr>
          <a:xfrm>
            <a:off x="470263" y="1149530"/>
            <a:ext cx="11432240" cy="5571945"/>
          </a:xfrm>
        </p:spPr>
        <p:txBody>
          <a:bodyPr>
            <a:normAutofit/>
          </a:bodyPr>
          <a:lstStyle/>
          <a:p>
            <a:r>
              <a:rPr lang="en-US" sz="4000" b="1" dirty="0">
                <a:solidFill>
                  <a:srgbClr val="8D8D8D"/>
                </a:solidFill>
              </a:rPr>
              <a:t>Overview of DSAGEN H/W Stack (3 mins)</a:t>
            </a:r>
            <a:endParaRPr lang="en-US" sz="3600" dirty="0">
              <a:solidFill>
                <a:srgbClr val="8D8D8D"/>
              </a:solidFill>
            </a:endParaRPr>
          </a:p>
          <a:p>
            <a:r>
              <a:rPr lang="en-US" sz="4000" b="1" dirty="0">
                <a:solidFill>
                  <a:srgbClr val="8D8D8D"/>
                </a:solidFill>
              </a:rPr>
              <a:t>Goal: Build Your Own Spatial Architecture (25 mins)</a:t>
            </a:r>
          </a:p>
          <a:p>
            <a:pPr lvl="1"/>
            <a:r>
              <a:rPr lang="en-US" sz="3600" b="1" dirty="0">
                <a:solidFill>
                  <a:srgbClr val="8D8D8D"/>
                </a:solidFill>
              </a:rPr>
              <a:t>A Scala Embedded DSL – Build A Simple CGRA (10 mins)</a:t>
            </a:r>
          </a:p>
          <a:p>
            <a:pPr lvl="1"/>
            <a:r>
              <a:rPr lang="en-US" sz="3600" b="1" dirty="0">
                <a:solidFill>
                  <a:srgbClr val="8D8D8D"/>
                </a:solidFill>
              </a:rPr>
              <a:t>Generate IR/RTL (3 mins)</a:t>
            </a:r>
            <a:r>
              <a:rPr lang="zh-CN" altLang="en-US" sz="3600" b="1" dirty="0">
                <a:solidFill>
                  <a:srgbClr val="8D8D8D"/>
                </a:solidFill>
              </a:rPr>
              <a:t>💻</a:t>
            </a:r>
            <a:endParaRPr lang="en-US" sz="3600" b="1" dirty="0">
              <a:solidFill>
                <a:srgbClr val="8D8D8D"/>
              </a:solidFill>
            </a:endParaRPr>
          </a:p>
          <a:p>
            <a:pPr lvl="1"/>
            <a:r>
              <a:rPr lang="en-US" sz="3600" b="1" dirty="0">
                <a:solidFill>
                  <a:srgbClr val="8D8D8D"/>
                </a:solidFill>
              </a:rPr>
              <a:t>Power/Area Estimation (2 mins)</a:t>
            </a:r>
            <a:r>
              <a:rPr lang="zh-CN" altLang="en-US" sz="3600" b="1" dirty="0">
                <a:solidFill>
                  <a:srgbClr val="8D8D8D"/>
                </a:solidFill>
              </a:rPr>
              <a:t>💻</a:t>
            </a:r>
            <a:endParaRPr lang="en-US" altLang="zh-CN" sz="3600" b="1" dirty="0">
              <a:solidFill>
                <a:srgbClr val="8D8D8D"/>
              </a:solidFill>
            </a:endParaRPr>
          </a:p>
          <a:p>
            <a:pPr lvl="1"/>
            <a:r>
              <a:rPr lang="en-US" altLang="zh-CN" sz="3600" b="1" dirty="0">
                <a:solidFill>
                  <a:srgbClr val="8D8D8D"/>
                </a:solidFill>
              </a:rPr>
              <a:t>Build your own CGRA (10 mins)</a:t>
            </a:r>
            <a:r>
              <a:rPr lang="zh-CN" altLang="en-US" sz="3600" b="1" dirty="0">
                <a:solidFill>
                  <a:srgbClr val="8D8D8D"/>
                </a:solidFill>
              </a:rPr>
              <a:t>💻</a:t>
            </a:r>
            <a:endParaRPr lang="en-US" altLang="zh-CN" sz="3600" b="1" dirty="0">
              <a:solidFill>
                <a:srgbClr val="8D8D8D"/>
              </a:solidFill>
            </a:endParaRPr>
          </a:p>
          <a:p>
            <a:r>
              <a:rPr lang="en-US" sz="4000" b="1" dirty="0"/>
              <a:t>Advanced Hardware Features (5 mins)</a:t>
            </a:r>
          </a:p>
          <a:p>
            <a:r>
              <a:rPr lang="en-US" sz="4000" b="1" dirty="0">
                <a:solidFill>
                  <a:srgbClr val="8D8D8D"/>
                </a:solidFill>
              </a:rPr>
              <a:t>A End-to-End Approach (5 mins)</a:t>
            </a:r>
          </a:p>
          <a:p>
            <a:r>
              <a:rPr lang="en-US" sz="4000" b="1" dirty="0">
                <a:solidFill>
                  <a:srgbClr val="8D8D8D"/>
                </a:solidFill>
              </a:rPr>
              <a:t>Q &amp; A (2 mins)</a:t>
            </a:r>
          </a:p>
        </p:txBody>
      </p:sp>
      <p:sp>
        <p:nvSpPr>
          <p:cNvPr id="4" name="灯片编号占位符 3">
            <a:extLst>
              <a:ext uri="{FF2B5EF4-FFF2-40B4-BE49-F238E27FC236}">
                <a16:creationId xmlns:a16="http://schemas.microsoft.com/office/drawing/2014/main" id="{D80EAA31-80A9-4BCF-AC6B-82EFC51BE1DB}"/>
              </a:ext>
            </a:extLst>
          </p:cNvPr>
          <p:cNvSpPr>
            <a:spLocks noGrp="1"/>
          </p:cNvSpPr>
          <p:nvPr>
            <p:ph type="sldNum" sz="quarter" idx="12"/>
          </p:nvPr>
        </p:nvSpPr>
        <p:spPr/>
        <p:txBody>
          <a:bodyPr/>
          <a:lstStyle/>
          <a:p>
            <a:fld id="{29227C6E-B40C-4F1A-B871-335365E566BA}" type="slidenum">
              <a:rPr lang="en-US" smtClean="0"/>
              <a:t>19</a:t>
            </a:fld>
            <a:endParaRPr lang="en-US"/>
          </a:p>
        </p:txBody>
      </p:sp>
    </p:spTree>
    <p:extLst>
      <p:ext uri="{BB962C8B-B14F-4D97-AF65-F5344CB8AC3E}">
        <p14:creationId xmlns:p14="http://schemas.microsoft.com/office/powerpoint/2010/main" val="130765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5346-1382-4E50-BC54-D3A831D2F54B}"/>
              </a:ext>
            </a:extLst>
          </p:cNvPr>
          <p:cNvSpPr>
            <a:spLocks noGrp="1"/>
          </p:cNvSpPr>
          <p:nvPr>
            <p:ph type="title"/>
          </p:nvPr>
        </p:nvSpPr>
        <p:spPr>
          <a:xfrm>
            <a:off x="470262" y="0"/>
            <a:ext cx="11432241" cy="1325563"/>
          </a:xfrm>
        </p:spPr>
        <p:txBody>
          <a:bodyPr/>
          <a:lstStyle/>
          <a:p>
            <a:pPr lvl="1"/>
            <a:r>
              <a:rPr lang="en-US" sz="3600" b="1" dirty="0"/>
              <a:t>Hardware Stack: Composing Spatial Architecture</a:t>
            </a:r>
          </a:p>
        </p:txBody>
      </p:sp>
      <p:sp>
        <p:nvSpPr>
          <p:cNvPr id="3" name="Content Placeholder 2">
            <a:extLst>
              <a:ext uri="{FF2B5EF4-FFF2-40B4-BE49-F238E27FC236}">
                <a16:creationId xmlns:a16="http://schemas.microsoft.com/office/drawing/2014/main" id="{0BFF37B8-EC80-43A6-9B7E-2BF4EC7B989D}"/>
              </a:ext>
            </a:extLst>
          </p:cNvPr>
          <p:cNvSpPr>
            <a:spLocks noGrp="1"/>
          </p:cNvSpPr>
          <p:nvPr>
            <p:ph idx="1"/>
          </p:nvPr>
        </p:nvSpPr>
        <p:spPr>
          <a:xfrm>
            <a:off x="470263" y="1149530"/>
            <a:ext cx="11432240" cy="5571945"/>
          </a:xfrm>
        </p:spPr>
        <p:txBody>
          <a:bodyPr>
            <a:normAutofit/>
          </a:bodyPr>
          <a:lstStyle/>
          <a:p>
            <a:r>
              <a:rPr lang="en-US" sz="4000" b="1" dirty="0"/>
              <a:t>Overview of DSAGEN H/W Stack (3 mins)</a:t>
            </a:r>
            <a:endParaRPr lang="en-US" sz="3600" dirty="0"/>
          </a:p>
          <a:p>
            <a:r>
              <a:rPr lang="en-US" sz="4000" b="1" dirty="0">
                <a:solidFill>
                  <a:srgbClr val="8D8D8D"/>
                </a:solidFill>
              </a:rPr>
              <a:t>Goal: Build Your Own Spatial Architecture (25 mins)</a:t>
            </a:r>
          </a:p>
          <a:p>
            <a:pPr lvl="1"/>
            <a:r>
              <a:rPr lang="en-US" sz="3600" b="1" dirty="0">
                <a:solidFill>
                  <a:srgbClr val="8D8D8D"/>
                </a:solidFill>
              </a:rPr>
              <a:t>A Scala Embedded DSL – Build A Simple CGRA (10 mins)</a:t>
            </a:r>
          </a:p>
          <a:p>
            <a:pPr lvl="1"/>
            <a:r>
              <a:rPr lang="en-US" sz="3600" b="1" dirty="0">
                <a:solidFill>
                  <a:srgbClr val="8D8D8D"/>
                </a:solidFill>
              </a:rPr>
              <a:t>Generate IR/RTL (3 mins)</a:t>
            </a:r>
            <a:r>
              <a:rPr lang="zh-CN" altLang="en-US" sz="3600" b="1" dirty="0">
                <a:solidFill>
                  <a:srgbClr val="8D8D8D"/>
                </a:solidFill>
              </a:rPr>
              <a:t>💻</a:t>
            </a:r>
            <a:endParaRPr lang="en-US" sz="3600" b="1" dirty="0">
              <a:solidFill>
                <a:srgbClr val="8D8D8D"/>
              </a:solidFill>
            </a:endParaRPr>
          </a:p>
          <a:p>
            <a:pPr lvl="1"/>
            <a:r>
              <a:rPr lang="en-US" sz="3600" b="1" dirty="0">
                <a:solidFill>
                  <a:srgbClr val="8D8D8D"/>
                </a:solidFill>
              </a:rPr>
              <a:t>Power/Area Estimation (2 mins)</a:t>
            </a:r>
            <a:r>
              <a:rPr lang="zh-CN" altLang="en-US" sz="3600" b="1" dirty="0">
                <a:solidFill>
                  <a:srgbClr val="8D8D8D"/>
                </a:solidFill>
              </a:rPr>
              <a:t>💻</a:t>
            </a:r>
            <a:endParaRPr lang="en-US" altLang="zh-CN" sz="3600" b="1" dirty="0">
              <a:solidFill>
                <a:srgbClr val="8D8D8D"/>
              </a:solidFill>
            </a:endParaRPr>
          </a:p>
          <a:p>
            <a:pPr lvl="1"/>
            <a:r>
              <a:rPr lang="en-US" altLang="zh-CN" sz="3600" b="1" dirty="0">
                <a:solidFill>
                  <a:srgbClr val="8D8D8D"/>
                </a:solidFill>
              </a:rPr>
              <a:t>Build your own CGRA (10 mins)</a:t>
            </a:r>
            <a:r>
              <a:rPr lang="zh-CN" altLang="en-US" sz="3600" b="1" dirty="0">
                <a:solidFill>
                  <a:srgbClr val="8D8D8D"/>
                </a:solidFill>
              </a:rPr>
              <a:t>💻</a:t>
            </a:r>
            <a:endParaRPr lang="en-US" altLang="zh-CN" sz="3600" b="1" dirty="0">
              <a:solidFill>
                <a:srgbClr val="8D8D8D"/>
              </a:solidFill>
            </a:endParaRPr>
          </a:p>
          <a:p>
            <a:r>
              <a:rPr lang="en-US" sz="4000" b="1" dirty="0">
                <a:solidFill>
                  <a:srgbClr val="8D8D8D"/>
                </a:solidFill>
              </a:rPr>
              <a:t>Advanced Hardware Features (5 mins)</a:t>
            </a:r>
          </a:p>
          <a:p>
            <a:r>
              <a:rPr lang="en-US" sz="4000" b="1" dirty="0">
                <a:solidFill>
                  <a:srgbClr val="8D8D8D"/>
                </a:solidFill>
              </a:rPr>
              <a:t>A End-to-End Approach (5 mins)</a:t>
            </a:r>
          </a:p>
          <a:p>
            <a:r>
              <a:rPr lang="en-US" sz="4000" b="1" dirty="0">
                <a:solidFill>
                  <a:srgbClr val="8D8D8D"/>
                </a:solidFill>
              </a:rPr>
              <a:t>Q &amp; A</a:t>
            </a:r>
          </a:p>
        </p:txBody>
      </p:sp>
      <p:sp>
        <p:nvSpPr>
          <p:cNvPr id="4" name="灯片编号占位符 3">
            <a:extLst>
              <a:ext uri="{FF2B5EF4-FFF2-40B4-BE49-F238E27FC236}">
                <a16:creationId xmlns:a16="http://schemas.microsoft.com/office/drawing/2014/main" id="{C611D85F-33CA-4718-BD4E-8B8744FC6D5E}"/>
              </a:ext>
            </a:extLst>
          </p:cNvPr>
          <p:cNvSpPr>
            <a:spLocks noGrp="1"/>
          </p:cNvSpPr>
          <p:nvPr>
            <p:ph type="sldNum" sz="quarter" idx="12"/>
          </p:nvPr>
        </p:nvSpPr>
        <p:spPr/>
        <p:txBody>
          <a:bodyPr/>
          <a:lstStyle/>
          <a:p>
            <a:fld id="{29227C6E-B40C-4F1A-B871-335365E566BA}" type="slidenum">
              <a:rPr lang="en-US" smtClean="0"/>
              <a:t>2</a:t>
            </a:fld>
            <a:endParaRPr lang="en-US"/>
          </a:p>
        </p:txBody>
      </p:sp>
    </p:spTree>
    <p:extLst>
      <p:ext uri="{BB962C8B-B14F-4D97-AF65-F5344CB8AC3E}">
        <p14:creationId xmlns:p14="http://schemas.microsoft.com/office/powerpoint/2010/main" val="162584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Basic Concept: Switch</a:t>
            </a:r>
          </a:p>
        </p:txBody>
      </p:sp>
      <p:sp>
        <p:nvSpPr>
          <p:cNvPr id="3" name="内容占位符 2"/>
          <p:cNvSpPr>
            <a:spLocks noGrp="1"/>
          </p:cNvSpPr>
          <p:nvPr>
            <p:ph idx="1"/>
          </p:nvPr>
        </p:nvSpPr>
        <p:spPr>
          <a:xfrm>
            <a:off x="6298348" y="3686254"/>
            <a:ext cx="5440685" cy="2375044"/>
          </a:xfrm>
          <a:ln>
            <a:solidFill>
              <a:schemeClr val="tx1"/>
            </a:solidFill>
          </a:ln>
        </p:spPr>
        <p:txBody>
          <a:bodyPr>
            <a:normAutofit/>
          </a:bodyPr>
          <a:lstStyle/>
          <a:p>
            <a:r>
              <a:rPr lang="en-US" sz="1800" b="1" dirty="0"/>
              <a:t>Simplest Switch</a:t>
            </a:r>
          </a:p>
          <a:p>
            <a:r>
              <a:rPr lang="en-US" sz="1800" b="1" dirty="0"/>
              <a:t>4 Input Ports</a:t>
            </a:r>
          </a:p>
          <a:p>
            <a:r>
              <a:rPr lang="en-US" sz="1800" b="1" dirty="0"/>
              <a:t>3 Output Ports</a:t>
            </a:r>
          </a:p>
          <a:p>
            <a:r>
              <a:rPr lang="en-US" sz="1800" b="1" dirty="0"/>
              <a:t>1 9-bit </a:t>
            </a:r>
            <a:r>
              <a:rPr lang="en-US" sz="1800" b="1" dirty="0" err="1"/>
              <a:t>Config</a:t>
            </a:r>
            <a:r>
              <a:rPr lang="en-US" sz="1800" b="1" dirty="0"/>
              <a:t>. Register</a:t>
            </a:r>
          </a:p>
          <a:p>
            <a:pPr lvl="1"/>
            <a:r>
              <a:rPr lang="en-US" sz="1600" b="1" dirty="0"/>
              <a:t>For each output, we need 3 bit to specify 5 inputs (Input 1~4 + Ground) x 3 Outputs = 9-bit config</a:t>
            </a:r>
          </a:p>
          <a:p>
            <a:r>
              <a:rPr lang="en-US" sz="1800" b="1" dirty="0"/>
              <a:t>Decode </a:t>
            </a:r>
            <a:r>
              <a:rPr lang="en-US" sz="1800" b="1" dirty="0" err="1"/>
              <a:t>config</a:t>
            </a:r>
            <a:r>
              <a:rPr lang="en-US" sz="1800" b="1" dirty="0"/>
              <a:t>. information </a:t>
            </a:r>
          </a:p>
        </p:txBody>
      </p:sp>
      <p:sp>
        <p:nvSpPr>
          <p:cNvPr id="52" name="文本框 51"/>
          <p:cNvSpPr txBox="1"/>
          <p:nvPr/>
        </p:nvSpPr>
        <p:spPr>
          <a:xfrm>
            <a:off x="1500182" y="6062503"/>
            <a:ext cx="2621295" cy="369332"/>
          </a:xfrm>
          <a:prstGeom prst="rect">
            <a:avLst/>
          </a:prstGeom>
          <a:noFill/>
        </p:spPr>
        <p:txBody>
          <a:bodyPr wrap="none" rtlCol="0">
            <a:spAutoFit/>
          </a:bodyPr>
          <a:lstStyle/>
          <a:p>
            <a:r>
              <a:rPr lang="en-US" dirty="0">
                <a:ea typeface="黑体" panose="02010609060101010101" pitchFamily="49" charset="-122"/>
                <a:cs typeface="Times New Roman" panose="02020603050405020304" pitchFamily="18" charset="0"/>
              </a:rPr>
              <a:t>A 4-In</a:t>
            </a:r>
            <a:r>
              <a:rPr lang="en-US" altLang="zh-CN" dirty="0">
                <a:ea typeface="黑体" panose="02010609060101010101" pitchFamily="49" charset="-122"/>
                <a:cs typeface="Times New Roman" panose="02020603050405020304" pitchFamily="18" charset="0"/>
              </a:rPr>
              <a:t>put </a:t>
            </a:r>
            <a:r>
              <a:rPr lang="en-US" dirty="0">
                <a:ea typeface="黑体" panose="02010609060101010101" pitchFamily="49" charset="-122"/>
                <a:cs typeface="Times New Roman" panose="02020603050405020304" pitchFamily="18" charset="0"/>
              </a:rPr>
              <a:t>3-Output</a:t>
            </a:r>
            <a:r>
              <a:rPr lang="en-US" altLang="zh-CN" dirty="0">
                <a:ea typeface="黑体" panose="02010609060101010101" pitchFamily="49" charset="-122"/>
                <a:cs typeface="Times New Roman" panose="02020603050405020304" pitchFamily="18" charset="0"/>
              </a:rPr>
              <a:t> Switch</a:t>
            </a:r>
            <a:endParaRPr lang="en-US" dirty="0">
              <a:ea typeface="黑体" panose="02010609060101010101" pitchFamily="49" charset="-122"/>
              <a:cs typeface="Times New Roman" panose="02020603050405020304" pitchFamily="18" charset="0"/>
            </a:endParaRPr>
          </a:p>
        </p:txBody>
      </p:sp>
      <p:grpSp>
        <p:nvGrpSpPr>
          <p:cNvPr id="7" name="组合 6">
            <a:extLst>
              <a:ext uri="{FF2B5EF4-FFF2-40B4-BE49-F238E27FC236}">
                <a16:creationId xmlns:a16="http://schemas.microsoft.com/office/drawing/2014/main" id="{14D6127D-45D5-47FD-99AB-A3216C1BD009}"/>
              </a:ext>
            </a:extLst>
          </p:cNvPr>
          <p:cNvGrpSpPr/>
          <p:nvPr/>
        </p:nvGrpSpPr>
        <p:grpSpPr>
          <a:xfrm>
            <a:off x="881566" y="1566863"/>
            <a:ext cx="3881731" cy="4497253"/>
            <a:chOff x="881566" y="1566864"/>
            <a:chExt cx="5702880" cy="4478124"/>
          </a:xfrm>
        </p:grpSpPr>
        <p:cxnSp>
          <p:nvCxnSpPr>
            <p:cNvPr id="59" name="肘形连接符 58"/>
            <p:cNvCxnSpPr>
              <a:cxnSpLocks/>
              <a:stCxn id="53" idx="3"/>
            </p:cNvCxnSpPr>
            <p:nvPr/>
          </p:nvCxnSpPr>
          <p:spPr>
            <a:xfrm>
              <a:off x="5187371" y="1885868"/>
              <a:ext cx="329360" cy="2879335"/>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肘形连接符 56"/>
            <p:cNvCxnSpPr>
              <a:cxnSpLocks/>
              <a:stCxn id="53" idx="3"/>
            </p:cNvCxnSpPr>
            <p:nvPr/>
          </p:nvCxnSpPr>
          <p:spPr>
            <a:xfrm>
              <a:off x="5187371" y="1885868"/>
              <a:ext cx="552229" cy="1669747"/>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244780" y="1566864"/>
              <a:ext cx="4910102" cy="44781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直接箭头连接符 5"/>
            <p:cNvCxnSpPr/>
            <p:nvPr/>
          </p:nvCxnSpPr>
          <p:spPr>
            <a:xfrm flipV="1">
              <a:off x="881566" y="2450077"/>
              <a:ext cx="726427" cy="73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881566" y="3460696"/>
              <a:ext cx="726427" cy="73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881566" y="4471315"/>
              <a:ext cx="726427" cy="73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881566" y="5481935"/>
              <a:ext cx="726427" cy="73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5858019" y="2656053"/>
              <a:ext cx="726427" cy="73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5858019" y="3976351"/>
              <a:ext cx="726427" cy="73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5827340" y="5296649"/>
              <a:ext cx="726427" cy="73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1625440" y="2341314"/>
              <a:ext cx="3772875" cy="1124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1625440" y="2547188"/>
              <a:ext cx="3772875" cy="9135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1625440" y="2782741"/>
              <a:ext cx="3778428" cy="16959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1625440" y="2965016"/>
              <a:ext cx="3778428" cy="251691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1630993" y="2524506"/>
              <a:ext cx="3772875" cy="1152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1630993" y="3512929"/>
              <a:ext cx="3772875" cy="3701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1666260" y="4118668"/>
              <a:ext cx="3743160" cy="4020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1666260" y="4300944"/>
              <a:ext cx="3743160" cy="12332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1625439" y="2573943"/>
              <a:ext cx="3764151" cy="23882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1630993" y="3570776"/>
              <a:ext cx="3758598" cy="15972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1648813" y="4594788"/>
              <a:ext cx="3746331" cy="8087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1729704" y="5585847"/>
              <a:ext cx="3665440" cy="122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3886408" y="1741041"/>
              <a:ext cx="1300964" cy="2896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Config</a:t>
              </a:r>
              <a:r>
                <a:rPr lang="en-US" dirty="0">
                  <a:solidFill>
                    <a:schemeClr val="tx1"/>
                  </a:solidFill>
                </a:rPr>
                <a:t>.</a:t>
              </a:r>
            </a:p>
          </p:txBody>
        </p:sp>
        <p:cxnSp>
          <p:nvCxnSpPr>
            <p:cNvPr id="55" name="肘形连接符 54"/>
            <p:cNvCxnSpPr>
              <a:cxnSpLocks/>
              <a:stCxn id="53" idx="3"/>
            </p:cNvCxnSpPr>
            <p:nvPr/>
          </p:nvCxnSpPr>
          <p:spPr>
            <a:xfrm>
              <a:off x="5187371" y="1885868"/>
              <a:ext cx="443573" cy="271653"/>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2" name="直接连接符 11">
            <a:extLst>
              <a:ext uri="{FF2B5EF4-FFF2-40B4-BE49-F238E27FC236}">
                <a16:creationId xmlns:a16="http://schemas.microsoft.com/office/drawing/2014/main" id="{FEB2B2FA-B03E-4C44-BAC4-359949B515A4}"/>
              </a:ext>
            </a:extLst>
          </p:cNvPr>
          <p:cNvCxnSpPr>
            <a:cxnSpLocks/>
          </p:cNvCxnSpPr>
          <p:nvPr/>
        </p:nvCxnSpPr>
        <p:spPr>
          <a:xfrm flipH="1">
            <a:off x="4591175" y="5816733"/>
            <a:ext cx="405728" cy="36319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1AC888BB-3688-45AF-BA54-88940C7471A3}"/>
              </a:ext>
            </a:extLst>
          </p:cNvPr>
          <p:cNvCxnSpPr>
            <a:cxnSpLocks/>
          </p:cNvCxnSpPr>
          <p:nvPr/>
        </p:nvCxnSpPr>
        <p:spPr>
          <a:xfrm flipH="1" flipV="1">
            <a:off x="4663040" y="5498657"/>
            <a:ext cx="333863" cy="19360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1">
            <a:extLst>
              <a:ext uri="{FF2B5EF4-FFF2-40B4-BE49-F238E27FC236}">
                <a16:creationId xmlns:a16="http://schemas.microsoft.com/office/drawing/2014/main" id="{4FF3A328-9086-477E-B1A3-1A3FD8BBECD0}"/>
              </a:ext>
            </a:extLst>
          </p:cNvPr>
          <p:cNvSpPr>
            <a:spLocks noChangeArrowheads="1"/>
          </p:cNvSpPr>
          <p:nvPr/>
        </p:nvSpPr>
        <p:spPr bwMode="auto">
          <a:xfrm>
            <a:off x="5605004" y="2107292"/>
            <a:ext cx="6134029" cy="707886"/>
          </a:xfrm>
          <a:prstGeom prst="rect">
            <a:avLst/>
          </a:prstGeom>
          <a:solidFill>
            <a:srgbClr val="1313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Switch</a:t>
            </a:r>
            <a:br>
              <a:rPr kumimoji="0" lang="en-US" altLang="en-US" sz="20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sz="20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sz="2000" b="0" i="1" u="none" strike="noStrike" cap="none" normalizeH="0" baseline="0" dirty="0" err="1">
                <a:ln>
                  <a:noFill/>
                </a:ln>
                <a:solidFill>
                  <a:srgbClr val="ED94FF"/>
                </a:solidFill>
                <a:effectLst/>
                <a:latin typeface="Courier New" panose="02070309020205020404" pitchFamily="49" charset="0"/>
                <a:ea typeface="JetBrains Mono"/>
                <a:cs typeface="Courier New" panose="02070309020205020404" pitchFamily="49" charset="0"/>
              </a:rPr>
              <a:t>my_sw</a:t>
            </a:r>
            <a:r>
              <a:rPr kumimoji="0" lang="en-US" altLang="en-US" sz="20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sz="20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20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new </a:t>
            </a:r>
            <a:r>
              <a:rPr kumimoji="0" lang="en-US" altLang="en-US" sz="20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ssnode(</a:t>
            </a:r>
            <a:r>
              <a:rPr kumimoji="0" lang="en-US" altLang="en-US" sz="20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"switch"</a:t>
            </a:r>
            <a:r>
              <a:rPr kumimoji="0" lang="en-US" altLang="en-US" sz="20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endParaRPr kumimoji="0" lang="en-US" altLang="en-US" sz="4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35" name="矩形 34">
            <a:extLst>
              <a:ext uri="{FF2B5EF4-FFF2-40B4-BE49-F238E27FC236}">
                <a16:creationId xmlns:a16="http://schemas.microsoft.com/office/drawing/2014/main" id="{9A74FBBC-8475-4641-BB8C-C829775F956F}"/>
              </a:ext>
            </a:extLst>
          </p:cNvPr>
          <p:cNvSpPr/>
          <p:nvPr/>
        </p:nvSpPr>
        <p:spPr>
          <a:xfrm>
            <a:off x="5524369" y="1472268"/>
            <a:ext cx="2135328" cy="461665"/>
          </a:xfrm>
          <a:prstGeom prst="rect">
            <a:avLst/>
          </a:prstGeom>
        </p:spPr>
        <p:txBody>
          <a:bodyPr wrap="none">
            <a:spAutoFit/>
          </a:bodyPr>
          <a:lstStyle/>
          <a:p>
            <a:r>
              <a:rPr lang="en-US" sz="2400" dirty="0"/>
              <a:t>Simplest Switch</a:t>
            </a:r>
          </a:p>
        </p:txBody>
      </p:sp>
      <p:sp>
        <p:nvSpPr>
          <p:cNvPr id="144" name="Trapezoid 157">
            <a:extLst>
              <a:ext uri="{FF2B5EF4-FFF2-40B4-BE49-F238E27FC236}">
                <a16:creationId xmlns:a16="http://schemas.microsoft.com/office/drawing/2014/main" id="{7D8A61CE-FD8E-42F7-A6CE-70F28348A1C6}"/>
              </a:ext>
            </a:extLst>
          </p:cNvPr>
          <p:cNvSpPr/>
          <p:nvPr/>
        </p:nvSpPr>
        <p:spPr>
          <a:xfrm rot="5400000">
            <a:off x="3554752" y="5158603"/>
            <a:ext cx="1119064" cy="297603"/>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lumMod val="95000"/>
                    <a:lumOff val="5000"/>
                  </a:schemeClr>
                </a:solidFill>
              </a:rPr>
              <a:t>MUX</a:t>
            </a:r>
          </a:p>
        </p:txBody>
      </p:sp>
      <p:sp>
        <p:nvSpPr>
          <p:cNvPr id="145" name="Trapezoid 157">
            <a:extLst>
              <a:ext uri="{FF2B5EF4-FFF2-40B4-BE49-F238E27FC236}">
                <a16:creationId xmlns:a16="http://schemas.microsoft.com/office/drawing/2014/main" id="{B95EF5FC-67E9-4113-A6EE-9E1877C6E275}"/>
              </a:ext>
            </a:extLst>
          </p:cNvPr>
          <p:cNvSpPr/>
          <p:nvPr/>
        </p:nvSpPr>
        <p:spPr>
          <a:xfrm rot="5400000">
            <a:off x="3542604" y="2535621"/>
            <a:ext cx="1119064" cy="301923"/>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lumMod val="95000"/>
                    <a:lumOff val="5000"/>
                  </a:schemeClr>
                </a:solidFill>
              </a:rPr>
              <a:t>MUX</a:t>
            </a:r>
          </a:p>
        </p:txBody>
      </p:sp>
      <p:sp>
        <p:nvSpPr>
          <p:cNvPr id="146" name="Trapezoid 157">
            <a:extLst>
              <a:ext uri="{FF2B5EF4-FFF2-40B4-BE49-F238E27FC236}">
                <a16:creationId xmlns:a16="http://schemas.microsoft.com/office/drawing/2014/main" id="{9E360C5C-87B3-4A20-A9B2-DFBF88F61CAD}"/>
              </a:ext>
            </a:extLst>
          </p:cNvPr>
          <p:cNvSpPr/>
          <p:nvPr/>
        </p:nvSpPr>
        <p:spPr>
          <a:xfrm rot="5400000">
            <a:off x="3542603" y="3914067"/>
            <a:ext cx="1119064" cy="296687"/>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lumMod val="95000"/>
                    <a:lumOff val="5000"/>
                  </a:schemeClr>
                </a:solidFill>
              </a:rPr>
              <a:t>MUX</a:t>
            </a:r>
          </a:p>
        </p:txBody>
      </p:sp>
      <p:pic>
        <p:nvPicPr>
          <p:cNvPr id="10" name="图片 9">
            <a:extLst>
              <a:ext uri="{FF2B5EF4-FFF2-40B4-BE49-F238E27FC236}">
                <a16:creationId xmlns:a16="http://schemas.microsoft.com/office/drawing/2014/main" id="{35F9F30C-A0D8-4D1F-BC41-CD83CC4BE987}"/>
              </a:ext>
            </a:extLst>
          </p:cNvPr>
          <p:cNvPicPr>
            <a:picLocks noChangeAspect="1"/>
          </p:cNvPicPr>
          <p:nvPr/>
        </p:nvPicPr>
        <p:blipFill>
          <a:blip r:embed="rId3"/>
          <a:stretch>
            <a:fillRect/>
          </a:stretch>
        </p:blipFill>
        <p:spPr>
          <a:xfrm>
            <a:off x="4996903" y="5541812"/>
            <a:ext cx="1267966" cy="1276236"/>
          </a:xfrm>
          <a:prstGeom prst="rect">
            <a:avLst/>
          </a:prstGeom>
        </p:spPr>
      </p:pic>
      <p:sp>
        <p:nvSpPr>
          <p:cNvPr id="5" name="灯片编号占位符 4">
            <a:extLst>
              <a:ext uri="{FF2B5EF4-FFF2-40B4-BE49-F238E27FC236}">
                <a16:creationId xmlns:a16="http://schemas.microsoft.com/office/drawing/2014/main" id="{8BF5C551-18F4-4AA1-AF4F-9523F0D9397A}"/>
              </a:ext>
            </a:extLst>
          </p:cNvPr>
          <p:cNvSpPr>
            <a:spLocks noGrp="1"/>
          </p:cNvSpPr>
          <p:nvPr>
            <p:ph type="sldNum" sz="quarter" idx="12"/>
          </p:nvPr>
        </p:nvSpPr>
        <p:spPr/>
        <p:txBody>
          <a:bodyPr/>
          <a:lstStyle/>
          <a:p>
            <a:fld id="{29227C6E-B40C-4F1A-B871-335365E566BA}" type="slidenum">
              <a:rPr lang="en-US" smtClean="0"/>
              <a:t>20</a:t>
            </a:fld>
            <a:endParaRPr lang="en-US"/>
          </a:p>
        </p:txBody>
      </p:sp>
    </p:spTree>
    <p:extLst>
      <p:ext uri="{BB962C8B-B14F-4D97-AF65-F5344CB8AC3E}">
        <p14:creationId xmlns:p14="http://schemas.microsoft.com/office/powerpoint/2010/main" val="1667750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1010902" cy="1325563"/>
          </a:xfrm>
        </p:spPr>
        <p:txBody>
          <a:bodyPr/>
          <a:lstStyle/>
          <a:p>
            <a:r>
              <a:rPr lang="en-US" dirty="0"/>
              <a:t>Basic Concept: </a:t>
            </a:r>
            <a:r>
              <a:rPr lang="en-US" altLang="zh-CN" dirty="0"/>
              <a:t>Processing Element</a:t>
            </a:r>
            <a:endParaRPr lang="en-US" dirty="0"/>
          </a:p>
        </p:txBody>
      </p:sp>
      <p:sp>
        <p:nvSpPr>
          <p:cNvPr id="3" name="内容占位符 2"/>
          <p:cNvSpPr>
            <a:spLocks noGrp="1"/>
          </p:cNvSpPr>
          <p:nvPr>
            <p:ph idx="1"/>
          </p:nvPr>
        </p:nvSpPr>
        <p:spPr>
          <a:xfrm>
            <a:off x="5691883" y="4219414"/>
            <a:ext cx="6157219" cy="2349218"/>
          </a:xfrm>
        </p:spPr>
        <p:txBody>
          <a:bodyPr>
            <a:normAutofit/>
          </a:bodyPr>
          <a:lstStyle/>
          <a:p>
            <a:r>
              <a:rPr lang="en-US" sz="2400" dirty="0"/>
              <a:t>The number of operand is decided by ALU, which will affect the width of config. file</a:t>
            </a:r>
          </a:p>
          <a:p>
            <a:r>
              <a:rPr lang="en-US" sz="2400" dirty="0"/>
              <a:t>Hardware should be reused if some operations are subset of a bigger operation (like ADD16x4 and ADD64)</a:t>
            </a:r>
          </a:p>
        </p:txBody>
      </p:sp>
      <p:cxnSp>
        <p:nvCxnSpPr>
          <p:cNvPr id="110" name="Straight Arrow Connector 195">
            <a:extLst>
              <a:ext uri="{FF2B5EF4-FFF2-40B4-BE49-F238E27FC236}">
                <a16:creationId xmlns:a16="http://schemas.microsoft.com/office/drawing/2014/main" id="{7057A46D-D180-4749-AAEB-B9A0185F66B1}"/>
              </a:ext>
            </a:extLst>
          </p:cNvPr>
          <p:cNvCxnSpPr>
            <a:cxnSpLocks/>
          </p:cNvCxnSpPr>
          <p:nvPr/>
        </p:nvCxnSpPr>
        <p:spPr>
          <a:xfrm>
            <a:off x="3363194" y="2657221"/>
            <a:ext cx="0" cy="114909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96">
            <a:extLst>
              <a:ext uri="{FF2B5EF4-FFF2-40B4-BE49-F238E27FC236}">
                <a16:creationId xmlns:a16="http://schemas.microsoft.com/office/drawing/2014/main" id="{A7D3B571-5CB8-4404-AB06-B13509DBC870}"/>
              </a:ext>
            </a:extLst>
          </p:cNvPr>
          <p:cNvCxnSpPr>
            <a:cxnSpLocks/>
          </p:cNvCxnSpPr>
          <p:nvPr/>
        </p:nvCxnSpPr>
        <p:spPr>
          <a:xfrm>
            <a:off x="2537441" y="2655413"/>
            <a:ext cx="0" cy="115090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60">
            <a:extLst>
              <a:ext uri="{FF2B5EF4-FFF2-40B4-BE49-F238E27FC236}">
                <a16:creationId xmlns:a16="http://schemas.microsoft.com/office/drawing/2014/main" id="{F7516445-9677-4121-92DC-1760A0C2ABB9}"/>
              </a:ext>
            </a:extLst>
          </p:cNvPr>
          <p:cNvSpPr/>
          <p:nvPr/>
        </p:nvSpPr>
        <p:spPr>
          <a:xfrm>
            <a:off x="2332101" y="3806317"/>
            <a:ext cx="1237488" cy="603503"/>
          </a:xfrm>
          <a:prstGeom prst="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95000"/>
                    <a:lumOff val="5000"/>
                  </a:schemeClr>
                </a:solidFill>
              </a:rPr>
              <a:t>Function</a:t>
            </a:r>
          </a:p>
          <a:p>
            <a:pPr algn="ctr"/>
            <a:r>
              <a:rPr lang="en-US" altLang="zh-CN" dirty="0">
                <a:solidFill>
                  <a:schemeClr val="tx1">
                    <a:lumMod val="95000"/>
                    <a:lumOff val="5000"/>
                  </a:schemeClr>
                </a:solidFill>
              </a:rPr>
              <a:t>Unit</a:t>
            </a:r>
            <a:endParaRPr lang="en-US" dirty="0">
              <a:solidFill>
                <a:schemeClr val="tx1">
                  <a:lumMod val="95000"/>
                  <a:lumOff val="5000"/>
                </a:schemeClr>
              </a:solidFill>
            </a:endParaRPr>
          </a:p>
        </p:txBody>
      </p:sp>
      <p:cxnSp>
        <p:nvCxnSpPr>
          <p:cNvPr id="113" name="Straight Arrow Connector 163">
            <a:extLst>
              <a:ext uri="{FF2B5EF4-FFF2-40B4-BE49-F238E27FC236}">
                <a16:creationId xmlns:a16="http://schemas.microsoft.com/office/drawing/2014/main" id="{2C0E2B1B-A139-4423-9D71-90F51B119ED5}"/>
              </a:ext>
            </a:extLst>
          </p:cNvPr>
          <p:cNvCxnSpPr>
            <a:cxnSpLocks/>
            <a:stCxn id="112" idx="2"/>
          </p:cNvCxnSpPr>
          <p:nvPr/>
        </p:nvCxnSpPr>
        <p:spPr>
          <a:xfrm flipH="1">
            <a:off x="2950844" y="4409820"/>
            <a:ext cx="1" cy="10161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Rectangle 164">
            <a:extLst>
              <a:ext uri="{FF2B5EF4-FFF2-40B4-BE49-F238E27FC236}">
                <a16:creationId xmlns:a16="http://schemas.microsoft.com/office/drawing/2014/main" id="{610C0D9D-6820-4197-8FF8-3C523FD190C9}"/>
              </a:ext>
            </a:extLst>
          </p:cNvPr>
          <p:cNvSpPr/>
          <p:nvPr/>
        </p:nvSpPr>
        <p:spPr>
          <a:xfrm>
            <a:off x="843365" y="3721291"/>
            <a:ext cx="1237488" cy="603503"/>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rPr>
              <a:t>Instruction Buffer</a:t>
            </a:r>
            <a:endParaRPr lang="en-US">
              <a:solidFill>
                <a:schemeClr val="tx1">
                  <a:lumMod val="95000"/>
                  <a:lumOff val="5000"/>
                </a:schemeClr>
              </a:solidFill>
            </a:endParaRPr>
          </a:p>
        </p:txBody>
      </p:sp>
      <p:cxnSp>
        <p:nvCxnSpPr>
          <p:cNvPr id="119" name="Straight Arrow Connector 165">
            <a:extLst>
              <a:ext uri="{FF2B5EF4-FFF2-40B4-BE49-F238E27FC236}">
                <a16:creationId xmlns:a16="http://schemas.microsoft.com/office/drawing/2014/main" id="{77697F05-7323-49BD-BCE9-4460912EDF72}"/>
              </a:ext>
            </a:extLst>
          </p:cNvPr>
          <p:cNvCxnSpPr>
            <a:cxnSpLocks/>
          </p:cNvCxnSpPr>
          <p:nvPr/>
        </p:nvCxnSpPr>
        <p:spPr>
          <a:xfrm>
            <a:off x="2080853" y="3897757"/>
            <a:ext cx="25124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Rectangle 166">
            <a:extLst>
              <a:ext uri="{FF2B5EF4-FFF2-40B4-BE49-F238E27FC236}">
                <a16:creationId xmlns:a16="http://schemas.microsoft.com/office/drawing/2014/main" id="{9B142BE2-FDC8-4AE4-8E53-F4B884F10627}"/>
              </a:ext>
            </a:extLst>
          </p:cNvPr>
          <p:cNvSpPr/>
          <p:nvPr/>
        </p:nvSpPr>
        <p:spPr>
          <a:xfrm>
            <a:off x="843365" y="4571365"/>
            <a:ext cx="1237488" cy="603503"/>
          </a:xfrm>
          <a:prstGeom prst="rect">
            <a:avLst/>
          </a:prstGeom>
          <a:solidFill>
            <a:schemeClr val="accent6">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rPr>
              <a:t>Instruction Scheduler</a:t>
            </a:r>
            <a:endParaRPr lang="en-US">
              <a:solidFill>
                <a:schemeClr val="tx1">
                  <a:lumMod val="95000"/>
                  <a:lumOff val="5000"/>
                </a:schemeClr>
              </a:solidFill>
            </a:endParaRPr>
          </a:p>
        </p:txBody>
      </p:sp>
      <p:cxnSp>
        <p:nvCxnSpPr>
          <p:cNvPr id="121" name="Straight Arrow Connector 167">
            <a:extLst>
              <a:ext uri="{FF2B5EF4-FFF2-40B4-BE49-F238E27FC236}">
                <a16:creationId xmlns:a16="http://schemas.microsoft.com/office/drawing/2014/main" id="{B34EAC06-4426-4A47-B56D-AFE68A73A2AD}"/>
              </a:ext>
            </a:extLst>
          </p:cNvPr>
          <p:cNvCxnSpPr>
            <a:cxnSpLocks/>
            <a:stCxn id="118" idx="2"/>
            <a:endCxn id="120" idx="0"/>
          </p:cNvCxnSpPr>
          <p:nvPr/>
        </p:nvCxnSpPr>
        <p:spPr>
          <a:xfrm>
            <a:off x="1462109" y="4324794"/>
            <a:ext cx="0" cy="246571"/>
          </a:xfrm>
          <a:prstGeom prst="straightConnector1">
            <a:avLst/>
          </a:prstGeom>
          <a:ln w="12700">
            <a:solidFill>
              <a:schemeClr val="tx1"/>
            </a:solidFill>
            <a:headEnd type="triangle" w="med" len="sm"/>
            <a:tailEnd type="triangle"/>
          </a:ln>
        </p:spPr>
        <p:style>
          <a:lnRef idx="1">
            <a:schemeClr val="accent1"/>
          </a:lnRef>
          <a:fillRef idx="0">
            <a:schemeClr val="accent1"/>
          </a:fillRef>
          <a:effectRef idx="0">
            <a:schemeClr val="accent1"/>
          </a:effectRef>
          <a:fontRef idx="minor">
            <a:schemeClr val="tx1"/>
          </a:fontRef>
        </p:style>
      </p:cxnSp>
      <p:sp>
        <p:nvSpPr>
          <p:cNvPr id="138" name="Rectangle 168">
            <a:extLst>
              <a:ext uri="{FF2B5EF4-FFF2-40B4-BE49-F238E27FC236}">
                <a16:creationId xmlns:a16="http://schemas.microsoft.com/office/drawing/2014/main" id="{1B39C618-1DF1-4939-903C-8ED8BE9ACAE0}"/>
              </a:ext>
            </a:extLst>
          </p:cNvPr>
          <p:cNvSpPr/>
          <p:nvPr/>
        </p:nvSpPr>
        <p:spPr>
          <a:xfrm>
            <a:off x="4247556" y="3806316"/>
            <a:ext cx="1058967" cy="60350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95000"/>
                    <a:lumOff val="5000"/>
                  </a:schemeClr>
                </a:solidFill>
              </a:rPr>
              <a:t>Register</a:t>
            </a:r>
          </a:p>
          <a:p>
            <a:pPr algn="ctr"/>
            <a:r>
              <a:rPr lang="en-US">
                <a:solidFill>
                  <a:schemeClr val="tx1">
                    <a:lumMod val="95000"/>
                    <a:lumOff val="5000"/>
                  </a:schemeClr>
                </a:solidFill>
              </a:rPr>
              <a:t>File</a:t>
            </a:r>
          </a:p>
        </p:txBody>
      </p:sp>
      <p:cxnSp>
        <p:nvCxnSpPr>
          <p:cNvPr id="139" name="Connector: Elbow 169">
            <a:extLst>
              <a:ext uri="{FF2B5EF4-FFF2-40B4-BE49-F238E27FC236}">
                <a16:creationId xmlns:a16="http://schemas.microsoft.com/office/drawing/2014/main" id="{EB6381E9-D147-4C11-BFB0-19D9C3CC468E}"/>
              </a:ext>
            </a:extLst>
          </p:cNvPr>
          <p:cNvCxnSpPr>
            <a:cxnSpLocks/>
            <a:stCxn id="138" idx="0"/>
            <a:endCxn id="156" idx="2"/>
          </p:cNvCxnSpPr>
          <p:nvPr/>
        </p:nvCxnSpPr>
        <p:spPr>
          <a:xfrm rot="16200000" flipV="1">
            <a:off x="2759732" y="1789007"/>
            <a:ext cx="1527047" cy="2507571"/>
          </a:xfrm>
          <a:prstGeom prst="bentConnector3">
            <a:avLst>
              <a:gd name="adj1" fmla="val 11497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Connector: Elbow 170">
            <a:extLst>
              <a:ext uri="{FF2B5EF4-FFF2-40B4-BE49-F238E27FC236}">
                <a16:creationId xmlns:a16="http://schemas.microsoft.com/office/drawing/2014/main" id="{796EF87C-B966-44C0-80C4-590D9A67EF67}"/>
              </a:ext>
            </a:extLst>
          </p:cNvPr>
          <p:cNvCxnSpPr>
            <a:cxnSpLocks/>
            <a:stCxn id="138" idx="0"/>
            <a:endCxn id="164" idx="2"/>
          </p:cNvCxnSpPr>
          <p:nvPr/>
        </p:nvCxnSpPr>
        <p:spPr>
          <a:xfrm rot="16200000" flipV="1">
            <a:off x="3430292" y="2459567"/>
            <a:ext cx="1527047" cy="1166451"/>
          </a:xfrm>
          <a:prstGeom prst="bentConnector3">
            <a:avLst>
              <a:gd name="adj1" fmla="val 11497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Connector: Elbow 171">
            <a:extLst>
              <a:ext uri="{FF2B5EF4-FFF2-40B4-BE49-F238E27FC236}">
                <a16:creationId xmlns:a16="http://schemas.microsoft.com/office/drawing/2014/main" id="{3C265409-0AE7-40BF-B2CA-8B1E7D3F4F2D}"/>
              </a:ext>
            </a:extLst>
          </p:cNvPr>
          <p:cNvCxnSpPr>
            <a:cxnSpLocks/>
            <a:stCxn id="112" idx="2"/>
            <a:endCxn id="138" idx="2"/>
          </p:cNvCxnSpPr>
          <p:nvPr/>
        </p:nvCxnSpPr>
        <p:spPr>
          <a:xfrm rot="5400000" flipH="1" flipV="1">
            <a:off x="3863941" y="3496722"/>
            <a:ext cx="1" cy="1826195"/>
          </a:xfrm>
          <a:prstGeom prst="bentConnector3">
            <a:avLst>
              <a:gd name="adj1" fmla="val -2286000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nector: Elbow 172">
            <a:extLst>
              <a:ext uri="{FF2B5EF4-FFF2-40B4-BE49-F238E27FC236}">
                <a16:creationId xmlns:a16="http://schemas.microsoft.com/office/drawing/2014/main" id="{48448F71-1965-41F8-BB87-49697C9CB816}"/>
              </a:ext>
            </a:extLst>
          </p:cNvPr>
          <p:cNvCxnSpPr>
            <a:cxnSpLocks/>
            <a:stCxn id="120" idx="3"/>
            <a:endCxn id="138" idx="2"/>
          </p:cNvCxnSpPr>
          <p:nvPr/>
        </p:nvCxnSpPr>
        <p:spPr>
          <a:xfrm flipV="1">
            <a:off x="2080853" y="4409819"/>
            <a:ext cx="2696187" cy="463298"/>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5" name="Group 185">
            <a:extLst>
              <a:ext uri="{FF2B5EF4-FFF2-40B4-BE49-F238E27FC236}">
                <a16:creationId xmlns:a16="http://schemas.microsoft.com/office/drawing/2014/main" id="{8C072D3A-4ADE-464C-818F-14D0F2C6ACBD}"/>
              </a:ext>
            </a:extLst>
          </p:cNvPr>
          <p:cNvGrpSpPr/>
          <p:nvPr/>
        </p:nvGrpSpPr>
        <p:grpSpPr>
          <a:xfrm>
            <a:off x="2364087" y="2909501"/>
            <a:ext cx="346709" cy="515816"/>
            <a:chOff x="5590365" y="2803326"/>
            <a:chExt cx="459915" cy="515816"/>
          </a:xfrm>
          <a:solidFill>
            <a:schemeClr val="accent5">
              <a:lumMod val="60000"/>
              <a:lumOff val="40000"/>
            </a:schemeClr>
          </a:solidFill>
        </p:grpSpPr>
        <p:sp>
          <p:nvSpPr>
            <p:cNvPr id="146" name="Rectangle 186">
              <a:extLst>
                <a:ext uri="{FF2B5EF4-FFF2-40B4-BE49-F238E27FC236}">
                  <a16:creationId xmlns:a16="http://schemas.microsoft.com/office/drawing/2014/main" id="{C7D917D1-63CC-4AB4-A685-364C405FAC61}"/>
                </a:ext>
              </a:extLst>
            </p:cNvPr>
            <p:cNvSpPr/>
            <p:nvPr/>
          </p:nvSpPr>
          <p:spPr>
            <a:xfrm>
              <a:off x="5590366" y="3061205"/>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47" name="Rectangle 187">
              <a:extLst>
                <a:ext uri="{FF2B5EF4-FFF2-40B4-BE49-F238E27FC236}">
                  <a16:creationId xmlns:a16="http://schemas.microsoft.com/office/drawing/2014/main" id="{7C27AC4A-7681-4A26-A5AB-3A99DA053497}"/>
                </a:ext>
              </a:extLst>
            </p:cNvPr>
            <p:cNvSpPr/>
            <p:nvPr/>
          </p:nvSpPr>
          <p:spPr>
            <a:xfrm>
              <a:off x="5590366" y="2931408"/>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48" name="Rectangle 188">
              <a:extLst>
                <a:ext uri="{FF2B5EF4-FFF2-40B4-BE49-F238E27FC236}">
                  <a16:creationId xmlns:a16="http://schemas.microsoft.com/office/drawing/2014/main" id="{21B55403-10B1-474E-A219-0E9A9AF692F4}"/>
                </a:ext>
              </a:extLst>
            </p:cNvPr>
            <p:cNvSpPr/>
            <p:nvPr/>
          </p:nvSpPr>
          <p:spPr>
            <a:xfrm>
              <a:off x="5590365" y="3189729"/>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49" name="Rectangle 189">
              <a:extLst>
                <a:ext uri="{FF2B5EF4-FFF2-40B4-BE49-F238E27FC236}">
                  <a16:creationId xmlns:a16="http://schemas.microsoft.com/office/drawing/2014/main" id="{9A00CBB5-7E58-4F44-80E6-484AFB7338FC}"/>
                </a:ext>
              </a:extLst>
            </p:cNvPr>
            <p:cNvSpPr/>
            <p:nvPr/>
          </p:nvSpPr>
          <p:spPr>
            <a:xfrm>
              <a:off x="5590365" y="2803326"/>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grpSp>
      <p:grpSp>
        <p:nvGrpSpPr>
          <p:cNvPr id="150" name="Group 190">
            <a:extLst>
              <a:ext uri="{FF2B5EF4-FFF2-40B4-BE49-F238E27FC236}">
                <a16:creationId xmlns:a16="http://schemas.microsoft.com/office/drawing/2014/main" id="{4586EB6A-7705-49B2-9199-0CE9AB6022B4}"/>
              </a:ext>
            </a:extLst>
          </p:cNvPr>
          <p:cNvGrpSpPr/>
          <p:nvPr/>
        </p:nvGrpSpPr>
        <p:grpSpPr>
          <a:xfrm>
            <a:off x="3189840" y="2914106"/>
            <a:ext cx="346709" cy="515816"/>
            <a:chOff x="5590365" y="2803326"/>
            <a:chExt cx="459915" cy="515816"/>
          </a:xfrm>
          <a:solidFill>
            <a:schemeClr val="accent5">
              <a:lumMod val="60000"/>
              <a:lumOff val="40000"/>
            </a:schemeClr>
          </a:solidFill>
        </p:grpSpPr>
        <p:sp>
          <p:nvSpPr>
            <p:cNvPr id="151" name="Rectangle 191">
              <a:extLst>
                <a:ext uri="{FF2B5EF4-FFF2-40B4-BE49-F238E27FC236}">
                  <a16:creationId xmlns:a16="http://schemas.microsoft.com/office/drawing/2014/main" id="{B55ACB51-FF26-4B17-AB3A-4FC1ACD7B529}"/>
                </a:ext>
              </a:extLst>
            </p:cNvPr>
            <p:cNvSpPr/>
            <p:nvPr/>
          </p:nvSpPr>
          <p:spPr>
            <a:xfrm>
              <a:off x="5590366" y="3061205"/>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52" name="Rectangle 192">
              <a:extLst>
                <a:ext uri="{FF2B5EF4-FFF2-40B4-BE49-F238E27FC236}">
                  <a16:creationId xmlns:a16="http://schemas.microsoft.com/office/drawing/2014/main" id="{E63DAC90-F196-4E55-B1FF-5D1E5053A7CC}"/>
                </a:ext>
              </a:extLst>
            </p:cNvPr>
            <p:cNvSpPr/>
            <p:nvPr/>
          </p:nvSpPr>
          <p:spPr>
            <a:xfrm>
              <a:off x="5590366" y="2931408"/>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53" name="Rectangle 193">
              <a:extLst>
                <a:ext uri="{FF2B5EF4-FFF2-40B4-BE49-F238E27FC236}">
                  <a16:creationId xmlns:a16="http://schemas.microsoft.com/office/drawing/2014/main" id="{09E959EC-C4B8-4B4D-9398-6DB24F709117}"/>
                </a:ext>
              </a:extLst>
            </p:cNvPr>
            <p:cNvSpPr/>
            <p:nvPr/>
          </p:nvSpPr>
          <p:spPr>
            <a:xfrm>
              <a:off x="5590365" y="3189729"/>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54" name="Rectangle 194">
              <a:extLst>
                <a:ext uri="{FF2B5EF4-FFF2-40B4-BE49-F238E27FC236}">
                  <a16:creationId xmlns:a16="http://schemas.microsoft.com/office/drawing/2014/main" id="{009BFC85-ECD9-4412-9855-7C5BCD3854CB}"/>
                </a:ext>
              </a:extLst>
            </p:cNvPr>
            <p:cNvSpPr/>
            <p:nvPr/>
          </p:nvSpPr>
          <p:spPr>
            <a:xfrm>
              <a:off x="5590365" y="2803326"/>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grpSp>
      <p:grpSp>
        <p:nvGrpSpPr>
          <p:cNvPr id="155" name="Group 5">
            <a:extLst>
              <a:ext uri="{FF2B5EF4-FFF2-40B4-BE49-F238E27FC236}">
                <a16:creationId xmlns:a16="http://schemas.microsoft.com/office/drawing/2014/main" id="{D2F72207-FE91-4A2A-AE8E-BF00F3C840F7}"/>
              </a:ext>
            </a:extLst>
          </p:cNvPr>
          <p:cNvGrpSpPr/>
          <p:nvPr/>
        </p:nvGrpSpPr>
        <p:grpSpPr>
          <a:xfrm>
            <a:off x="1730996" y="1690688"/>
            <a:ext cx="1057289" cy="966533"/>
            <a:chOff x="8511651" y="1724852"/>
            <a:chExt cx="1057289" cy="966533"/>
          </a:xfrm>
        </p:grpSpPr>
        <p:sp>
          <p:nvSpPr>
            <p:cNvPr id="156" name="Trapezoid 157">
              <a:extLst>
                <a:ext uri="{FF2B5EF4-FFF2-40B4-BE49-F238E27FC236}">
                  <a16:creationId xmlns:a16="http://schemas.microsoft.com/office/drawing/2014/main" id="{9C5A3675-D685-4EC0-9156-7B005FE22EAF}"/>
                </a:ext>
              </a:extLst>
            </p:cNvPr>
            <p:cNvSpPr/>
            <p:nvPr/>
          </p:nvSpPr>
          <p:spPr>
            <a:xfrm rot="10800000">
              <a:off x="8531308" y="2313433"/>
              <a:ext cx="1037632" cy="377952"/>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lumMod val="95000"/>
                      <a:lumOff val="5000"/>
                    </a:schemeClr>
                  </a:solidFill>
                </a:rPr>
                <a:t>MUX</a:t>
              </a:r>
            </a:p>
          </p:txBody>
        </p:sp>
        <p:cxnSp>
          <p:nvCxnSpPr>
            <p:cNvPr id="157" name="Straight Arrow Connector 158">
              <a:extLst>
                <a:ext uri="{FF2B5EF4-FFF2-40B4-BE49-F238E27FC236}">
                  <a16:creationId xmlns:a16="http://schemas.microsoft.com/office/drawing/2014/main" id="{70BAF72E-1D4D-4A6D-8F85-AA8EE860500A}"/>
                </a:ext>
              </a:extLst>
            </p:cNvPr>
            <p:cNvCxnSpPr>
              <a:cxnSpLocks/>
            </p:cNvCxnSpPr>
            <p:nvPr/>
          </p:nvCxnSpPr>
          <p:spPr>
            <a:xfrm flipH="1">
              <a:off x="8745980"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74">
              <a:extLst>
                <a:ext uri="{FF2B5EF4-FFF2-40B4-BE49-F238E27FC236}">
                  <a16:creationId xmlns:a16="http://schemas.microsoft.com/office/drawing/2014/main" id="{71224CEA-C5E0-42BD-B78F-5E717F1B23F8}"/>
                </a:ext>
              </a:extLst>
            </p:cNvPr>
            <p:cNvCxnSpPr>
              <a:cxnSpLocks/>
            </p:cNvCxnSpPr>
            <p:nvPr/>
          </p:nvCxnSpPr>
          <p:spPr>
            <a:xfrm flipH="1">
              <a:off x="8894793"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75">
              <a:extLst>
                <a:ext uri="{FF2B5EF4-FFF2-40B4-BE49-F238E27FC236}">
                  <a16:creationId xmlns:a16="http://schemas.microsoft.com/office/drawing/2014/main" id="{1B22A8C2-42F0-4EF3-A30D-D47BDF457FCC}"/>
                </a:ext>
              </a:extLst>
            </p:cNvPr>
            <p:cNvCxnSpPr>
              <a:cxnSpLocks/>
            </p:cNvCxnSpPr>
            <p:nvPr/>
          </p:nvCxnSpPr>
          <p:spPr>
            <a:xfrm flipH="1">
              <a:off x="9204715"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79">
              <a:extLst>
                <a:ext uri="{FF2B5EF4-FFF2-40B4-BE49-F238E27FC236}">
                  <a16:creationId xmlns:a16="http://schemas.microsoft.com/office/drawing/2014/main" id="{999ABA25-8FAC-4CF7-9997-8D7284BF5A86}"/>
                </a:ext>
              </a:extLst>
            </p:cNvPr>
            <p:cNvCxnSpPr>
              <a:cxnSpLocks/>
            </p:cNvCxnSpPr>
            <p:nvPr/>
          </p:nvCxnSpPr>
          <p:spPr>
            <a:xfrm flipH="1">
              <a:off x="9357655"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97">
              <a:extLst>
                <a:ext uri="{FF2B5EF4-FFF2-40B4-BE49-F238E27FC236}">
                  <a16:creationId xmlns:a16="http://schemas.microsoft.com/office/drawing/2014/main" id="{5160074F-765A-4CD7-A7C7-0160BA65D5EF}"/>
                </a:ext>
              </a:extLst>
            </p:cNvPr>
            <p:cNvCxnSpPr>
              <a:cxnSpLocks/>
            </p:cNvCxnSpPr>
            <p:nvPr/>
          </p:nvCxnSpPr>
          <p:spPr>
            <a:xfrm>
              <a:off x="8593665" y="2084070"/>
              <a:ext cx="0" cy="2293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2" name="Rectangle 198">
              <a:extLst>
                <a:ext uri="{FF2B5EF4-FFF2-40B4-BE49-F238E27FC236}">
                  <a16:creationId xmlns:a16="http://schemas.microsoft.com/office/drawing/2014/main" id="{45C1E081-1911-44AF-9362-208CEB66174D}"/>
                </a:ext>
              </a:extLst>
            </p:cNvPr>
            <p:cNvSpPr/>
            <p:nvPr/>
          </p:nvSpPr>
          <p:spPr>
            <a:xfrm>
              <a:off x="8511651" y="1954657"/>
              <a:ext cx="148523" cy="1294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grpSp>
      <p:grpSp>
        <p:nvGrpSpPr>
          <p:cNvPr id="163" name="Group 4">
            <a:extLst>
              <a:ext uri="{FF2B5EF4-FFF2-40B4-BE49-F238E27FC236}">
                <a16:creationId xmlns:a16="http://schemas.microsoft.com/office/drawing/2014/main" id="{69049DB9-2780-4560-8B3C-A9B69061B237}"/>
              </a:ext>
            </a:extLst>
          </p:cNvPr>
          <p:cNvGrpSpPr/>
          <p:nvPr/>
        </p:nvGrpSpPr>
        <p:grpSpPr>
          <a:xfrm>
            <a:off x="3057481" y="1690688"/>
            <a:ext cx="1071924" cy="966533"/>
            <a:chOff x="9838136" y="1724852"/>
            <a:chExt cx="1071924" cy="966533"/>
          </a:xfrm>
        </p:grpSpPr>
        <p:sp>
          <p:nvSpPr>
            <p:cNvPr id="164" name="Trapezoid 159">
              <a:extLst>
                <a:ext uri="{FF2B5EF4-FFF2-40B4-BE49-F238E27FC236}">
                  <a16:creationId xmlns:a16="http://schemas.microsoft.com/office/drawing/2014/main" id="{9098CF3D-E4DD-41AB-9768-C958427ABB63}"/>
                </a:ext>
              </a:extLst>
            </p:cNvPr>
            <p:cNvSpPr/>
            <p:nvPr/>
          </p:nvSpPr>
          <p:spPr>
            <a:xfrm rot="10800000">
              <a:off x="9872428" y="2313433"/>
              <a:ext cx="1037632" cy="377952"/>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solidFill>
                    <a:schemeClr val="tx1">
                      <a:lumMod val="95000"/>
                      <a:lumOff val="5000"/>
                    </a:schemeClr>
                  </a:solidFill>
                </a:rPr>
                <a:t>MUX</a:t>
              </a:r>
            </a:p>
          </p:txBody>
        </p:sp>
        <p:cxnSp>
          <p:nvCxnSpPr>
            <p:cNvPr id="165" name="Straight Arrow Connector 176">
              <a:extLst>
                <a:ext uri="{FF2B5EF4-FFF2-40B4-BE49-F238E27FC236}">
                  <a16:creationId xmlns:a16="http://schemas.microsoft.com/office/drawing/2014/main" id="{412DCB30-4225-4A0F-89E5-55F0C6D5342B}"/>
                </a:ext>
              </a:extLst>
            </p:cNvPr>
            <p:cNvCxnSpPr>
              <a:cxnSpLocks/>
            </p:cNvCxnSpPr>
            <p:nvPr/>
          </p:nvCxnSpPr>
          <p:spPr>
            <a:xfrm flipH="1">
              <a:off x="10233416"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77">
              <a:extLst>
                <a:ext uri="{FF2B5EF4-FFF2-40B4-BE49-F238E27FC236}">
                  <a16:creationId xmlns:a16="http://schemas.microsoft.com/office/drawing/2014/main" id="{8B6D05CF-7938-4B00-A5C0-7351AE53858B}"/>
                </a:ext>
              </a:extLst>
            </p:cNvPr>
            <p:cNvCxnSpPr>
              <a:cxnSpLocks/>
            </p:cNvCxnSpPr>
            <p:nvPr/>
          </p:nvCxnSpPr>
          <p:spPr>
            <a:xfrm flipH="1">
              <a:off x="10075587"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78">
              <a:extLst>
                <a:ext uri="{FF2B5EF4-FFF2-40B4-BE49-F238E27FC236}">
                  <a16:creationId xmlns:a16="http://schemas.microsoft.com/office/drawing/2014/main" id="{1903865E-FAA1-4BAE-9FB7-DB083A32AEF6}"/>
                </a:ext>
              </a:extLst>
            </p:cNvPr>
            <p:cNvCxnSpPr>
              <a:cxnSpLocks/>
            </p:cNvCxnSpPr>
            <p:nvPr/>
          </p:nvCxnSpPr>
          <p:spPr>
            <a:xfrm flipH="1">
              <a:off x="10544688" y="1725835"/>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80">
              <a:extLst>
                <a:ext uri="{FF2B5EF4-FFF2-40B4-BE49-F238E27FC236}">
                  <a16:creationId xmlns:a16="http://schemas.microsoft.com/office/drawing/2014/main" id="{2FAEFE83-A161-45BF-A9E8-629632F468B2}"/>
                </a:ext>
              </a:extLst>
            </p:cNvPr>
            <p:cNvCxnSpPr>
              <a:cxnSpLocks/>
            </p:cNvCxnSpPr>
            <p:nvPr/>
          </p:nvCxnSpPr>
          <p:spPr>
            <a:xfrm flipH="1">
              <a:off x="10700523" y="1724852"/>
              <a:ext cx="2392" cy="5885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99">
              <a:extLst>
                <a:ext uri="{FF2B5EF4-FFF2-40B4-BE49-F238E27FC236}">
                  <a16:creationId xmlns:a16="http://schemas.microsoft.com/office/drawing/2014/main" id="{E29D84AF-F051-4FF3-89CD-0D2EB950B1F3}"/>
                </a:ext>
              </a:extLst>
            </p:cNvPr>
            <p:cNvCxnSpPr>
              <a:cxnSpLocks/>
            </p:cNvCxnSpPr>
            <p:nvPr/>
          </p:nvCxnSpPr>
          <p:spPr>
            <a:xfrm>
              <a:off x="9920150" y="2075880"/>
              <a:ext cx="0" cy="2293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0" name="Rectangle 200">
              <a:extLst>
                <a:ext uri="{FF2B5EF4-FFF2-40B4-BE49-F238E27FC236}">
                  <a16:creationId xmlns:a16="http://schemas.microsoft.com/office/drawing/2014/main" id="{5123DC91-4DBC-45A8-8AED-EB52BE11C24D}"/>
                </a:ext>
              </a:extLst>
            </p:cNvPr>
            <p:cNvSpPr/>
            <p:nvPr/>
          </p:nvSpPr>
          <p:spPr>
            <a:xfrm>
              <a:off x="9838136" y="1946467"/>
              <a:ext cx="148523" cy="1294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grpSp>
      <p:cxnSp>
        <p:nvCxnSpPr>
          <p:cNvPr id="171" name="Straight Arrow Connector 63">
            <a:extLst>
              <a:ext uri="{FF2B5EF4-FFF2-40B4-BE49-F238E27FC236}">
                <a16:creationId xmlns:a16="http://schemas.microsoft.com/office/drawing/2014/main" id="{C1E2B0BB-64C2-4D36-9816-C81804E2CAE9}"/>
              </a:ext>
            </a:extLst>
          </p:cNvPr>
          <p:cNvCxnSpPr>
            <a:cxnSpLocks/>
          </p:cNvCxnSpPr>
          <p:nvPr/>
        </p:nvCxnSpPr>
        <p:spPr>
          <a:xfrm>
            <a:off x="3363194" y="2653411"/>
            <a:ext cx="0" cy="1149095"/>
          </a:xfrm>
          <a:prstGeom prst="straightConnector1">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67">
            <a:extLst>
              <a:ext uri="{FF2B5EF4-FFF2-40B4-BE49-F238E27FC236}">
                <a16:creationId xmlns:a16="http://schemas.microsoft.com/office/drawing/2014/main" id="{3054DC28-54E0-4711-9F77-6EAA97E38778}"/>
              </a:ext>
            </a:extLst>
          </p:cNvPr>
          <p:cNvCxnSpPr>
            <a:cxnSpLocks/>
          </p:cNvCxnSpPr>
          <p:nvPr/>
        </p:nvCxnSpPr>
        <p:spPr>
          <a:xfrm>
            <a:off x="2537441" y="2651603"/>
            <a:ext cx="0" cy="1150903"/>
          </a:xfrm>
          <a:prstGeom prst="straightConnector1">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Connector: Elbow 7">
            <a:extLst>
              <a:ext uri="{FF2B5EF4-FFF2-40B4-BE49-F238E27FC236}">
                <a16:creationId xmlns:a16="http://schemas.microsoft.com/office/drawing/2014/main" id="{8E1F1C96-7BDB-4D24-B68D-3941440F055B}"/>
              </a:ext>
            </a:extLst>
          </p:cNvPr>
          <p:cNvCxnSpPr>
            <a:stCxn id="146" idx="3"/>
            <a:endCxn id="156" idx="1"/>
          </p:cNvCxnSpPr>
          <p:nvPr/>
        </p:nvCxnSpPr>
        <p:spPr>
          <a:xfrm flipV="1">
            <a:off x="2710796" y="2468245"/>
            <a:ext cx="30245" cy="763842"/>
          </a:xfrm>
          <a:prstGeom prst="bentConnector3">
            <a:avLst>
              <a:gd name="adj1" fmla="val 1012032"/>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Connector: Elbow 61">
            <a:extLst>
              <a:ext uri="{FF2B5EF4-FFF2-40B4-BE49-F238E27FC236}">
                <a16:creationId xmlns:a16="http://schemas.microsoft.com/office/drawing/2014/main" id="{26E4190F-B04E-43A3-A349-C43B79545F43}"/>
              </a:ext>
            </a:extLst>
          </p:cNvPr>
          <p:cNvCxnSpPr>
            <a:cxnSpLocks/>
            <a:stCxn id="151" idx="3"/>
            <a:endCxn id="164" idx="1"/>
          </p:cNvCxnSpPr>
          <p:nvPr/>
        </p:nvCxnSpPr>
        <p:spPr>
          <a:xfrm flipV="1">
            <a:off x="3536549" y="2468245"/>
            <a:ext cx="545612" cy="768447"/>
          </a:xfrm>
          <a:prstGeom prst="bentConnector3">
            <a:avLst>
              <a:gd name="adj1" fmla="val 150557"/>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1">
            <a:extLst>
              <a:ext uri="{FF2B5EF4-FFF2-40B4-BE49-F238E27FC236}">
                <a16:creationId xmlns:a16="http://schemas.microsoft.com/office/drawing/2014/main" id="{95074735-4613-45E8-9411-C0F8FB46A84F}"/>
              </a:ext>
            </a:extLst>
          </p:cNvPr>
          <p:cNvSpPr>
            <a:spLocks noChangeArrowheads="1"/>
          </p:cNvSpPr>
          <p:nvPr/>
        </p:nvSpPr>
        <p:spPr bwMode="auto">
          <a:xfrm>
            <a:off x="5726834" y="1969018"/>
            <a:ext cx="6431148" cy="1415772"/>
          </a:xfrm>
          <a:prstGeom prst="rect">
            <a:avLst/>
          </a:prstGeom>
          <a:solidFill>
            <a:srgbClr val="1313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Your Processing Elements with Add / Sub / Mul</a:t>
            </a:r>
            <a:br>
              <a:rPr kumimoji="0" lang="en-US" altLang="en-US"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b="0" i="1" u="none" strike="noStrike" cap="none" normalizeH="0" baseline="0" dirty="0" err="1">
                <a:ln>
                  <a:noFill/>
                </a:ln>
                <a:solidFill>
                  <a:srgbClr val="ED94FF"/>
                </a:solidFill>
                <a:effectLst/>
                <a:latin typeface="Courier New" panose="02070309020205020404" pitchFamily="49" charset="0"/>
                <a:ea typeface="JetBrains Mono"/>
                <a:cs typeface="Courier New" panose="02070309020205020404" pitchFamily="49" charset="0"/>
              </a:rPr>
              <a:t>my_fu</a:t>
            </a:r>
            <a:r>
              <a:rPr kumimoji="0" lang="en-US" altLang="en-US"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new </a:t>
            </a: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ssnode(</a:t>
            </a:r>
            <a:r>
              <a:rPr kumimoji="0" lang="en-US" altLang="en-US"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“processing elements"</a:t>
            </a: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0" i="1" u="none" strike="noStrike" cap="none" normalizeH="0" baseline="0" dirty="0" err="1">
                <a:ln>
                  <a:noFill/>
                </a:ln>
                <a:solidFill>
                  <a:srgbClr val="ED94FF"/>
                </a:solidFill>
                <a:effectLst/>
                <a:latin typeface="Courier New" panose="02070309020205020404" pitchFamily="49" charset="0"/>
                <a:ea typeface="JetBrains Mono"/>
                <a:cs typeface="Courier New" panose="02070309020205020404" pitchFamily="49" charset="0"/>
              </a:rPr>
              <a:t>my_fu</a:t>
            </a: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instructions"</a:t>
            </a:r>
            <a:r>
              <a:rPr kumimoji="0" lang="en-US" altLang="en-US" b="1" i="0" u="none" strike="noStrike" cap="none" normalizeH="0" baseline="0" dirty="0" err="1">
                <a:ln>
                  <a:noFill/>
                </a:ln>
                <a:solidFill>
                  <a:srgbClr val="ED864A"/>
                </a:solidFill>
                <a:effectLst/>
                <a:latin typeface="Courier New" panose="02070309020205020404" pitchFamily="49" charset="0"/>
                <a:ea typeface="JetBrains Mono"/>
                <a:cs typeface="Courier New" panose="02070309020205020404" pitchFamily="49" charset="0"/>
              </a:rPr>
              <a:t>,</a:t>
            </a:r>
            <a:r>
              <a:rPr kumimoji="0" lang="en-US" altLang="en-US" b="0" i="1" u="none" strike="noStrike" cap="none" normalizeH="0" baseline="0" dirty="0" err="1">
                <a:ln>
                  <a:noFill/>
                </a:ln>
                <a:solidFill>
                  <a:srgbClr val="ED94FF"/>
                </a:solidFill>
                <a:effectLst/>
                <a:latin typeface="Courier New" panose="02070309020205020404" pitchFamily="49" charset="0"/>
                <a:ea typeface="JetBrains Mono"/>
                <a:cs typeface="Courier New" panose="02070309020205020404" pitchFamily="49" charset="0"/>
              </a:rPr>
              <a:t>Seq</a:t>
            </a: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"Add"</a:t>
            </a:r>
            <a:r>
              <a:rPr kumimoji="0" lang="en-US" altLang="en-US"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"Sub"</a:t>
            </a:r>
            <a:r>
              <a:rPr kumimoji="0" lang="en-US" altLang="en-US"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"Mul"</a:t>
            </a: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data_width</a:t>
            </a:r>
            <a:r>
              <a:rPr kumimoji="0" lang="en-US" altLang="en-US"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64</a:t>
            </a: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endParaRPr kumimoji="0" lang="en-US" altLang="en-US" sz="4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11" name="矩形 10">
            <a:extLst>
              <a:ext uri="{FF2B5EF4-FFF2-40B4-BE49-F238E27FC236}">
                <a16:creationId xmlns:a16="http://schemas.microsoft.com/office/drawing/2014/main" id="{08AFAFD6-1034-4E74-88A2-020C0EB4CD7F}"/>
              </a:ext>
            </a:extLst>
          </p:cNvPr>
          <p:cNvSpPr/>
          <p:nvPr/>
        </p:nvSpPr>
        <p:spPr>
          <a:xfrm>
            <a:off x="724546" y="3650157"/>
            <a:ext cx="3008150" cy="158826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直接箭头连接符 25">
            <a:extLst>
              <a:ext uri="{FF2B5EF4-FFF2-40B4-BE49-F238E27FC236}">
                <a16:creationId xmlns:a16="http://schemas.microsoft.com/office/drawing/2014/main" id="{8FBBCAF5-FA03-4D6E-86B1-7D7F6C4CBF97}"/>
              </a:ext>
            </a:extLst>
          </p:cNvPr>
          <p:cNvCxnSpPr>
            <a:cxnSpLocks/>
          </p:cNvCxnSpPr>
          <p:nvPr/>
        </p:nvCxnSpPr>
        <p:spPr>
          <a:xfrm flipH="1">
            <a:off x="3790981" y="2944272"/>
            <a:ext cx="2220196" cy="7357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直接连接符 191">
            <a:extLst>
              <a:ext uri="{FF2B5EF4-FFF2-40B4-BE49-F238E27FC236}">
                <a16:creationId xmlns:a16="http://schemas.microsoft.com/office/drawing/2014/main" id="{A040CDF1-621E-4693-AF20-393D897E5C53}"/>
              </a:ext>
            </a:extLst>
          </p:cNvPr>
          <p:cNvCxnSpPr>
            <a:cxnSpLocks/>
          </p:cNvCxnSpPr>
          <p:nvPr/>
        </p:nvCxnSpPr>
        <p:spPr>
          <a:xfrm flipH="1">
            <a:off x="3019956" y="4873116"/>
            <a:ext cx="1992489" cy="96880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95" name="图片 194">
            <a:extLst>
              <a:ext uri="{FF2B5EF4-FFF2-40B4-BE49-F238E27FC236}">
                <a16:creationId xmlns:a16="http://schemas.microsoft.com/office/drawing/2014/main" id="{83DD793F-0163-4ACF-9A38-D95DF5DEAC11}"/>
              </a:ext>
            </a:extLst>
          </p:cNvPr>
          <p:cNvPicPr>
            <a:picLocks noChangeAspect="1"/>
          </p:cNvPicPr>
          <p:nvPr/>
        </p:nvPicPr>
        <p:blipFill>
          <a:blip r:embed="rId2"/>
          <a:stretch>
            <a:fillRect/>
          </a:stretch>
        </p:blipFill>
        <p:spPr>
          <a:xfrm rot="5400000">
            <a:off x="2308646" y="5583046"/>
            <a:ext cx="1267966" cy="1276236"/>
          </a:xfrm>
          <a:prstGeom prst="rect">
            <a:avLst/>
          </a:prstGeom>
        </p:spPr>
      </p:pic>
      <p:cxnSp>
        <p:nvCxnSpPr>
          <p:cNvPr id="191" name="直接连接符 190">
            <a:extLst>
              <a:ext uri="{FF2B5EF4-FFF2-40B4-BE49-F238E27FC236}">
                <a16:creationId xmlns:a16="http://schemas.microsoft.com/office/drawing/2014/main" id="{0D014C5D-ADFC-4010-9FF8-698B9259568E}"/>
              </a:ext>
            </a:extLst>
          </p:cNvPr>
          <p:cNvCxnSpPr>
            <a:cxnSpLocks/>
          </p:cNvCxnSpPr>
          <p:nvPr/>
        </p:nvCxnSpPr>
        <p:spPr>
          <a:xfrm>
            <a:off x="646304" y="5309556"/>
            <a:ext cx="2235429" cy="53236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D599A1A2-F9DC-47BB-B459-C498904F4CB6}"/>
              </a:ext>
            </a:extLst>
          </p:cNvPr>
          <p:cNvSpPr>
            <a:spLocks noGrp="1"/>
          </p:cNvSpPr>
          <p:nvPr>
            <p:ph type="sldNum" sz="quarter" idx="12"/>
          </p:nvPr>
        </p:nvSpPr>
        <p:spPr/>
        <p:txBody>
          <a:bodyPr/>
          <a:lstStyle/>
          <a:p>
            <a:fld id="{29227C6E-B40C-4F1A-B871-335365E566BA}" type="slidenum">
              <a:rPr lang="en-US" smtClean="0"/>
              <a:t>21</a:t>
            </a:fld>
            <a:endParaRPr lang="en-US"/>
          </a:p>
        </p:txBody>
      </p:sp>
    </p:spTree>
    <p:extLst>
      <p:ext uri="{BB962C8B-B14F-4D97-AF65-F5344CB8AC3E}">
        <p14:creationId xmlns:p14="http://schemas.microsoft.com/office/powerpoint/2010/main" val="316163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20"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箭头: 下 269">
            <a:extLst>
              <a:ext uri="{FF2B5EF4-FFF2-40B4-BE49-F238E27FC236}">
                <a16:creationId xmlns:a16="http://schemas.microsoft.com/office/drawing/2014/main" id="{E8A865B4-72CE-488F-AB18-FF2AE973E26D}"/>
              </a:ext>
            </a:extLst>
          </p:cNvPr>
          <p:cNvSpPr/>
          <p:nvPr/>
        </p:nvSpPr>
        <p:spPr>
          <a:xfrm rot="18823256">
            <a:off x="9013179" y="5571129"/>
            <a:ext cx="209272" cy="5647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箭头: 下 268">
            <a:extLst>
              <a:ext uri="{FF2B5EF4-FFF2-40B4-BE49-F238E27FC236}">
                <a16:creationId xmlns:a16="http://schemas.microsoft.com/office/drawing/2014/main" id="{0003C91A-32A2-44E9-8208-2B6C12CFFDA1}"/>
              </a:ext>
            </a:extLst>
          </p:cNvPr>
          <p:cNvSpPr/>
          <p:nvPr/>
        </p:nvSpPr>
        <p:spPr>
          <a:xfrm rot="18823256">
            <a:off x="8663003" y="5920739"/>
            <a:ext cx="209272" cy="56472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组合 244">
            <a:extLst>
              <a:ext uri="{FF2B5EF4-FFF2-40B4-BE49-F238E27FC236}">
                <a16:creationId xmlns:a16="http://schemas.microsoft.com/office/drawing/2014/main" id="{A1897159-1F9F-4E9C-9FE5-6B20449CF4B1}"/>
              </a:ext>
            </a:extLst>
          </p:cNvPr>
          <p:cNvGrpSpPr/>
          <p:nvPr/>
        </p:nvGrpSpPr>
        <p:grpSpPr>
          <a:xfrm rot="5400000">
            <a:off x="8105925" y="3929972"/>
            <a:ext cx="973822" cy="943785"/>
            <a:chOff x="5680848" y="2365216"/>
            <a:chExt cx="973822" cy="943785"/>
          </a:xfrm>
        </p:grpSpPr>
        <p:cxnSp>
          <p:nvCxnSpPr>
            <p:cNvPr id="246" name="直接箭头连接符 245">
              <a:extLst>
                <a:ext uri="{FF2B5EF4-FFF2-40B4-BE49-F238E27FC236}">
                  <a16:creationId xmlns:a16="http://schemas.microsoft.com/office/drawing/2014/main" id="{B35426B2-0500-4C2E-9F54-2D8F2A1920E4}"/>
                </a:ext>
              </a:extLst>
            </p:cNvPr>
            <p:cNvCxnSpPr>
              <a:cxnSpLocks/>
            </p:cNvCxnSpPr>
            <p:nvPr/>
          </p:nvCxnSpPr>
          <p:spPr>
            <a:xfrm rot="16200000" flipH="1">
              <a:off x="5679602" y="2882165"/>
              <a:ext cx="428082" cy="425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7" name="直接箭头连接符 246">
              <a:extLst>
                <a:ext uri="{FF2B5EF4-FFF2-40B4-BE49-F238E27FC236}">
                  <a16:creationId xmlns:a16="http://schemas.microsoft.com/office/drawing/2014/main" id="{4330DBEB-CE9F-4C94-9EA6-9252DC11F211}"/>
                </a:ext>
              </a:extLst>
            </p:cNvPr>
            <p:cNvCxnSpPr>
              <a:cxnSpLocks/>
            </p:cNvCxnSpPr>
            <p:nvPr/>
          </p:nvCxnSpPr>
          <p:spPr>
            <a:xfrm>
              <a:off x="5853568" y="2710101"/>
              <a:ext cx="412279" cy="435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8" name="直接箭头连接符 247">
              <a:extLst>
                <a:ext uri="{FF2B5EF4-FFF2-40B4-BE49-F238E27FC236}">
                  <a16:creationId xmlns:a16="http://schemas.microsoft.com/office/drawing/2014/main" id="{E6CED959-76FE-4917-94BE-E48485B5938A}"/>
                </a:ext>
              </a:extLst>
            </p:cNvPr>
            <p:cNvCxnSpPr>
              <a:cxnSpLocks/>
            </p:cNvCxnSpPr>
            <p:nvPr/>
          </p:nvCxnSpPr>
          <p:spPr>
            <a:xfrm>
              <a:off x="6018917" y="2526824"/>
              <a:ext cx="433767" cy="426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9" name="直接箭头连接符 248">
              <a:extLst>
                <a:ext uri="{FF2B5EF4-FFF2-40B4-BE49-F238E27FC236}">
                  <a16:creationId xmlns:a16="http://schemas.microsoft.com/office/drawing/2014/main" id="{0FBAF245-03AC-44FE-B2D6-901605BFE601}"/>
                </a:ext>
              </a:extLst>
            </p:cNvPr>
            <p:cNvCxnSpPr>
              <a:cxnSpLocks/>
            </p:cNvCxnSpPr>
            <p:nvPr/>
          </p:nvCxnSpPr>
          <p:spPr>
            <a:xfrm rot="16200000" flipH="1">
              <a:off x="6172258" y="2373482"/>
              <a:ext cx="435235" cy="418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0" name="矩形 249">
              <a:extLst>
                <a:ext uri="{FF2B5EF4-FFF2-40B4-BE49-F238E27FC236}">
                  <a16:creationId xmlns:a16="http://schemas.microsoft.com/office/drawing/2014/main" id="{FEE7BD96-0226-445D-A228-B09436727A8E}"/>
                </a:ext>
              </a:extLst>
            </p:cNvPr>
            <p:cNvSpPr/>
            <p:nvPr/>
          </p:nvSpPr>
          <p:spPr>
            <a:xfrm>
              <a:off x="6235966" y="2440503"/>
              <a:ext cx="418704" cy="369332"/>
            </a:xfrm>
            <a:prstGeom prst="rect">
              <a:avLst/>
            </a:prstGeom>
          </p:spPr>
          <p:txBody>
            <a:bodyPr wrap="none">
              <a:spAutoFit/>
            </a:bodyPr>
            <a:lstStyle/>
            <a:p>
              <a:r>
                <a:rPr lang="en-US" altLang="en-US" b="1" dirty="0">
                  <a:solidFill>
                    <a:srgbClr val="FF0000"/>
                  </a:solidFill>
                  <a:latin typeface="Calibri" panose="020F0502020204030204" pitchFamily="34" charset="0"/>
                </a:rPr>
                <a:t>16</a:t>
              </a:r>
              <a:endParaRPr lang="en-US" b="1" dirty="0">
                <a:solidFill>
                  <a:srgbClr val="FF0000"/>
                </a:solidFill>
              </a:endParaRPr>
            </a:p>
          </p:txBody>
        </p:sp>
        <p:sp>
          <p:nvSpPr>
            <p:cNvPr id="251" name="矩形 250">
              <a:extLst>
                <a:ext uri="{FF2B5EF4-FFF2-40B4-BE49-F238E27FC236}">
                  <a16:creationId xmlns:a16="http://schemas.microsoft.com/office/drawing/2014/main" id="{6923DFE2-6208-4FFD-9131-7D1EE0863FC6}"/>
                </a:ext>
              </a:extLst>
            </p:cNvPr>
            <p:cNvSpPr/>
            <p:nvPr/>
          </p:nvSpPr>
          <p:spPr>
            <a:xfrm>
              <a:off x="6074360" y="2600563"/>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252" name="矩形 251">
              <a:extLst>
                <a:ext uri="{FF2B5EF4-FFF2-40B4-BE49-F238E27FC236}">
                  <a16:creationId xmlns:a16="http://schemas.microsoft.com/office/drawing/2014/main" id="{FC26B7B1-5974-40A1-A203-0AA969C6BFCB}"/>
                </a:ext>
              </a:extLst>
            </p:cNvPr>
            <p:cNvSpPr/>
            <p:nvPr/>
          </p:nvSpPr>
          <p:spPr>
            <a:xfrm>
              <a:off x="5890368" y="2729071"/>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253" name="矩形 252">
              <a:extLst>
                <a:ext uri="{FF2B5EF4-FFF2-40B4-BE49-F238E27FC236}">
                  <a16:creationId xmlns:a16="http://schemas.microsoft.com/office/drawing/2014/main" id="{9006BC96-1E63-4A9D-AE9E-A9447CE8D8A3}"/>
                </a:ext>
              </a:extLst>
            </p:cNvPr>
            <p:cNvSpPr/>
            <p:nvPr/>
          </p:nvSpPr>
          <p:spPr>
            <a:xfrm>
              <a:off x="5687733" y="2888893"/>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grpSp>
      <p:grpSp>
        <p:nvGrpSpPr>
          <p:cNvPr id="234" name="组合 233">
            <a:extLst>
              <a:ext uri="{FF2B5EF4-FFF2-40B4-BE49-F238E27FC236}">
                <a16:creationId xmlns:a16="http://schemas.microsoft.com/office/drawing/2014/main" id="{9E8312FB-C3B4-499F-9E19-1B17005C358C}"/>
              </a:ext>
            </a:extLst>
          </p:cNvPr>
          <p:cNvGrpSpPr/>
          <p:nvPr/>
        </p:nvGrpSpPr>
        <p:grpSpPr>
          <a:xfrm>
            <a:off x="6600047" y="3993744"/>
            <a:ext cx="941599" cy="926965"/>
            <a:chOff x="5680848" y="2365216"/>
            <a:chExt cx="941599" cy="926965"/>
          </a:xfrm>
        </p:grpSpPr>
        <p:cxnSp>
          <p:nvCxnSpPr>
            <p:cNvPr id="235" name="直接箭头连接符 234">
              <a:extLst>
                <a:ext uri="{FF2B5EF4-FFF2-40B4-BE49-F238E27FC236}">
                  <a16:creationId xmlns:a16="http://schemas.microsoft.com/office/drawing/2014/main" id="{72212F6D-EAD9-4995-A0A1-2BE5E1E4E44A}"/>
                </a:ext>
              </a:extLst>
            </p:cNvPr>
            <p:cNvCxnSpPr>
              <a:cxnSpLocks/>
            </p:cNvCxnSpPr>
            <p:nvPr/>
          </p:nvCxnSpPr>
          <p:spPr>
            <a:xfrm>
              <a:off x="5680848" y="2880919"/>
              <a:ext cx="435235" cy="411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6" name="直接箭头连接符 235">
              <a:extLst>
                <a:ext uri="{FF2B5EF4-FFF2-40B4-BE49-F238E27FC236}">
                  <a16:creationId xmlns:a16="http://schemas.microsoft.com/office/drawing/2014/main" id="{C28714ED-F357-4F55-915D-932A96AA91D9}"/>
                </a:ext>
              </a:extLst>
            </p:cNvPr>
            <p:cNvCxnSpPr>
              <a:cxnSpLocks/>
            </p:cNvCxnSpPr>
            <p:nvPr/>
          </p:nvCxnSpPr>
          <p:spPr>
            <a:xfrm>
              <a:off x="5853568" y="2710101"/>
              <a:ext cx="412279" cy="435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7" name="直接箭头连接符 236">
              <a:extLst>
                <a:ext uri="{FF2B5EF4-FFF2-40B4-BE49-F238E27FC236}">
                  <a16:creationId xmlns:a16="http://schemas.microsoft.com/office/drawing/2014/main" id="{D12D40A6-17CC-4D5D-B190-B9B519AE8381}"/>
                </a:ext>
              </a:extLst>
            </p:cNvPr>
            <p:cNvCxnSpPr>
              <a:cxnSpLocks/>
            </p:cNvCxnSpPr>
            <p:nvPr/>
          </p:nvCxnSpPr>
          <p:spPr>
            <a:xfrm>
              <a:off x="6018917" y="2526824"/>
              <a:ext cx="433767" cy="426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8" name="直接箭头连接符 237">
              <a:extLst>
                <a:ext uri="{FF2B5EF4-FFF2-40B4-BE49-F238E27FC236}">
                  <a16:creationId xmlns:a16="http://schemas.microsoft.com/office/drawing/2014/main" id="{CA789B69-C23D-46FB-81AF-4AFB5F40E636}"/>
                </a:ext>
              </a:extLst>
            </p:cNvPr>
            <p:cNvCxnSpPr>
              <a:cxnSpLocks/>
            </p:cNvCxnSpPr>
            <p:nvPr/>
          </p:nvCxnSpPr>
          <p:spPr>
            <a:xfrm>
              <a:off x="6180523" y="2365216"/>
              <a:ext cx="428082" cy="417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9" name="矩形 238">
              <a:extLst>
                <a:ext uri="{FF2B5EF4-FFF2-40B4-BE49-F238E27FC236}">
                  <a16:creationId xmlns:a16="http://schemas.microsoft.com/office/drawing/2014/main" id="{E0AA6BB4-CCAF-4D02-A2F0-0D43431E385A}"/>
                </a:ext>
              </a:extLst>
            </p:cNvPr>
            <p:cNvSpPr/>
            <p:nvPr/>
          </p:nvSpPr>
          <p:spPr>
            <a:xfrm>
              <a:off x="6068259" y="2579454"/>
              <a:ext cx="418704" cy="369332"/>
            </a:xfrm>
            <a:prstGeom prst="rect">
              <a:avLst/>
            </a:prstGeom>
          </p:spPr>
          <p:txBody>
            <a:bodyPr wrap="none">
              <a:spAutoFit/>
            </a:bodyPr>
            <a:lstStyle/>
            <a:p>
              <a:r>
                <a:rPr lang="en-US" altLang="en-US" b="1" dirty="0">
                  <a:solidFill>
                    <a:srgbClr val="FF0000"/>
                  </a:solidFill>
                  <a:latin typeface="Calibri" panose="020F0502020204030204" pitchFamily="34" charset="0"/>
                </a:rPr>
                <a:t>16</a:t>
              </a:r>
              <a:endParaRPr lang="en-US" b="1" dirty="0">
                <a:solidFill>
                  <a:srgbClr val="FF0000"/>
                </a:solidFill>
              </a:endParaRPr>
            </a:p>
          </p:txBody>
        </p:sp>
        <p:sp>
          <p:nvSpPr>
            <p:cNvPr id="240" name="矩形 239">
              <a:extLst>
                <a:ext uri="{FF2B5EF4-FFF2-40B4-BE49-F238E27FC236}">
                  <a16:creationId xmlns:a16="http://schemas.microsoft.com/office/drawing/2014/main" id="{3F20775E-3EA7-4F9A-B89A-89175AF243CA}"/>
                </a:ext>
              </a:extLst>
            </p:cNvPr>
            <p:cNvSpPr/>
            <p:nvPr/>
          </p:nvSpPr>
          <p:spPr>
            <a:xfrm>
              <a:off x="6203743" y="2432677"/>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241" name="矩形 240">
              <a:extLst>
                <a:ext uri="{FF2B5EF4-FFF2-40B4-BE49-F238E27FC236}">
                  <a16:creationId xmlns:a16="http://schemas.microsoft.com/office/drawing/2014/main" id="{811519D1-24A9-478A-9F46-8BBFDD1B3145}"/>
                </a:ext>
              </a:extLst>
            </p:cNvPr>
            <p:cNvSpPr/>
            <p:nvPr/>
          </p:nvSpPr>
          <p:spPr>
            <a:xfrm>
              <a:off x="5890368" y="2729071"/>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242" name="矩形 241">
              <a:extLst>
                <a:ext uri="{FF2B5EF4-FFF2-40B4-BE49-F238E27FC236}">
                  <a16:creationId xmlns:a16="http://schemas.microsoft.com/office/drawing/2014/main" id="{A92C39BF-AD3C-4B30-AB95-F10E83C82FA6}"/>
                </a:ext>
              </a:extLst>
            </p:cNvPr>
            <p:cNvSpPr/>
            <p:nvPr/>
          </p:nvSpPr>
          <p:spPr>
            <a:xfrm>
              <a:off x="5687733" y="2888893"/>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grpSp>
      <p:grpSp>
        <p:nvGrpSpPr>
          <p:cNvPr id="210" name="组合 209">
            <a:extLst>
              <a:ext uri="{FF2B5EF4-FFF2-40B4-BE49-F238E27FC236}">
                <a16:creationId xmlns:a16="http://schemas.microsoft.com/office/drawing/2014/main" id="{63722A66-827F-42DD-B645-DFA507CFADB8}"/>
              </a:ext>
            </a:extLst>
          </p:cNvPr>
          <p:cNvGrpSpPr/>
          <p:nvPr/>
        </p:nvGrpSpPr>
        <p:grpSpPr>
          <a:xfrm>
            <a:off x="5606257" y="3062333"/>
            <a:ext cx="1029265" cy="1035609"/>
            <a:chOff x="5680848" y="2365216"/>
            <a:chExt cx="1029265" cy="1035609"/>
          </a:xfrm>
        </p:grpSpPr>
        <p:cxnSp>
          <p:nvCxnSpPr>
            <p:cNvPr id="211" name="直接箭头连接符 210">
              <a:extLst>
                <a:ext uri="{FF2B5EF4-FFF2-40B4-BE49-F238E27FC236}">
                  <a16:creationId xmlns:a16="http://schemas.microsoft.com/office/drawing/2014/main" id="{9CE92FC7-26D2-473A-9187-8EF9DA1BC08E}"/>
                </a:ext>
              </a:extLst>
            </p:cNvPr>
            <p:cNvCxnSpPr/>
            <p:nvPr/>
          </p:nvCxnSpPr>
          <p:spPr>
            <a:xfrm>
              <a:off x="5680848" y="2880919"/>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2" name="直接箭头连接符 211">
              <a:extLst>
                <a:ext uri="{FF2B5EF4-FFF2-40B4-BE49-F238E27FC236}">
                  <a16:creationId xmlns:a16="http://schemas.microsoft.com/office/drawing/2014/main" id="{D61459FA-4392-40DF-81A4-490D73E7705C}"/>
                </a:ext>
              </a:extLst>
            </p:cNvPr>
            <p:cNvCxnSpPr>
              <a:cxnSpLocks/>
            </p:cNvCxnSpPr>
            <p:nvPr/>
          </p:nvCxnSpPr>
          <p:spPr>
            <a:xfrm>
              <a:off x="5853568" y="2710101"/>
              <a:ext cx="412279" cy="435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3" name="直接箭头连接符 212">
              <a:extLst>
                <a:ext uri="{FF2B5EF4-FFF2-40B4-BE49-F238E27FC236}">
                  <a16:creationId xmlns:a16="http://schemas.microsoft.com/office/drawing/2014/main" id="{04255434-EE6A-466A-9815-147866866B71}"/>
                </a:ext>
              </a:extLst>
            </p:cNvPr>
            <p:cNvCxnSpPr>
              <a:cxnSpLocks/>
            </p:cNvCxnSpPr>
            <p:nvPr/>
          </p:nvCxnSpPr>
          <p:spPr>
            <a:xfrm>
              <a:off x="6018917" y="2526824"/>
              <a:ext cx="433767" cy="426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4" name="直接箭头连接符 213">
              <a:extLst>
                <a:ext uri="{FF2B5EF4-FFF2-40B4-BE49-F238E27FC236}">
                  <a16:creationId xmlns:a16="http://schemas.microsoft.com/office/drawing/2014/main" id="{06C58244-FA16-4EEB-A18E-0E6E309B9140}"/>
                </a:ext>
              </a:extLst>
            </p:cNvPr>
            <p:cNvCxnSpPr/>
            <p:nvPr/>
          </p:nvCxnSpPr>
          <p:spPr>
            <a:xfrm>
              <a:off x="6180523" y="2365216"/>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5" name="矩形 214">
              <a:extLst>
                <a:ext uri="{FF2B5EF4-FFF2-40B4-BE49-F238E27FC236}">
                  <a16:creationId xmlns:a16="http://schemas.microsoft.com/office/drawing/2014/main" id="{9BDC0033-11A0-4603-BDD9-0C4FB73557A5}"/>
                </a:ext>
              </a:extLst>
            </p:cNvPr>
            <p:cNvSpPr/>
            <p:nvPr/>
          </p:nvSpPr>
          <p:spPr>
            <a:xfrm>
              <a:off x="6235966" y="2440503"/>
              <a:ext cx="418704" cy="369332"/>
            </a:xfrm>
            <a:prstGeom prst="rect">
              <a:avLst/>
            </a:prstGeom>
          </p:spPr>
          <p:txBody>
            <a:bodyPr wrap="none">
              <a:spAutoFit/>
            </a:bodyPr>
            <a:lstStyle/>
            <a:p>
              <a:r>
                <a:rPr lang="en-US" altLang="en-US" b="1" dirty="0">
                  <a:solidFill>
                    <a:srgbClr val="FF0000"/>
                  </a:solidFill>
                  <a:latin typeface="Calibri" panose="020F0502020204030204" pitchFamily="34" charset="0"/>
                </a:rPr>
                <a:t>16</a:t>
              </a:r>
              <a:endParaRPr lang="en-US" b="1" dirty="0">
                <a:solidFill>
                  <a:srgbClr val="FF0000"/>
                </a:solidFill>
              </a:endParaRPr>
            </a:p>
          </p:txBody>
        </p:sp>
        <p:sp>
          <p:nvSpPr>
            <p:cNvPr id="216" name="矩形 215">
              <a:extLst>
                <a:ext uri="{FF2B5EF4-FFF2-40B4-BE49-F238E27FC236}">
                  <a16:creationId xmlns:a16="http://schemas.microsoft.com/office/drawing/2014/main" id="{A6536533-4B50-4584-B74D-C963281ED24C}"/>
                </a:ext>
              </a:extLst>
            </p:cNvPr>
            <p:cNvSpPr/>
            <p:nvPr/>
          </p:nvSpPr>
          <p:spPr>
            <a:xfrm>
              <a:off x="6074360" y="2600563"/>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217" name="矩形 216">
              <a:extLst>
                <a:ext uri="{FF2B5EF4-FFF2-40B4-BE49-F238E27FC236}">
                  <a16:creationId xmlns:a16="http://schemas.microsoft.com/office/drawing/2014/main" id="{82B50E79-3CCA-420C-93C5-C67FD8D875D5}"/>
                </a:ext>
              </a:extLst>
            </p:cNvPr>
            <p:cNvSpPr/>
            <p:nvPr/>
          </p:nvSpPr>
          <p:spPr>
            <a:xfrm>
              <a:off x="5890368" y="2729071"/>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218" name="矩形 217">
              <a:extLst>
                <a:ext uri="{FF2B5EF4-FFF2-40B4-BE49-F238E27FC236}">
                  <a16:creationId xmlns:a16="http://schemas.microsoft.com/office/drawing/2014/main" id="{21DE679E-4C6E-4DEB-9C52-9C42120B1012}"/>
                </a:ext>
              </a:extLst>
            </p:cNvPr>
            <p:cNvSpPr/>
            <p:nvPr/>
          </p:nvSpPr>
          <p:spPr>
            <a:xfrm>
              <a:off x="5687733" y="2888893"/>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grpSp>
      <p:cxnSp>
        <p:nvCxnSpPr>
          <p:cNvPr id="119" name="直接箭头连接符 118">
            <a:extLst>
              <a:ext uri="{FF2B5EF4-FFF2-40B4-BE49-F238E27FC236}">
                <a16:creationId xmlns:a16="http://schemas.microsoft.com/office/drawing/2014/main" id="{33862715-B3FA-4D2B-B91A-87ED69A2DBBB}"/>
              </a:ext>
            </a:extLst>
          </p:cNvPr>
          <p:cNvCxnSpPr/>
          <p:nvPr/>
        </p:nvCxnSpPr>
        <p:spPr>
          <a:xfrm>
            <a:off x="2117010" y="3917800"/>
            <a:ext cx="336714" cy="219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标题 1">
            <a:extLst>
              <a:ext uri="{FF2B5EF4-FFF2-40B4-BE49-F238E27FC236}">
                <a16:creationId xmlns:a16="http://schemas.microsoft.com/office/drawing/2014/main" id="{00C0B9BA-E56C-4966-8EF0-9B5E1EF0E692}"/>
              </a:ext>
            </a:extLst>
          </p:cNvPr>
          <p:cNvSpPr>
            <a:spLocks noGrp="1"/>
          </p:cNvSpPr>
          <p:nvPr>
            <p:ph type="title"/>
          </p:nvPr>
        </p:nvSpPr>
        <p:spPr>
          <a:xfrm>
            <a:off x="838200" y="365125"/>
            <a:ext cx="10515600" cy="1325563"/>
          </a:xfrm>
        </p:spPr>
        <p:txBody>
          <a:bodyPr/>
          <a:lstStyle/>
          <a:p>
            <a:r>
              <a:rPr lang="en-US" dirty="0"/>
              <a:t>Basic Concept: Decomposability</a:t>
            </a:r>
          </a:p>
        </p:txBody>
      </p:sp>
      <p:sp>
        <p:nvSpPr>
          <p:cNvPr id="8" name="TextBox 7">
            <a:extLst>
              <a:ext uri="{FF2B5EF4-FFF2-40B4-BE49-F238E27FC236}">
                <a16:creationId xmlns:a16="http://schemas.microsoft.com/office/drawing/2014/main" id="{52216C2A-F646-421F-AAC3-5C7478931F52}"/>
              </a:ext>
            </a:extLst>
          </p:cNvPr>
          <p:cNvSpPr txBox="1"/>
          <p:nvPr/>
        </p:nvSpPr>
        <p:spPr>
          <a:xfrm>
            <a:off x="1087306" y="1844373"/>
            <a:ext cx="19124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Example DFG</a:t>
            </a:r>
          </a:p>
        </p:txBody>
      </p:sp>
      <p:sp>
        <p:nvSpPr>
          <p:cNvPr id="7" name="Freeform 5">
            <a:extLst>
              <a:ext uri="{FF2B5EF4-FFF2-40B4-BE49-F238E27FC236}">
                <a16:creationId xmlns:a16="http://schemas.microsoft.com/office/drawing/2014/main" id="{E0D1F9CA-5E3D-4092-AF57-338ADCB95690}"/>
              </a:ext>
            </a:extLst>
          </p:cNvPr>
          <p:cNvSpPr>
            <a:spLocks/>
          </p:cNvSpPr>
          <p:nvPr/>
        </p:nvSpPr>
        <p:spPr bwMode="auto">
          <a:xfrm>
            <a:off x="935603" y="2841928"/>
            <a:ext cx="671513" cy="669925"/>
          </a:xfrm>
          <a:custGeom>
            <a:avLst/>
            <a:gdLst>
              <a:gd name="T0" fmla="*/ 0 w 423"/>
              <a:gd name="T1" fmla="*/ 208 h 422"/>
              <a:gd name="T2" fmla="*/ 209 w 423"/>
              <a:gd name="T3" fmla="*/ 0 h 422"/>
              <a:gd name="T4" fmla="*/ 423 w 423"/>
              <a:gd name="T5" fmla="*/ 214 h 422"/>
              <a:gd name="T6" fmla="*/ 215 w 423"/>
              <a:gd name="T7" fmla="*/ 422 h 422"/>
              <a:gd name="T8" fmla="*/ 0 w 423"/>
              <a:gd name="T9" fmla="*/ 208 h 422"/>
            </a:gdLst>
            <a:ahLst/>
            <a:cxnLst>
              <a:cxn ang="0">
                <a:pos x="T0" y="T1"/>
              </a:cxn>
              <a:cxn ang="0">
                <a:pos x="T2" y="T3"/>
              </a:cxn>
              <a:cxn ang="0">
                <a:pos x="T4" y="T5"/>
              </a:cxn>
              <a:cxn ang="0">
                <a:pos x="T6" y="T7"/>
              </a:cxn>
              <a:cxn ang="0">
                <a:pos x="T8" y="T9"/>
              </a:cxn>
            </a:cxnLst>
            <a:rect l="0" t="0" r="r" b="b"/>
            <a:pathLst>
              <a:path w="423" h="422">
                <a:moveTo>
                  <a:pt x="0" y="208"/>
                </a:moveTo>
                <a:lnTo>
                  <a:pt x="209" y="0"/>
                </a:lnTo>
                <a:lnTo>
                  <a:pt x="423" y="214"/>
                </a:lnTo>
                <a:lnTo>
                  <a:pt x="215" y="422"/>
                </a:lnTo>
                <a:lnTo>
                  <a:pt x="0" y="208"/>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6">
            <a:extLst>
              <a:ext uri="{FF2B5EF4-FFF2-40B4-BE49-F238E27FC236}">
                <a16:creationId xmlns:a16="http://schemas.microsoft.com/office/drawing/2014/main" id="{8379918B-5032-4D63-BB30-DE91420D36C6}"/>
              </a:ext>
            </a:extLst>
          </p:cNvPr>
          <p:cNvSpPr>
            <a:spLocks noChangeArrowheads="1"/>
          </p:cNvSpPr>
          <p:nvPr/>
        </p:nvSpPr>
        <p:spPr bwMode="auto">
          <a:xfrm>
            <a:off x="1013391" y="3051478"/>
            <a:ext cx="63976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Calibri" panose="020F0502020204030204" pitchFamily="34" charset="0"/>
              </a:rPr>
              <a:t>Mul16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20">
            <a:extLst>
              <a:ext uri="{FF2B5EF4-FFF2-40B4-BE49-F238E27FC236}">
                <a16:creationId xmlns:a16="http://schemas.microsoft.com/office/drawing/2014/main" id="{58D1CD34-06B8-4842-AE27-92ADCD3C8D68}"/>
              </a:ext>
            </a:extLst>
          </p:cNvPr>
          <p:cNvSpPr>
            <a:spLocks noChangeShapeType="1"/>
          </p:cNvSpPr>
          <p:nvPr/>
        </p:nvSpPr>
        <p:spPr bwMode="auto">
          <a:xfrm>
            <a:off x="837178" y="2691116"/>
            <a:ext cx="215900" cy="241300"/>
          </a:xfrm>
          <a:prstGeom prst="line">
            <a:avLst/>
          </a:prstGeom>
          <a:noFill/>
          <a:ln w="22225" cap="rnd">
            <a:solidFill>
              <a:srgbClr val="46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ECB4F93D-797C-4649-B768-25FB2C6F6BEA}"/>
              </a:ext>
            </a:extLst>
          </p:cNvPr>
          <p:cNvSpPr>
            <a:spLocks/>
          </p:cNvSpPr>
          <p:nvPr/>
        </p:nvSpPr>
        <p:spPr bwMode="auto">
          <a:xfrm>
            <a:off x="1007041" y="2891141"/>
            <a:ext cx="104775" cy="106363"/>
          </a:xfrm>
          <a:custGeom>
            <a:avLst/>
            <a:gdLst>
              <a:gd name="T0" fmla="*/ 47 w 66"/>
              <a:gd name="T1" fmla="*/ 0 h 67"/>
              <a:gd name="T2" fmla="*/ 66 w 66"/>
              <a:gd name="T3" fmla="*/ 67 h 67"/>
              <a:gd name="T4" fmla="*/ 0 w 66"/>
              <a:gd name="T5" fmla="*/ 41 h 67"/>
              <a:gd name="T6" fmla="*/ 47 w 66"/>
              <a:gd name="T7" fmla="*/ 0 h 67"/>
            </a:gdLst>
            <a:ahLst/>
            <a:cxnLst>
              <a:cxn ang="0">
                <a:pos x="T0" y="T1"/>
              </a:cxn>
              <a:cxn ang="0">
                <a:pos x="T2" y="T3"/>
              </a:cxn>
              <a:cxn ang="0">
                <a:pos x="T4" y="T5"/>
              </a:cxn>
              <a:cxn ang="0">
                <a:pos x="T6" y="T7"/>
              </a:cxn>
            </a:cxnLst>
            <a:rect l="0" t="0" r="r" b="b"/>
            <a:pathLst>
              <a:path w="66" h="67">
                <a:moveTo>
                  <a:pt x="47" y="0"/>
                </a:moveTo>
                <a:lnTo>
                  <a:pt x="66" y="67"/>
                </a:lnTo>
                <a:lnTo>
                  <a:pt x="0" y="41"/>
                </a:lnTo>
                <a:lnTo>
                  <a:pt x="47" y="0"/>
                </a:lnTo>
                <a:close/>
              </a:path>
            </a:pathLst>
          </a:custGeom>
          <a:solidFill>
            <a:srgbClr val="46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2">
            <a:extLst>
              <a:ext uri="{FF2B5EF4-FFF2-40B4-BE49-F238E27FC236}">
                <a16:creationId xmlns:a16="http://schemas.microsoft.com/office/drawing/2014/main" id="{C0E59E27-CD85-494E-BC2D-4847A5830D4A}"/>
              </a:ext>
            </a:extLst>
          </p:cNvPr>
          <p:cNvSpPr>
            <a:spLocks noChangeArrowheads="1"/>
          </p:cNvSpPr>
          <p:nvPr/>
        </p:nvSpPr>
        <p:spPr bwMode="auto">
          <a:xfrm>
            <a:off x="907028" y="2765728"/>
            <a:ext cx="133350"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3">
            <a:extLst>
              <a:ext uri="{FF2B5EF4-FFF2-40B4-BE49-F238E27FC236}">
                <a16:creationId xmlns:a16="http://schemas.microsoft.com/office/drawing/2014/main" id="{E075DE1E-81A0-4A30-B76C-8F6B13461958}"/>
              </a:ext>
            </a:extLst>
          </p:cNvPr>
          <p:cNvSpPr>
            <a:spLocks noChangeArrowheads="1"/>
          </p:cNvSpPr>
          <p:nvPr/>
        </p:nvSpPr>
        <p:spPr bwMode="auto">
          <a:xfrm>
            <a:off x="910203" y="2759378"/>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24">
            <a:extLst>
              <a:ext uri="{FF2B5EF4-FFF2-40B4-BE49-F238E27FC236}">
                <a16:creationId xmlns:a16="http://schemas.microsoft.com/office/drawing/2014/main" id="{67FA7F9B-3C01-445A-B9E8-3247CBE56BD6}"/>
              </a:ext>
            </a:extLst>
          </p:cNvPr>
          <p:cNvSpPr>
            <a:spLocks noChangeShapeType="1"/>
          </p:cNvSpPr>
          <p:nvPr/>
        </p:nvSpPr>
        <p:spPr bwMode="auto">
          <a:xfrm flipH="1">
            <a:off x="1465828" y="2616503"/>
            <a:ext cx="227013" cy="303213"/>
          </a:xfrm>
          <a:prstGeom prst="line">
            <a:avLst/>
          </a:prstGeom>
          <a:noFill/>
          <a:ln w="222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CCA1E655-DFC6-4F0B-A14A-B51A46E7AC3A}"/>
              </a:ext>
            </a:extLst>
          </p:cNvPr>
          <p:cNvSpPr>
            <a:spLocks/>
          </p:cNvSpPr>
          <p:nvPr/>
        </p:nvSpPr>
        <p:spPr bwMode="auto">
          <a:xfrm>
            <a:off x="1413441" y="2880028"/>
            <a:ext cx="100013" cy="109538"/>
          </a:xfrm>
          <a:custGeom>
            <a:avLst/>
            <a:gdLst>
              <a:gd name="T0" fmla="*/ 63 w 63"/>
              <a:gd name="T1" fmla="*/ 37 h 69"/>
              <a:gd name="T2" fmla="*/ 0 w 63"/>
              <a:gd name="T3" fmla="*/ 69 h 69"/>
              <a:gd name="T4" fmla="*/ 13 w 63"/>
              <a:gd name="T5" fmla="*/ 0 h 69"/>
              <a:gd name="T6" fmla="*/ 63 w 63"/>
              <a:gd name="T7" fmla="*/ 37 h 69"/>
            </a:gdLst>
            <a:ahLst/>
            <a:cxnLst>
              <a:cxn ang="0">
                <a:pos x="T0" y="T1"/>
              </a:cxn>
              <a:cxn ang="0">
                <a:pos x="T2" y="T3"/>
              </a:cxn>
              <a:cxn ang="0">
                <a:pos x="T4" y="T5"/>
              </a:cxn>
              <a:cxn ang="0">
                <a:pos x="T6" y="T7"/>
              </a:cxn>
            </a:cxnLst>
            <a:rect l="0" t="0" r="r" b="b"/>
            <a:pathLst>
              <a:path w="63" h="69">
                <a:moveTo>
                  <a:pt x="63" y="37"/>
                </a:moveTo>
                <a:lnTo>
                  <a:pt x="0" y="69"/>
                </a:lnTo>
                <a:lnTo>
                  <a:pt x="13" y="0"/>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26">
            <a:extLst>
              <a:ext uri="{FF2B5EF4-FFF2-40B4-BE49-F238E27FC236}">
                <a16:creationId xmlns:a16="http://schemas.microsoft.com/office/drawing/2014/main" id="{9B7A6B83-EF2D-45B1-B814-C05C7399E045}"/>
              </a:ext>
            </a:extLst>
          </p:cNvPr>
          <p:cNvSpPr>
            <a:spLocks noChangeArrowheads="1"/>
          </p:cNvSpPr>
          <p:nvPr/>
        </p:nvSpPr>
        <p:spPr bwMode="auto">
          <a:xfrm>
            <a:off x="1486466" y="2724453"/>
            <a:ext cx="134938"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7">
            <a:extLst>
              <a:ext uri="{FF2B5EF4-FFF2-40B4-BE49-F238E27FC236}">
                <a16:creationId xmlns:a16="http://schemas.microsoft.com/office/drawing/2014/main" id="{6EA47549-5820-4B8D-B94F-6C656D4CF854}"/>
              </a:ext>
            </a:extLst>
          </p:cNvPr>
          <p:cNvSpPr>
            <a:spLocks noChangeArrowheads="1"/>
          </p:cNvSpPr>
          <p:nvPr/>
        </p:nvSpPr>
        <p:spPr bwMode="auto">
          <a:xfrm>
            <a:off x="1489641" y="2718103"/>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Rectangle 81">
            <a:extLst>
              <a:ext uri="{FF2B5EF4-FFF2-40B4-BE49-F238E27FC236}">
                <a16:creationId xmlns:a16="http://schemas.microsoft.com/office/drawing/2014/main" id="{745ED95A-C00F-4D9B-886C-89C316DE2696}"/>
              </a:ext>
            </a:extLst>
          </p:cNvPr>
          <p:cNvSpPr>
            <a:spLocks noChangeArrowheads="1"/>
          </p:cNvSpPr>
          <p:nvPr/>
        </p:nvSpPr>
        <p:spPr bwMode="auto">
          <a:xfrm>
            <a:off x="681686" y="2367951"/>
            <a:ext cx="1554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Calibri" panose="020F0502020204030204" pitchFamily="34" charset="0"/>
              </a:rPr>
              <a:t>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Rectangle 82">
            <a:extLst>
              <a:ext uri="{FF2B5EF4-FFF2-40B4-BE49-F238E27FC236}">
                <a16:creationId xmlns:a16="http://schemas.microsoft.com/office/drawing/2014/main" id="{DEE0AFD7-D0BB-46F4-850D-BDE99D904E05}"/>
              </a:ext>
            </a:extLst>
          </p:cNvPr>
          <p:cNvSpPr>
            <a:spLocks noChangeArrowheads="1"/>
          </p:cNvSpPr>
          <p:nvPr/>
        </p:nvSpPr>
        <p:spPr bwMode="auto">
          <a:xfrm>
            <a:off x="1649027" y="2325088"/>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Calibri" panose="020F0502020204030204" pitchFamily="34" charset="0"/>
              </a:rPr>
              <a:t>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7" name="Freeform 5">
            <a:extLst>
              <a:ext uri="{FF2B5EF4-FFF2-40B4-BE49-F238E27FC236}">
                <a16:creationId xmlns:a16="http://schemas.microsoft.com/office/drawing/2014/main" id="{5936315F-0AA6-4CE3-B20D-ED8A61B54F62}"/>
              </a:ext>
            </a:extLst>
          </p:cNvPr>
          <p:cNvSpPr>
            <a:spLocks/>
          </p:cNvSpPr>
          <p:nvPr/>
        </p:nvSpPr>
        <p:spPr bwMode="auto">
          <a:xfrm>
            <a:off x="2313942" y="2841928"/>
            <a:ext cx="671513" cy="669925"/>
          </a:xfrm>
          <a:custGeom>
            <a:avLst/>
            <a:gdLst>
              <a:gd name="T0" fmla="*/ 0 w 423"/>
              <a:gd name="T1" fmla="*/ 208 h 422"/>
              <a:gd name="T2" fmla="*/ 209 w 423"/>
              <a:gd name="T3" fmla="*/ 0 h 422"/>
              <a:gd name="T4" fmla="*/ 423 w 423"/>
              <a:gd name="T5" fmla="*/ 214 h 422"/>
              <a:gd name="T6" fmla="*/ 215 w 423"/>
              <a:gd name="T7" fmla="*/ 422 h 422"/>
              <a:gd name="T8" fmla="*/ 0 w 423"/>
              <a:gd name="T9" fmla="*/ 208 h 422"/>
            </a:gdLst>
            <a:ahLst/>
            <a:cxnLst>
              <a:cxn ang="0">
                <a:pos x="T0" y="T1"/>
              </a:cxn>
              <a:cxn ang="0">
                <a:pos x="T2" y="T3"/>
              </a:cxn>
              <a:cxn ang="0">
                <a:pos x="T4" y="T5"/>
              </a:cxn>
              <a:cxn ang="0">
                <a:pos x="T6" y="T7"/>
              </a:cxn>
              <a:cxn ang="0">
                <a:pos x="T8" y="T9"/>
              </a:cxn>
            </a:cxnLst>
            <a:rect l="0" t="0" r="r" b="b"/>
            <a:pathLst>
              <a:path w="423" h="422">
                <a:moveTo>
                  <a:pt x="0" y="208"/>
                </a:moveTo>
                <a:lnTo>
                  <a:pt x="209" y="0"/>
                </a:lnTo>
                <a:lnTo>
                  <a:pt x="423" y="214"/>
                </a:lnTo>
                <a:lnTo>
                  <a:pt x="215" y="422"/>
                </a:lnTo>
                <a:lnTo>
                  <a:pt x="0" y="208"/>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6">
            <a:extLst>
              <a:ext uri="{FF2B5EF4-FFF2-40B4-BE49-F238E27FC236}">
                <a16:creationId xmlns:a16="http://schemas.microsoft.com/office/drawing/2014/main" id="{1ACA5E49-2BC3-4D22-B0B1-42551945A13C}"/>
              </a:ext>
            </a:extLst>
          </p:cNvPr>
          <p:cNvSpPr>
            <a:spLocks noChangeArrowheads="1"/>
          </p:cNvSpPr>
          <p:nvPr/>
        </p:nvSpPr>
        <p:spPr bwMode="auto">
          <a:xfrm>
            <a:off x="2391730" y="3051478"/>
            <a:ext cx="63976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Mul16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Line 20">
            <a:extLst>
              <a:ext uri="{FF2B5EF4-FFF2-40B4-BE49-F238E27FC236}">
                <a16:creationId xmlns:a16="http://schemas.microsoft.com/office/drawing/2014/main" id="{AFAB53E3-2931-4525-BB09-A8E4F6BA5BFE}"/>
              </a:ext>
            </a:extLst>
          </p:cNvPr>
          <p:cNvSpPr>
            <a:spLocks noChangeShapeType="1"/>
          </p:cNvSpPr>
          <p:nvPr/>
        </p:nvSpPr>
        <p:spPr bwMode="auto">
          <a:xfrm>
            <a:off x="2215517" y="2691116"/>
            <a:ext cx="215900" cy="241300"/>
          </a:xfrm>
          <a:prstGeom prst="line">
            <a:avLst/>
          </a:prstGeom>
          <a:noFill/>
          <a:ln w="22225" cap="rnd">
            <a:solidFill>
              <a:srgbClr val="4672C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21">
            <a:extLst>
              <a:ext uri="{FF2B5EF4-FFF2-40B4-BE49-F238E27FC236}">
                <a16:creationId xmlns:a16="http://schemas.microsoft.com/office/drawing/2014/main" id="{58E24F2F-0A24-4142-96B9-4F536111D63F}"/>
              </a:ext>
            </a:extLst>
          </p:cNvPr>
          <p:cNvSpPr>
            <a:spLocks/>
          </p:cNvSpPr>
          <p:nvPr/>
        </p:nvSpPr>
        <p:spPr bwMode="auto">
          <a:xfrm>
            <a:off x="2385380" y="2891141"/>
            <a:ext cx="104775" cy="106363"/>
          </a:xfrm>
          <a:custGeom>
            <a:avLst/>
            <a:gdLst>
              <a:gd name="T0" fmla="*/ 47 w 66"/>
              <a:gd name="T1" fmla="*/ 0 h 67"/>
              <a:gd name="T2" fmla="*/ 66 w 66"/>
              <a:gd name="T3" fmla="*/ 67 h 67"/>
              <a:gd name="T4" fmla="*/ 0 w 66"/>
              <a:gd name="T5" fmla="*/ 41 h 67"/>
              <a:gd name="T6" fmla="*/ 47 w 66"/>
              <a:gd name="T7" fmla="*/ 0 h 67"/>
            </a:gdLst>
            <a:ahLst/>
            <a:cxnLst>
              <a:cxn ang="0">
                <a:pos x="T0" y="T1"/>
              </a:cxn>
              <a:cxn ang="0">
                <a:pos x="T2" y="T3"/>
              </a:cxn>
              <a:cxn ang="0">
                <a:pos x="T4" y="T5"/>
              </a:cxn>
              <a:cxn ang="0">
                <a:pos x="T6" y="T7"/>
              </a:cxn>
            </a:cxnLst>
            <a:rect l="0" t="0" r="r" b="b"/>
            <a:pathLst>
              <a:path w="66" h="67">
                <a:moveTo>
                  <a:pt x="47" y="0"/>
                </a:moveTo>
                <a:lnTo>
                  <a:pt x="66" y="67"/>
                </a:lnTo>
                <a:lnTo>
                  <a:pt x="0" y="41"/>
                </a:lnTo>
                <a:lnTo>
                  <a:pt x="47" y="0"/>
                </a:lnTo>
                <a:close/>
              </a:path>
            </a:pathLst>
          </a:custGeom>
          <a:solidFill>
            <a:srgbClr val="46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22">
            <a:extLst>
              <a:ext uri="{FF2B5EF4-FFF2-40B4-BE49-F238E27FC236}">
                <a16:creationId xmlns:a16="http://schemas.microsoft.com/office/drawing/2014/main" id="{6B736361-B3DF-4F15-AC91-AAC990F12F65}"/>
              </a:ext>
            </a:extLst>
          </p:cNvPr>
          <p:cNvSpPr>
            <a:spLocks noChangeArrowheads="1"/>
          </p:cNvSpPr>
          <p:nvPr/>
        </p:nvSpPr>
        <p:spPr bwMode="auto">
          <a:xfrm>
            <a:off x="2285367" y="2765728"/>
            <a:ext cx="133350"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23">
            <a:extLst>
              <a:ext uri="{FF2B5EF4-FFF2-40B4-BE49-F238E27FC236}">
                <a16:creationId xmlns:a16="http://schemas.microsoft.com/office/drawing/2014/main" id="{AE95CAE0-C2B1-4D5A-A626-7C2C24FAA58D}"/>
              </a:ext>
            </a:extLst>
          </p:cNvPr>
          <p:cNvSpPr>
            <a:spLocks noChangeArrowheads="1"/>
          </p:cNvSpPr>
          <p:nvPr/>
        </p:nvSpPr>
        <p:spPr bwMode="auto">
          <a:xfrm>
            <a:off x="2288542" y="2759378"/>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24">
            <a:extLst>
              <a:ext uri="{FF2B5EF4-FFF2-40B4-BE49-F238E27FC236}">
                <a16:creationId xmlns:a16="http://schemas.microsoft.com/office/drawing/2014/main" id="{77D109E7-09B8-4C79-B02E-2FB1814F442C}"/>
              </a:ext>
            </a:extLst>
          </p:cNvPr>
          <p:cNvSpPr>
            <a:spLocks noChangeShapeType="1"/>
          </p:cNvSpPr>
          <p:nvPr/>
        </p:nvSpPr>
        <p:spPr bwMode="auto">
          <a:xfrm flipH="1">
            <a:off x="2844167" y="2616503"/>
            <a:ext cx="227013" cy="303213"/>
          </a:xfrm>
          <a:prstGeom prst="line">
            <a:avLst/>
          </a:prstGeom>
          <a:noFill/>
          <a:ln w="222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25">
            <a:extLst>
              <a:ext uri="{FF2B5EF4-FFF2-40B4-BE49-F238E27FC236}">
                <a16:creationId xmlns:a16="http://schemas.microsoft.com/office/drawing/2014/main" id="{E7FC5F83-A8C7-44A8-9612-046A5CA43232}"/>
              </a:ext>
            </a:extLst>
          </p:cNvPr>
          <p:cNvSpPr>
            <a:spLocks/>
          </p:cNvSpPr>
          <p:nvPr/>
        </p:nvSpPr>
        <p:spPr bwMode="auto">
          <a:xfrm>
            <a:off x="2791780" y="2880028"/>
            <a:ext cx="100013" cy="109538"/>
          </a:xfrm>
          <a:custGeom>
            <a:avLst/>
            <a:gdLst>
              <a:gd name="T0" fmla="*/ 63 w 63"/>
              <a:gd name="T1" fmla="*/ 37 h 69"/>
              <a:gd name="T2" fmla="*/ 0 w 63"/>
              <a:gd name="T3" fmla="*/ 69 h 69"/>
              <a:gd name="T4" fmla="*/ 13 w 63"/>
              <a:gd name="T5" fmla="*/ 0 h 69"/>
              <a:gd name="T6" fmla="*/ 63 w 63"/>
              <a:gd name="T7" fmla="*/ 37 h 69"/>
            </a:gdLst>
            <a:ahLst/>
            <a:cxnLst>
              <a:cxn ang="0">
                <a:pos x="T0" y="T1"/>
              </a:cxn>
              <a:cxn ang="0">
                <a:pos x="T2" y="T3"/>
              </a:cxn>
              <a:cxn ang="0">
                <a:pos x="T4" y="T5"/>
              </a:cxn>
              <a:cxn ang="0">
                <a:pos x="T6" y="T7"/>
              </a:cxn>
            </a:cxnLst>
            <a:rect l="0" t="0" r="r" b="b"/>
            <a:pathLst>
              <a:path w="63" h="69">
                <a:moveTo>
                  <a:pt x="63" y="37"/>
                </a:moveTo>
                <a:lnTo>
                  <a:pt x="0" y="69"/>
                </a:lnTo>
                <a:lnTo>
                  <a:pt x="13" y="0"/>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26">
            <a:extLst>
              <a:ext uri="{FF2B5EF4-FFF2-40B4-BE49-F238E27FC236}">
                <a16:creationId xmlns:a16="http://schemas.microsoft.com/office/drawing/2014/main" id="{BA2B97EA-AA4B-4ED5-9D0E-EE9EABD8E854}"/>
              </a:ext>
            </a:extLst>
          </p:cNvPr>
          <p:cNvSpPr>
            <a:spLocks noChangeArrowheads="1"/>
          </p:cNvSpPr>
          <p:nvPr/>
        </p:nvSpPr>
        <p:spPr bwMode="auto">
          <a:xfrm>
            <a:off x="2864805" y="2724453"/>
            <a:ext cx="134938"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27">
            <a:extLst>
              <a:ext uri="{FF2B5EF4-FFF2-40B4-BE49-F238E27FC236}">
                <a16:creationId xmlns:a16="http://schemas.microsoft.com/office/drawing/2014/main" id="{EA9F1BC9-A265-4603-9B0E-CB6F82290ABA}"/>
              </a:ext>
            </a:extLst>
          </p:cNvPr>
          <p:cNvSpPr>
            <a:spLocks noChangeArrowheads="1"/>
          </p:cNvSpPr>
          <p:nvPr/>
        </p:nvSpPr>
        <p:spPr bwMode="auto">
          <a:xfrm>
            <a:off x="2867980" y="2718103"/>
            <a:ext cx="2095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Rectangle 81">
            <a:extLst>
              <a:ext uri="{FF2B5EF4-FFF2-40B4-BE49-F238E27FC236}">
                <a16:creationId xmlns:a16="http://schemas.microsoft.com/office/drawing/2014/main" id="{63607A00-BFFA-4822-8B82-1A78185B903D}"/>
              </a:ext>
            </a:extLst>
          </p:cNvPr>
          <p:cNvSpPr>
            <a:spLocks noChangeArrowheads="1"/>
          </p:cNvSpPr>
          <p:nvPr/>
        </p:nvSpPr>
        <p:spPr bwMode="auto">
          <a:xfrm>
            <a:off x="2060025" y="2367951"/>
            <a:ext cx="1442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dirty="0">
                <a:solidFill>
                  <a:srgbClr val="000000"/>
                </a:solidFill>
                <a:latin typeface="Calibri" panose="020F0502020204030204" pitchFamily="34" charset="0"/>
              </a:rPr>
              <a:t>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Rectangle 82">
            <a:extLst>
              <a:ext uri="{FF2B5EF4-FFF2-40B4-BE49-F238E27FC236}">
                <a16:creationId xmlns:a16="http://schemas.microsoft.com/office/drawing/2014/main" id="{2A980104-9B00-48FF-866E-755CBB891776}"/>
              </a:ext>
            </a:extLst>
          </p:cNvPr>
          <p:cNvSpPr>
            <a:spLocks noChangeArrowheads="1"/>
          </p:cNvSpPr>
          <p:nvPr/>
        </p:nvSpPr>
        <p:spPr bwMode="auto">
          <a:xfrm>
            <a:off x="3027366" y="2325088"/>
            <a:ext cx="16511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dirty="0">
                <a:solidFill>
                  <a:srgbClr val="000000"/>
                </a:solidFill>
                <a:latin typeface="Calibri" panose="020F0502020204030204" pitchFamily="34" charset="0"/>
              </a:rPr>
              <a:t>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Freeform 5">
            <a:extLst>
              <a:ext uri="{FF2B5EF4-FFF2-40B4-BE49-F238E27FC236}">
                <a16:creationId xmlns:a16="http://schemas.microsoft.com/office/drawing/2014/main" id="{45CE4ADA-E7FE-4C6C-9BBC-9B1A8129A498}"/>
              </a:ext>
            </a:extLst>
          </p:cNvPr>
          <p:cNvSpPr>
            <a:spLocks/>
          </p:cNvSpPr>
          <p:nvPr/>
        </p:nvSpPr>
        <p:spPr bwMode="auto">
          <a:xfrm>
            <a:off x="1629096" y="3402791"/>
            <a:ext cx="671513" cy="669925"/>
          </a:xfrm>
          <a:custGeom>
            <a:avLst/>
            <a:gdLst>
              <a:gd name="T0" fmla="*/ 0 w 423"/>
              <a:gd name="T1" fmla="*/ 208 h 422"/>
              <a:gd name="T2" fmla="*/ 209 w 423"/>
              <a:gd name="T3" fmla="*/ 0 h 422"/>
              <a:gd name="T4" fmla="*/ 423 w 423"/>
              <a:gd name="T5" fmla="*/ 214 h 422"/>
              <a:gd name="T6" fmla="*/ 215 w 423"/>
              <a:gd name="T7" fmla="*/ 422 h 422"/>
              <a:gd name="T8" fmla="*/ 0 w 423"/>
              <a:gd name="T9" fmla="*/ 208 h 422"/>
            </a:gdLst>
            <a:ahLst/>
            <a:cxnLst>
              <a:cxn ang="0">
                <a:pos x="T0" y="T1"/>
              </a:cxn>
              <a:cxn ang="0">
                <a:pos x="T2" y="T3"/>
              </a:cxn>
              <a:cxn ang="0">
                <a:pos x="T4" y="T5"/>
              </a:cxn>
              <a:cxn ang="0">
                <a:pos x="T6" y="T7"/>
              </a:cxn>
              <a:cxn ang="0">
                <a:pos x="T8" y="T9"/>
              </a:cxn>
            </a:cxnLst>
            <a:rect l="0" t="0" r="r" b="b"/>
            <a:pathLst>
              <a:path w="423" h="422">
                <a:moveTo>
                  <a:pt x="0" y="208"/>
                </a:moveTo>
                <a:lnTo>
                  <a:pt x="209" y="0"/>
                </a:lnTo>
                <a:lnTo>
                  <a:pt x="423" y="214"/>
                </a:lnTo>
                <a:lnTo>
                  <a:pt x="215" y="422"/>
                </a:lnTo>
                <a:lnTo>
                  <a:pt x="0" y="208"/>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Rectangle 6">
            <a:extLst>
              <a:ext uri="{FF2B5EF4-FFF2-40B4-BE49-F238E27FC236}">
                <a16:creationId xmlns:a16="http://schemas.microsoft.com/office/drawing/2014/main" id="{32D89D1C-AB4A-4A66-A705-7561BEA4E1E9}"/>
              </a:ext>
            </a:extLst>
          </p:cNvPr>
          <p:cNvSpPr>
            <a:spLocks noChangeArrowheads="1"/>
          </p:cNvSpPr>
          <p:nvPr/>
        </p:nvSpPr>
        <p:spPr bwMode="auto">
          <a:xfrm>
            <a:off x="1693066" y="3593399"/>
            <a:ext cx="4821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Cat16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Rectangle 22">
            <a:extLst>
              <a:ext uri="{FF2B5EF4-FFF2-40B4-BE49-F238E27FC236}">
                <a16:creationId xmlns:a16="http://schemas.microsoft.com/office/drawing/2014/main" id="{5F3033E5-A51D-4686-A338-FA443C2A73DD}"/>
              </a:ext>
            </a:extLst>
          </p:cNvPr>
          <p:cNvSpPr>
            <a:spLocks noChangeArrowheads="1"/>
          </p:cNvSpPr>
          <p:nvPr/>
        </p:nvSpPr>
        <p:spPr bwMode="auto">
          <a:xfrm>
            <a:off x="2193292" y="3936374"/>
            <a:ext cx="133350"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23">
            <a:extLst>
              <a:ext uri="{FF2B5EF4-FFF2-40B4-BE49-F238E27FC236}">
                <a16:creationId xmlns:a16="http://schemas.microsoft.com/office/drawing/2014/main" id="{5195BF76-5456-401C-8F02-7BCF767489FA}"/>
              </a:ext>
            </a:extLst>
          </p:cNvPr>
          <p:cNvSpPr>
            <a:spLocks noChangeArrowheads="1"/>
          </p:cNvSpPr>
          <p:nvPr/>
        </p:nvSpPr>
        <p:spPr bwMode="auto">
          <a:xfrm>
            <a:off x="2193292" y="3936374"/>
            <a:ext cx="2095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rPr>
              <a:t>32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18" name="直接箭头连接符 117">
            <a:extLst>
              <a:ext uri="{FF2B5EF4-FFF2-40B4-BE49-F238E27FC236}">
                <a16:creationId xmlns:a16="http://schemas.microsoft.com/office/drawing/2014/main" id="{23867220-F79D-4DA4-8818-4B1D108D4E6B}"/>
              </a:ext>
            </a:extLst>
          </p:cNvPr>
          <p:cNvCxnSpPr/>
          <p:nvPr/>
        </p:nvCxnSpPr>
        <p:spPr>
          <a:xfrm>
            <a:off x="1413441" y="3354691"/>
            <a:ext cx="336714" cy="219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直接箭头连接符 120">
            <a:extLst>
              <a:ext uri="{FF2B5EF4-FFF2-40B4-BE49-F238E27FC236}">
                <a16:creationId xmlns:a16="http://schemas.microsoft.com/office/drawing/2014/main" id="{977953CA-BC1A-4F92-AA08-2EC242454A08}"/>
              </a:ext>
            </a:extLst>
          </p:cNvPr>
          <p:cNvCxnSpPr/>
          <p:nvPr/>
        </p:nvCxnSpPr>
        <p:spPr>
          <a:xfrm flipH="1">
            <a:off x="2145269" y="3354691"/>
            <a:ext cx="344886" cy="233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TextBox 7">
            <a:extLst>
              <a:ext uri="{FF2B5EF4-FFF2-40B4-BE49-F238E27FC236}">
                <a16:creationId xmlns:a16="http://schemas.microsoft.com/office/drawing/2014/main" id="{C8193151-5433-426C-9586-44FA80CCD8C5}"/>
              </a:ext>
            </a:extLst>
          </p:cNvPr>
          <p:cNvSpPr txBox="1"/>
          <p:nvPr/>
        </p:nvSpPr>
        <p:spPr>
          <a:xfrm>
            <a:off x="6581976" y="2680765"/>
            <a:ext cx="26288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Hardware Support</a:t>
            </a:r>
          </a:p>
        </p:txBody>
      </p:sp>
      <p:sp>
        <p:nvSpPr>
          <p:cNvPr id="123" name="矩形 122">
            <a:extLst>
              <a:ext uri="{FF2B5EF4-FFF2-40B4-BE49-F238E27FC236}">
                <a16:creationId xmlns:a16="http://schemas.microsoft.com/office/drawing/2014/main" id="{207F83E2-51C3-4B3C-AEFA-5E807CB4F78C}"/>
              </a:ext>
            </a:extLst>
          </p:cNvPr>
          <p:cNvSpPr/>
          <p:nvPr/>
        </p:nvSpPr>
        <p:spPr>
          <a:xfrm rot="18760113">
            <a:off x="4797013" y="2402665"/>
            <a:ext cx="1344528" cy="1344528"/>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PE</a:t>
            </a:r>
            <a:endParaRPr lang="en-US" sz="2800" dirty="0"/>
          </a:p>
          <a:p>
            <a:pPr algn="ctr"/>
            <a:r>
              <a:rPr lang="en-US" sz="2800" dirty="0"/>
              <a:t>Mul 16</a:t>
            </a:r>
          </a:p>
        </p:txBody>
      </p:sp>
      <p:grpSp>
        <p:nvGrpSpPr>
          <p:cNvPr id="137" name="组合 136">
            <a:extLst>
              <a:ext uri="{FF2B5EF4-FFF2-40B4-BE49-F238E27FC236}">
                <a16:creationId xmlns:a16="http://schemas.microsoft.com/office/drawing/2014/main" id="{8F714B0A-51DC-4A49-B0D4-7ADDE96B13C3}"/>
              </a:ext>
            </a:extLst>
          </p:cNvPr>
          <p:cNvGrpSpPr/>
          <p:nvPr/>
        </p:nvGrpSpPr>
        <p:grpSpPr>
          <a:xfrm>
            <a:off x="3570432" y="1556164"/>
            <a:ext cx="1698750" cy="1337211"/>
            <a:chOff x="5011363" y="2063614"/>
            <a:chExt cx="1698750" cy="1337211"/>
          </a:xfrm>
        </p:grpSpPr>
        <p:cxnSp>
          <p:nvCxnSpPr>
            <p:cNvPr id="125" name="直接箭头连接符 124">
              <a:extLst>
                <a:ext uri="{FF2B5EF4-FFF2-40B4-BE49-F238E27FC236}">
                  <a16:creationId xmlns:a16="http://schemas.microsoft.com/office/drawing/2014/main" id="{2D93420E-FD91-4D9A-B56C-F65ECFC0F51C}"/>
                </a:ext>
              </a:extLst>
            </p:cNvPr>
            <p:cNvCxnSpPr/>
            <p:nvPr/>
          </p:nvCxnSpPr>
          <p:spPr>
            <a:xfrm>
              <a:off x="5680848" y="2880919"/>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直接箭头连接符 125">
              <a:extLst>
                <a:ext uri="{FF2B5EF4-FFF2-40B4-BE49-F238E27FC236}">
                  <a16:creationId xmlns:a16="http://schemas.microsoft.com/office/drawing/2014/main" id="{FD8A8498-09DD-413F-8F3C-3295DFE65DD3}"/>
                </a:ext>
              </a:extLst>
            </p:cNvPr>
            <p:cNvCxnSpPr/>
            <p:nvPr/>
          </p:nvCxnSpPr>
          <p:spPr>
            <a:xfrm>
              <a:off x="5853568" y="2710101"/>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a:extLst>
                <a:ext uri="{FF2B5EF4-FFF2-40B4-BE49-F238E27FC236}">
                  <a16:creationId xmlns:a16="http://schemas.microsoft.com/office/drawing/2014/main" id="{70E74E0D-3978-4B11-98B9-17D4695626BE}"/>
                </a:ext>
              </a:extLst>
            </p:cNvPr>
            <p:cNvCxnSpPr/>
            <p:nvPr/>
          </p:nvCxnSpPr>
          <p:spPr>
            <a:xfrm>
              <a:off x="6018917" y="2526824"/>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a:extLst>
                <a:ext uri="{FF2B5EF4-FFF2-40B4-BE49-F238E27FC236}">
                  <a16:creationId xmlns:a16="http://schemas.microsoft.com/office/drawing/2014/main" id="{7C0A7914-5964-4440-B3D4-E72BC5A3FEFA}"/>
                </a:ext>
              </a:extLst>
            </p:cNvPr>
            <p:cNvCxnSpPr/>
            <p:nvPr/>
          </p:nvCxnSpPr>
          <p:spPr>
            <a:xfrm>
              <a:off x="6180523" y="2365216"/>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9" name="矩形 128">
              <a:extLst>
                <a:ext uri="{FF2B5EF4-FFF2-40B4-BE49-F238E27FC236}">
                  <a16:creationId xmlns:a16="http://schemas.microsoft.com/office/drawing/2014/main" id="{6305E726-32B7-4993-A6FE-D936724C4DF0}"/>
                </a:ext>
              </a:extLst>
            </p:cNvPr>
            <p:cNvSpPr/>
            <p:nvPr/>
          </p:nvSpPr>
          <p:spPr>
            <a:xfrm>
              <a:off x="6235966" y="2440503"/>
              <a:ext cx="418704" cy="369332"/>
            </a:xfrm>
            <a:prstGeom prst="rect">
              <a:avLst/>
            </a:prstGeom>
          </p:spPr>
          <p:txBody>
            <a:bodyPr wrap="none">
              <a:spAutoFit/>
            </a:bodyPr>
            <a:lstStyle/>
            <a:p>
              <a:r>
                <a:rPr lang="en-US" altLang="en-US" b="1" dirty="0">
                  <a:solidFill>
                    <a:srgbClr val="FF0000"/>
                  </a:solidFill>
                  <a:latin typeface="Calibri" panose="020F0502020204030204" pitchFamily="34" charset="0"/>
                </a:rPr>
                <a:t>16</a:t>
              </a:r>
              <a:endParaRPr lang="en-US" b="1" dirty="0">
                <a:solidFill>
                  <a:srgbClr val="FF0000"/>
                </a:solidFill>
              </a:endParaRPr>
            </a:p>
          </p:txBody>
        </p:sp>
        <p:sp>
          <p:nvSpPr>
            <p:cNvPr id="130" name="矩形 129">
              <a:extLst>
                <a:ext uri="{FF2B5EF4-FFF2-40B4-BE49-F238E27FC236}">
                  <a16:creationId xmlns:a16="http://schemas.microsoft.com/office/drawing/2014/main" id="{88F1A655-1C4B-4548-AB79-941A73314365}"/>
                </a:ext>
              </a:extLst>
            </p:cNvPr>
            <p:cNvSpPr/>
            <p:nvPr/>
          </p:nvSpPr>
          <p:spPr>
            <a:xfrm>
              <a:off x="6074360" y="2600563"/>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131" name="矩形 130">
              <a:extLst>
                <a:ext uri="{FF2B5EF4-FFF2-40B4-BE49-F238E27FC236}">
                  <a16:creationId xmlns:a16="http://schemas.microsoft.com/office/drawing/2014/main" id="{999F5977-82F5-4A0F-9427-90031B62C33E}"/>
                </a:ext>
              </a:extLst>
            </p:cNvPr>
            <p:cNvSpPr/>
            <p:nvPr/>
          </p:nvSpPr>
          <p:spPr>
            <a:xfrm>
              <a:off x="5890368" y="2729071"/>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132" name="矩形 131">
              <a:extLst>
                <a:ext uri="{FF2B5EF4-FFF2-40B4-BE49-F238E27FC236}">
                  <a16:creationId xmlns:a16="http://schemas.microsoft.com/office/drawing/2014/main" id="{0BED2FA7-2FE6-4926-A054-BF1024825B56}"/>
                </a:ext>
              </a:extLst>
            </p:cNvPr>
            <p:cNvSpPr/>
            <p:nvPr/>
          </p:nvSpPr>
          <p:spPr>
            <a:xfrm>
              <a:off x="5687733" y="2888893"/>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133" name="矩形 132">
              <a:extLst>
                <a:ext uri="{FF2B5EF4-FFF2-40B4-BE49-F238E27FC236}">
                  <a16:creationId xmlns:a16="http://schemas.microsoft.com/office/drawing/2014/main" id="{0DF9DDC0-B3EE-4599-9FF0-0ABD680D92A6}"/>
                </a:ext>
              </a:extLst>
            </p:cNvPr>
            <p:cNvSpPr/>
            <p:nvPr/>
          </p:nvSpPr>
          <p:spPr>
            <a:xfrm rot="1548685">
              <a:off x="5784936" y="2063614"/>
              <a:ext cx="639727" cy="369332"/>
            </a:xfrm>
            <a:prstGeom prst="rect">
              <a:avLst/>
            </a:prstGeom>
          </p:spPr>
          <p:txBody>
            <a:bodyPr wrap="none">
              <a:spAutoFit/>
            </a:bodyPr>
            <a:lstStyle/>
            <a:p>
              <a:r>
                <a:rPr lang="en-US" altLang="en-US" b="1" dirty="0">
                  <a:solidFill>
                    <a:srgbClr val="FF0000"/>
                  </a:solidFill>
                  <a:latin typeface="Calibri" panose="020F0502020204030204" pitchFamily="34" charset="0"/>
                </a:rPr>
                <a:t>valid</a:t>
              </a:r>
              <a:endParaRPr lang="en-US" b="1" dirty="0">
                <a:solidFill>
                  <a:srgbClr val="FF0000"/>
                </a:solidFill>
              </a:endParaRPr>
            </a:p>
          </p:txBody>
        </p:sp>
        <p:sp>
          <p:nvSpPr>
            <p:cNvPr id="134" name="矩形 133">
              <a:extLst>
                <a:ext uri="{FF2B5EF4-FFF2-40B4-BE49-F238E27FC236}">
                  <a16:creationId xmlns:a16="http://schemas.microsoft.com/office/drawing/2014/main" id="{0F1BC3FA-2BAC-4A8A-AA73-51B311B61CFA}"/>
                </a:ext>
              </a:extLst>
            </p:cNvPr>
            <p:cNvSpPr/>
            <p:nvPr/>
          </p:nvSpPr>
          <p:spPr>
            <a:xfrm rot="1548685">
              <a:off x="5456281" y="2199787"/>
              <a:ext cx="794576" cy="369332"/>
            </a:xfrm>
            <a:prstGeom prst="rect">
              <a:avLst/>
            </a:prstGeom>
          </p:spPr>
          <p:txBody>
            <a:bodyPr wrap="none">
              <a:spAutoFit/>
            </a:bodyPr>
            <a:lstStyle/>
            <a:p>
              <a:r>
                <a:rPr lang="en-US" altLang="en-US" dirty="0">
                  <a:solidFill>
                    <a:srgbClr val="000000"/>
                  </a:solidFill>
                  <a:latin typeface="Calibri" panose="020F0502020204030204" pitchFamily="34" charset="0"/>
                </a:rPr>
                <a:t>invalid</a:t>
              </a:r>
              <a:endParaRPr lang="en-US" dirty="0"/>
            </a:p>
          </p:txBody>
        </p:sp>
        <p:sp>
          <p:nvSpPr>
            <p:cNvPr id="135" name="矩形 134">
              <a:extLst>
                <a:ext uri="{FF2B5EF4-FFF2-40B4-BE49-F238E27FC236}">
                  <a16:creationId xmlns:a16="http://schemas.microsoft.com/office/drawing/2014/main" id="{2C3C1835-7F8B-45C9-8E34-A23A55101833}"/>
                </a:ext>
              </a:extLst>
            </p:cNvPr>
            <p:cNvSpPr/>
            <p:nvPr/>
          </p:nvSpPr>
          <p:spPr>
            <a:xfrm rot="1548685">
              <a:off x="5231615" y="2378777"/>
              <a:ext cx="794576" cy="369332"/>
            </a:xfrm>
            <a:prstGeom prst="rect">
              <a:avLst/>
            </a:prstGeom>
          </p:spPr>
          <p:txBody>
            <a:bodyPr wrap="none">
              <a:spAutoFit/>
            </a:bodyPr>
            <a:lstStyle/>
            <a:p>
              <a:r>
                <a:rPr lang="en-US" altLang="en-US" dirty="0">
                  <a:solidFill>
                    <a:srgbClr val="000000"/>
                  </a:solidFill>
                  <a:latin typeface="Calibri" panose="020F0502020204030204" pitchFamily="34" charset="0"/>
                </a:rPr>
                <a:t>invalid</a:t>
              </a:r>
              <a:endParaRPr lang="en-US" dirty="0"/>
            </a:p>
          </p:txBody>
        </p:sp>
        <p:sp>
          <p:nvSpPr>
            <p:cNvPr id="136" name="矩形 135">
              <a:extLst>
                <a:ext uri="{FF2B5EF4-FFF2-40B4-BE49-F238E27FC236}">
                  <a16:creationId xmlns:a16="http://schemas.microsoft.com/office/drawing/2014/main" id="{D514CDDA-08E3-4257-A54E-C83672D2BEF9}"/>
                </a:ext>
              </a:extLst>
            </p:cNvPr>
            <p:cNvSpPr/>
            <p:nvPr/>
          </p:nvSpPr>
          <p:spPr>
            <a:xfrm rot="1548685">
              <a:off x="5011363" y="2557787"/>
              <a:ext cx="794576" cy="369332"/>
            </a:xfrm>
            <a:prstGeom prst="rect">
              <a:avLst/>
            </a:prstGeom>
          </p:spPr>
          <p:txBody>
            <a:bodyPr wrap="none">
              <a:spAutoFit/>
            </a:bodyPr>
            <a:lstStyle/>
            <a:p>
              <a:r>
                <a:rPr lang="en-US" altLang="en-US" dirty="0">
                  <a:solidFill>
                    <a:srgbClr val="000000"/>
                  </a:solidFill>
                  <a:latin typeface="Calibri" panose="020F0502020204030204" pitchFamily="34" charset="0"/>
                </a:rPr>
                <a:t>invalid</a:t>
              </a:r>
              <a:endParaRPr lang="en-US" dirty="0"/>
            </a:p>
          </p:txBody>
        </p:sp>
      </p:grpSp>
      <p:grpSp>
        <p:nvGrpSpPr>
          <p:cNvPr id="179" name="组合 178">
            <a:extLst>
              <a:ext uri="{FF2B5EF4-FFF2-40B4-BE49-F238E27FC236}">
                <a16:creationId xmlns:a16="http://schemas.microsoft.com/office/drawing/2014/main" id="{299B7B69-1559-4407-A77B-D3FE59CAE8F6}"/>
              </a:ext>
            </a:extLst>
          </p:cNvPr>
          <p:cNvGrpSpPr/>
          <p:nvPr/>
        </p:nvGrpSpPr>
        <p:grpSpPr>
          <a:xfrm>
            <a:off x="5754516" y="1183677"/>
            <a:ext cx="1472408" cy="1698750"/>
            <a:chOff x="7195447" y="1691127"/>
            <a:chExt cx="1472408" cy="1698750"/>
          </a:xfrm>
        </p:grpSpPr>
        <p:cxnSp>
          <p:nvCxnSpPr>
            <p:cNvPr id="139" name="直接箭头连接符 138">
              <a:extLst>
                <a:ext uri="{FF2B5EF4-FFF2-40B4-BE49-F238E27FC236}">
                  <a16:creationId xmlns:a16="http://schemas.microsoft.com/office/drawing/2014/main" id="{D0E3ECDC-8BDE-4C7F-A955-C6B55AA01D04}"/>
                </a:ext>
              </a:extLst>
            </p:cNvPr>
            <p:cNvCxnSpPr/>
            <p:nvPr/>
          </p:nvCxnSpPr>
          <p:spPr>
            <a:xfrm rot="5400000">
              <a:off x="7190605" y="2365454"/>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直接箭头连接符 139">
              <a:extLst>
                <a:ext uri="{FF2B5EF4-FFF2-40B4-BE49-F238E27FC236}">
                  <a16:creationId xmlns:a16="http://schemas.microsoft.com/office/drawing/2014/main" id="{E564736F-73C7-43F1-A8BC-9D6E5A32D400}"/>
                </a:ext>
              </a:extLst>
            </p:cNvPr>
            <p:cNvCxnSpPr/>
            <p:nvPr/>
          </p:nvCxnSpPr>
          <p:spPr>
            <a:xfrm rot="5400000">
              <a:off x="7361423" y="2538174"/>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直接箭头连接符 140">
              <a:extLst>
                <a:ext uri="{FF2B5EF4-FFF2-40B4-BE49-F238E27FC236}">
                  <a16:creationId xmlns:a16="http://schemas.microsoft.com/office/drawing/2014/main" id="{5551CE4B-4850-4721-8D8F-33D0EF8DB120}"/>
                </a:ext>
              </a:extLst>
            </p:cNvPr>
            <p:cNvCxnSpPr/>
            <p:nvPr/>
          </p:nvCxnSpPr>
          <p:spPr>
            <a:xfrm rot="5400000">
              <a:off x="7544700" y="2703523"/>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直接箭头连接符 141">
              <a:extLst>
                <a:ext uri="{FF2B5EF4-FFF2-40B4-BE49-F238E27FC236}">
                  <a16:creationId xmlns:a16="http://schemas.microsoft.com/office/drawing/2014/main" id="{ECA5F4F8-8094-4863-A137-86E9E059AED3}"/>
                </a:ext>
              </a:extLst>
            </p:cNvPr>
            <p:cNvCxnSpPr/>
            <p:nvPr/>
          </p:nvCxnSpPr>
          <p:spPr>
            <a:xfrm rot="5400000">
              <a:off x="7706308" y="2865129"/>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3" name="矩形 142">
              <a:extLst>
                <a:ext uri="{FF2B5EF4-FFF2-40B4-BE49-F238E27FC236}">
                  <a16:creationId xmlns:a16="http://schemas.microsoft.com/office/drawing/2014/main" id="{74261934-221B-4093-B2B7-6F687446DD43}"/>
                </a:ext>
              </a:extLst>
            </p:cNvPr>
            <p:cNvSpPr/>
            <p:nvPr/>
          </p:nvSpPr>
          <p:spPr>
            <a:xfrm rot="18915251">
              <a:off x="7761751" y="2940416"/>
              <a:ext cx="418704" cy="369332"/>
            </a:xfrm>
            <a:prstGeom prst="rect">
              <a:avLst/>
            </a:prstGeom>
          </p:spPr>
          <p:txBody>
            <a:bodyPr wrap="none">
              <a:spAutoFit/>
            </a:bodyPr>
            <a:lstStyle/>
            <a:p>
              <a:r>
                <a:rPr lang="en-US" altLang="en-US" b="1" dirty="0">
                  <a:solidFill>
                    <a:srgbClr val="FF0000"/>
                  </a:solidFill>
                  <a:latin typeface="Calibri" panose="020F0502020204030204" pitchFamily="34" charset="0"/>
                </a:rPr>
                <a:t>16</a:t>
              </a:r>
              <a:endParaRPr lang="en-US" b="1" dirty="0">
                <a:solidFill>
                  <a:srgbClr val="FF0000"/>
                </a:solidFill>
              </a:endParaRPr>
            </a:p>
          </p:txBody>
        </p:sp>
        <p:sp>
          <p:nvSpPr>
            <p:cNvPr id="144" name="矩形 143">
              <a:extLst>
                <a:ext uri="{FF2B5EF4-FFF2-40B4-BE49-F238E27FC236}">
                  <a16:creationId xmlns:a16="http://schemas.microsoft.com/office/drawing/2014/main" id="{37C4411E-F90D-4CED-B01F-43DCDCBAEEF8}"/>
                </a:ext>
              </a:extLst>
            </p:cNvPr>
            <p:cNvSpPr/>
            <p:nvPr/>
          </p:nvSpPr>
          <p:spPr>
            <a:xfrm rot="18960012">
              <a:off x="7601691" y="2778810"/>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145" name="矩形 144">
              <a:extLst>
                <a:ext uri="{FF2B5EF4-FFF2-40B4-BE49-F238E27FC236}">
                  <a16:creationId xmlns:a16="http://schemas.microsoft.com/office/drawing/2014/main" id="{7E356A51-521D-4E47-9E07-6FA9C3836F3E}"/>
                </a:ext>
              </a:extLst>
            </p:cNvPr>
            <p:cNvSpPr/>
            <p:nvPr/>
          </p:nvSpPr>
          <p:spPr>
            <a:xfrm rot="18756284">
              <a:off x="7473183" y="2594818"/>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146" name="矩形 145">
              <a:extLst>
                <a:ext uri="{FF2B5EF4-FFF2-40B4-BE49-F238E27FC236}">
                  <a16:creationId xmlns:a16="http://schemas.microsoft.com/office/drawing/2014/main" id="{578850E8-E942-45F3-8713-4D39C54DE935}"/>
                </a:ext>
              </a:extLst>
            </p:cNvPr>
            <p:cNvSpPr/>
            <p:nvPr/>
          </p:nvSpPr>
          <p:spPr>
            <a:xfrm rot="18708942">
              <a:off x="7313361" y="2392183"/>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147" name="矩形 146">
              <a:extLst>
                <a:ext uri="{FF2B5EF4-FFF2-40B4-BE49-F238E27FC236}">
                  <a16:creationId xmlns:a16="http://schemas.microsoft.com/office/drawing/2014/main" id="{706C517A-B23A-4520-BFA6-584B91064305}"/>
                </a:ext>
              </a:extLst>
            </p:cNvPr>
            <p:cNvSpPr/>
            <p:nvPr/>
          </p:nvSpPr>
          <p:spPr>
            <a:xfrm rot="19176148">
              <a:off x="8028128" y="2599897"/>
              <a:ext cx="639727" cy="369332"/>
            </a:xfrm>
            <a:prstGeom prst="rect">
              <a:avLst/>
            </a:prstGeom>
          </p:spPr>
          <p:txBody>
            <a:bodyPr wrap="none">
              <a:spAutoFit/>
            </a:bodyPr>
            <a:lstStyle/>
            <a:p>
              <a:r>
                <a:rPr lang="en-US" altLang="en-US" b="1" dirty="0">
                  <a:solidFill>
                    <a:srgbClr val="FF0000"/>
                  </a:solidFill>
                  <a:latin typeface="Calibri" panose="020F0502020204030204" pitchFamily="34" charset="0"/>
                </a:rPr>
                <a:t>valid</a:t>
              </a:r>
              <a:endParaRPr lang="en-US" b="1" dirty="0">
                <a:solidFill>
                  <a:srgbClr val="FF0000"/>
                </a:solidFill>
              </a:endParaRPr>
            </a:p>
          </p:txBody>
        </p:sp>
        <p:sp>
          <p:nvSpPr>
            <p:cNvPr id="148" name="矩形 147">
              <a:extLst>
                <a:ext uri="{FF2B5EF4-FFF2-40B4-BE49-F238E27FC236}">
                  <a16:creationId xmlns:a16="http://schemas.microsoft.com/office/drawing/2014/main" id="{5B508063-84DC-41A4-BD66-C2600A4A52C7}"/>
                </a:ext>
              </a:extLst>
            </p:cNvPr>
            <p:cNvSpPr/>
            <p:nvPr/>
          </p:nvSpPr>
          <p:spPr>
            <a:xfrm rot="18741139">
              <a:off x="7814531" y="2348667"/>
              <a:ext cx="794576" cy="369332"/>
            </a:xfrm>
            <a:prstGeom prst="rect">
              <a:avLst/>
            </a:prstGeom>
          </p:spPr>
          <p:txBody>
            <a:bodyPr wrap="none">
              <a:spAutoFit/>
            </a:bodyPr>
            <a:lstStyle/>
            <a:p>
              <a:r>
                <a:rPr lang="en-US" altLang="en-US" dirty="0">
                  <a:solidFill>
                    <a:srgbClr val="000000"/>
                  </a:solidFill>
                  <a:latin typeface="Calibri" panose="020F0502020204030204" pitchFamily="34" charset="0"/>
                </a:rPr>
                <a:t>invalid</a:t>
              </a:r>
              <a:endParaRPr lang="en-US" dirty="0"/>
            </a:p>
          </p:txBody>
        </p:sp>
        <p:sp>
          <p:nvSpPr>
            <p:cNvPr id="149" name="矩形 148">
              <a:extLst>
                <a:ext uri="{FF2B5EF4-FFF2-40B4-BE49-F238E27FC236}">
                  <a16:creationId xmlns:a16="http://schemas.microsoft.com/office/drawing/2014/main" id="{8A8BC745-722B-4626-A3FF-CE5317674AD5}"/>
                </a:ext>
              </a:extLst>
            </p:cNvPr>
            <p:cNvSpPr/>
            <p:nvPr/>
          </p:nvSpPr>
          <p:spPr>
            <a:xfrm rot="18775894">
              <a:off x="7635541" y="2124001"/>
              <a:ext cx="794576" cy="369332"/>
            </a:xfrm>
            <a:prstGeom prst="rect">
              <a:avLst/>
            </a:prstGeom>
          </p:spPr>
          <p:txBody>
            <a:bodyPr wrap="none">
              <a:spAutoFit/>
            </a:bodyPr>
            <a:lstStyle/>
            <a:p>
              <a:r>
                <a:rPr lang="en-US" altLang="en-US" dirty="0">
                  <a:solidFill>
                    <a:srgbClr val="000000"/>
                  </a:solidFill>
                  <a:latin typeface="Calibri" panose="020F0502020204030204" pitchFamily="34" charset="0"/>
                </a:rPr>
                <a:t>invalid</a:t>
              </a:r>
              <a:endParaRPr lang="en-US" dirty="0"/>
            </a:p>
          </p:txBody>
        </p:sp>
        <p:sp>
          <p:nvSpPr>
            <p:cNvPr id="150" name="矩形 149">
              <a:extLst>
                <a:ext uri="{FF2B5EF4-FFF2-40B4-BE49-F238E27FC236}">
                  <a16:creationId xmlns:a16="http://schemas.microsoft.com/office/drawing/2014/main" id="{7E0CB77F-DEDD-4D9C-A9E4-22BE9904859A}"/>
                </a:ext>
              </a:extLst>
            </p:cNvPr>
            <p:cNvSpPr/>
            <p:nvPr/>
          </p:nvSpPr>
          <p:spPr>
            <a:xfrm rot="18784109">
              <a:off x="7456531" y="1903749"/>
              <a:ext cx="794576" cy="369332"/>
            </a:xfrm>
            <a:prstGeom prst="rect">
              <a:avLst/>
            </a:prstGeom>
          </p:spPr>
          <p:txBody>
            <a:bodyPr wrap="none">
              <a:spAutoFit/>
            </a:bodyPr>
            <a:lstStyle/>
            <a:p>
              <a:r>
                <a:rPr lang="en-US" altLang="en-US" dirty="0">
                  <a:solidFill>
                    <a:srgbClr val="000000"/>
                  </a:solidFill>
                  <a:latin typeface="Calibri" panose="020F0502020204030204" pitchFamily="34" charset="0"/>
                </a:rPr>
                <a:t>invalid</a:t>
              </a:r>
              <a:endParaRPr lang="en-US" dirty="0"/>
            </a:p>
          </p:txBody>
        </p:sp>
      </p:grpSp>
      <p:sp>
        <p:nvSpPr>
          <p:cNvPr id="180" name="矩形 179">
            <a:extLst>
              <a:ext uri="{FF2B5EF4-FFF2-40B4-BE49-F238E27FC236}">
                <a16:creationId xmlns:a16="http://schemas.microsoft.com/office/drawing/2014/main" id="{DC5C992E-A650-4E5C-8DAC-11B5A86E2C2C}"/>
              </a:ext>
            </a:extLst>
          </p:cNvPr>
          <p:cNvSpPr/>
          <p:nvPr/>
        </p:nvSpPr>
        <p:spPr>
          <a:xfrm rot="18760113">
            <a:off x="9661930" y="2169664"/>
            <a:ext cx="1344528" cy="1344528"/>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PE</a:t>
            </a:r>
          </a:p>
          <a:p>
            <a:pPr algn="ctr"/>
            <a:r>
              <a:rPr lang="en-US" sz="2800" dirty="0"/>
              <a:t>Mul 16</a:t>
            </a:r>
          </a:p>
        </p:txBody>
      </p:sp>
      <p:grpSp>
        <p:nvGrpSpPr>
          <p:cNvPr id="181" name="组合 180">
            <a:extLst>
              <a:ext uri="{FF2B5EF4-FFF2-40B4-BE49-F238E27FC236}">
                <a16:creationId xmlns:a16="http://schemas.microsoft.com/office/drawing/2014/main" id="{28446FF8-D1A7-4561-BB01-425FEDC28885}"/>
              </a:ext>
            </a:extLst>
          </p:cNvPr>
          <p:cNvGrpSpPr/>
          <p:nvPr/>
        </p:nvGrpSpPr>
        <p:grpSpPr>
          <a:xfrm>
            <a:off x="8370352" y="1290192"/>
            <a:ext cx="1698750" cy="1337211"/>
            <a:chOff x="5011363" y="2063614"/>
            <a:chExt cx="1698750" cy="1337211"/>
          </a:xfrm>
        </p:grpSpPr>
        <p:cxnSp>
          <p:nvCxnSpPr>
            <p:cNvPr id="182" name="直接箭头连接符 181">
              <a:extLst>
                <a:ext uri="{FF2B5EF4-FFF2-40B4-BE49-F238E27FC236}">
                  <a16:creationId xmlns:a16="http://schemas.microsoft.com/office/drawing/2014/main" id="{2052E25B-57CB-444E-835A-7EBF804549F7}"/>
                </a:ext>
              </a:extLst>
            </p:cNvPr>
            <p:cNvCxnSpPr/>
            <p:nvPr/>
          </p:nvCxnSpPr>
          <p:spPr>
            <a:xfrm>
              <a:off x="5680848" y="2880919"/>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直接箭头连接符 182">
              <a:extLst>
                <a:ext uri="{FF2B5EF4-FFF2-40B4-BE49-F238E27FC236}">
                  <a16:creationId xmlns:a16="http://schemas.microsoft.com/office/drawing/2014/main" id="{3FD2C8E5-A8D5-46EF-955F-2E067A7819AF}"/>
                </a:ext>
              </a:extLst>
            </p:cNvPr>
            <p:cNvCxnSpPr/>
            <p:nvPr/>
          </p:nvCxnSpPr>
          <p:spPr>
            <a:xfrm>
              <a:off x="5853568" y="2710101"/>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4" name="直接箭头连接符 183">
              <a:extLst>
                <a:ext uri="{FF2B5EF4-FFF2-40B4-BE49-F238E27FC236}">
                  <a16:creationId xmlns:a16="http://schemas.microsoft.com/office/drawing/2014/main" id="{55A14FAD-5C52-4E7D-AB45-3EC6C2139B97}"/>
                </a:ext>
              </a:extLst>
            </p:cNvPr>
            <p:cNvCxnSpPr/>
            <p:nvPr/>
          </p:nvCxnSpPr>
          <p:spPr>
            <a:xfrm>
              <a:off x="6018917" y="2526824"/>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直接箭头连接符 184">
              <a:extLst>
                <a:ext uri="{FF2B5EF4-FFF2-40B4-BE49-F238E27FC236}">
                  <a16:creationId xmlns:a16="http://schemas.microsoft.com/office/drawing/2014/main" id="{E93FFC86-056E-440F-83B6-46BE3E1D49C0}"/>
                </a:ext>
              </a:extLst>
            </p:cNvPr>
            <p:cNvCxnSpPr/>
            <p:nvPr/>
          </p:nvCxnSpPr>
          <p:spPr>
            <a:xfrm>
              <a:off x="6180523" y="2365216"/>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6" name="矩形 185">
              <a:extLst>
                <a:ext uri="{FF2B5EF4-FFF2-40B4-BE49-F238E27FC236}">
                  <a16:creationId xmlns:a16="http://schemas.microsoft.com/office/drawing/2014/main" id="{7C1D2BB3-337F-47CF-9E89-F24205EE8859}"/>
                </a:ext>
              </a:extLst>
            </p:cNvPr>
            <p:cNvSpPr/>
            <p:nvPr/>
          </p:nvSpPr>
          <p:spPr>
            <a:xfrm>
              <a:off x="6235966" y="2440503"/>
              <a:ext cx="418704" cy="369332"/>
            </a:xfrm>
            <a:prstGeom prst="rect">
              <a:avLst/>
            </a:prstGeom>
          </p:spPr>
          <p:txBody>
            <a:bodyPr wrap="none">
              <a:spAutoFit/>
            </a:bodyPr>
            <a:lstStyle/>
            <a:p>
              <a:r>
                <a:rPr lang="en-US" altLang="en-US" b="1" dirty="0">
                  <a:solidFill>
                    <a:srgbClr val="FF0000"/>
                  </a:solidFill>
                  <a:latin typeface="Calibri" panose="020F0502020204030204" pitchFamily="34" charset="0"/>
                </a:rPr>
                <a:t>16</a:t>
              </a:r>
              <a:endParaRPr lang="en-US" b="1" dirty="0">
                <a:solidFill>
                  <a:srgbClr val="FF0000"/>
                </a:solidFill>
              </a:endParaRPr>
            </a:p>
          </p:txBody>
        </p:sp>
        <p:sp>
          <p:nvSpPr>
            <p:cNvPr id="187" name="矩形 186">
              <a:extLst>
                <a:ext uri="{FF2B5EF4-FFF2-40B4-BE49-F238E27FC236}">
                  <a16:creationId xmlns:a16="http://schemas.microsoft.com/office/drawing/2014/main" id="{4BDD8AEB-4960-463B-AA1D-A5C308BA03DB}"/>
                </a:ext>
              </a:extLst>
            </p:cNvPr>
            <p:cNvSpPr/>
            <p:nvPr/>
          </p:nvSpPr>
          <p:spPr>
            <a:xfrm>
              <a:off x="6074360" y="2600563"/>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188" name="矩形 187">
              <a:extLst>
                <a:ext uri="{FF2B5EF4-FFF2-40B4-BE49-F238E27FC236}">
                  <a16:creationId xmlns:a16="http://schemas.microsoft.com/office/drawing/2014/main" id="{95026646-CBF3-4AF8-BFAF-0571A2C764CE}"/>
                </a:ext>
              </a:extLst>
            </p:cNvPr>
            <p:cNvSpPr/>
            <p:nvPr/>
          </p:nvSpPr>
          <p:spPr>
            <a:xfrm>
              <a:off x="5890368" y="2729071"/>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189" name="矩形 188">
              <a:extLst>
                <a:ext uri="{FF2B5EF4-FFF2-40B4-BE49-F238E27FC236}">
                  <a16:creationId xmlns:a16="http://schemas.microsoft.com/office/drawing/2014/main" id="{E548BF3E-A587-4F08-BE37-DAC2F5A06BC5}"/>
                </a:ext>
              </a:extLst>
            </p:cNvPr>
            <p:cNvSpPr/>
            <p:nvPr/>
          </p:nvSpPr>
          <p:spPr>
            <a:xfrm>
              <a:off x="5687733" y="2888893"/>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190" name="矩形 189">
              <a:extLst>
                <a:ext uri="{FF2B5EF4-FFF2-40B4-BE49-F238E27FC236}">
                  <a16:creationId xmlns:a16="http://schemas.microsoft.com/office/drawing/2014/main" id="{918954DD-2E5C-43AA-B3B3-6DEC3382F41C}"/>
                </a:ext>
              </a:extLst>
            </p:cNvPr>
            <p:cNvSpPr/>
            <p:nvPr/>
          </p:nvSpPr>
          <p:spPr>
            <a:xfrm rot="1548685">
              <a:off x="5784936" y="2063614"/>
              <a:ext cx="639727" cy="369332"/>
            </a:xfrm>
            <a:prstGeom prst="rect">
              <a:avLst/>
            </a:prstGeom>
          </p:spPr>
          <p:txBody>
            <a:bodyPr wrap="none">
              <a:spAutoFit/>
            </a:bodyPr>
            <a:lstStyle/>
            <a:p>
              <a:r>
                <a:rPr lang="en-US" altLang="en-US" b="1" dirty="0">
                  <a:solidFill>
                    <a:srgbClr val="FF0000"/>
                  </a:solidFill>
                  <a:latin typeface="Calibri" panose="020F0502020204030204" pitchFamily="34" charset="0"/>
                </a:rPr>
                <a:t>valid</a:t>
              </a:r>
              <a:endParaRPr lang="en-US" b="1" dirty="0">
                <a:solidFill>
                  <a:srgbClr val="FF0000"/>
                </a:solidFill>
              </a:endParaRPr>
            </a:p>
          </p:txBody>
        </p:sp>
        <p:sp>
          <p:nvSpPr>
            <p:cNvPr id="191" name="矩形 190">
              <a:extLst>
                <a:ext uri="{FF2B5EF4-FFF2-40B4-BE49-F238E27FC236}">
                  <a16:creationId xmlns:a16="http://schemas.microsoft.com/office/drawing/2014/main" id="{7740C53E-F2DA-428E-8965-9628B4B5EE1A}"/>
                </a:ext>
              </a:extLst>
            </p:cNvPr>
            <p:cNvSpPr/>
            <p:nvPr/>
          </p:nvSpPr>
          <p:spPr>
            <a:xfrm rot="1548685">
              <a:off x="5456281" y="2199787"/>
              <a:ext cx="794576" cy="369332"/>
            </a:xfrm>
            <a:prstGeom prst="rect">
              <a:avLst/>
            </a:prstGeom>
          </p:spPr>
          <p:txBody>
            <a:bodyPr wrap="none">
              <a:spAutoFit/>
            </a:bodyPr>
            <a:lstStyle/>
            <a:p>
              <a:r>
                <a:rPr lang="en-US" altLang="en-US" dirty="0">
                  <a:solidFill>
                    <a:srgbClr val="000000"/>
                  </a:solidFill>
                  <a:latin typeface="Calibri" panose="020F0502020204030204" pitchFamily="34" charset="0"/>
                </a:rPr>
                <a:t>invalid</a:t>
              </a:r>
              <a:endParaRPr lang="en-US" dirty="0"/>
            </a:p>
          </p:txBody>
        </p:sp>
        <p:sp>
          <p:nvSpPr>
            <p:cNvPr id="192" name="矩形 191">
              <a:extLst>
                <a:ext uri="{FF2B5EF4-FFF2-40B4-BE49-F238E27FC236}">
                  <a16:creationId xmlns:a16="http://schemas.microsoft.com/office/drawing/2014/main" id="{2B6CE444-8498-4A5A-9366-A7AF4754D975}"/>
                </a:ext>
              </a:extLst>
            </p:cNvPr>
            <p:cNvSpPr/>
            <p:nvPr/>
          </p:nvSpPr>
          <p:spPr>
            <a:xfrm rot="1548685">
              <a:off x="5231615" y="2378777"/>
              <a:ext cx="794576" cy="369332"/>
            </a:xfrm>
            <a:prstGeom prst="rect">
              <a:avLst/>
            </a:prstGeom>
          </p:spPr>
          <p:txBody>
            <a:bodyPr wrap="none">
              <a:spAutoFit/>
            </a:bodyPr>
            <a:lstStyle/>
            <a:p>
              <a:r>
                <a:rPr lang="en-US" altLang="en-US" dirty="0">
                  <a:solidFill>
                    <a:srgbClr val="000000"/>
                  </a:solidFill>
                  <a:latin typeface="Calibri" panose="020F0502020204030204" pitchFamily="34" charset="0"/>
                </a:rPr>
                <a:t>invalid</a:t>
              </a:r>
              <a:endParaRPr lang="en-US" dirty="0"/>
            </a:p>
          </p:txBody>
        </p:sp>
        <p:sp>
          <p:nvSpPr>
            <p:cNvPr id="193" name="矩形 192">
              <a:extLst>
                <a:ext uri="{FF2B5EF4-FFF2-40B4-BE49-F238E27FC236}">
                  <a16:creationId xmlns:a16="http://schemas.microsoft.com/office/drawing/2014/main" id="{05B3A241-3281-453E-A210-95C0E17C168F}"/>
                </a:ext>
              </a:extLst>
            </p:cNvPr>
            <p:cNvSpPr/>
            <p:nvPr/>
          </p:nvSpPr>
          <p:spPr>
            <a:xfrm rot="1548685">
              <a:off x="5011363" y="2557787"/>
              <a:ext cx="794576" cy="369332"/>
            </a:xfrm>
            <a:prstGeom prst="rect">
              <a:avLst/>
            </a:prstGeom>
          </p:spPr>
          <p:txBody>
            <a:bodyPr wrap="none">
              <a:spAutoFit/>
            </a:bodyPr>
            <a:lstStyle/>
            <a:p>
              <a:r>
                <a:rPr lang="en-US" altLang="en-US" dirty="0">
                  <a:solidFill>
                    <a:srgbClr val="000000"/>
                  </a:solidFill>
                  <a:latin typeface="Calibri" panose="020F0502020204030204" pitchFamily="34" charset="0"/>
                </a:rPr>
                <a:t>invalid</a:t>
              </a:r>
              <a:endParaRPr lang="en-US" dirty="0"/>
            </a:p>
          </p:txBody>
        </p:sp>
      </p:grpSp>
      <p:grpSp>
        <p:nvGrpSpPr>
          <p:cNvPr id="194" name="组合 193">
            <a:extLst>
              <a:ext uri="{FF2B5EF4-FFF2-40B4-BE49-F238E27FC236}">
                <a16:creationId xmlns:a16="http://schemas.microsoft.com/office/drawing/2014/main" id="{389755FB-88FC-4690-A4B5-81BA3FBF6588}"/>
              </a:ext>
            </a:extLst>
          </p:cNvPr>
          <p:cNvGrpSpPr/>
          <p:nvPr/>
        </p:nvGrpSpPr>
        <p:grpSpPr>
          <a:xfrm>
            <a:off x="10554436" y="917705"/>
            <a:ext cx="1472408" cy="1698750"/>
            <a:chOff x="7195447" y="1691127"/>
            <a:chExt cx="1472408" cy="1698750"/>
          </a:xfrm>
        </p:grpSpPr>
        <p:cxnSp>
          <p:nvCxnSpPr>
            <p:cNvPr id="195" name="直接箭头连接符 194">
              <a:extLst>
                <a:ext uri="{FF2B5EF4-FFF2-40B4-BE49-F238E27FC236}">
                  <a16:creationId xmlns:a16="http://schemas.microsoft.com/office/drawing/2014/main" id="{CCB22D6A-1603-4C96-B0A0-5D8BCD0AD5B8}"/>
                </a:ext>
              </a:extLst>
            </p:cNvPr>
            <p:cNvCxnSpPr/>
            <p:nvPr/>
          </p:nvCxnSpPr>
          <p:spPr>
            <a:xfrm rot="5400000">
              <a:off x="7190605" y="2365454"/>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6" name="直接箭头连接符 195">
              <a:extLst>
                <a:ext uri="{FF2B5EF4-FFF2-40B4-BE49-F238E27FC236}">
                  <a16:creationId xmlns:a16="http://schemas.microsoft.com/office/drawing/2014/main" id="{B5248563-D186-40A6-B1CB-AEF5B0E67D7E}"/>
                </a:ext>
              </a:extLst>
            </p:cNvPr>
            <p:cNvCxnSpPr/>
            <p:nvPr/>
          </p:nvCxnSpPr>
          <p:spPr>
            <a:xfrm rot="5400000">
              <a:off x="7361423" y="2538174"/>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7" name="直接箭头连接符 196">
              <a:extLst>
                <a:ext uri="{FF2B5EF4-FFF2-40B4-BE49-F238E27FC236}">
                  <a16:creationId xmlns:a16="http://schemas.microsoft.com/office/drawing/2014/main" id="{DE48AF78-F0DF-4343-B4E0-1381CC1B2E42}"/>
                </a:ext>
              </a:extLst>
            </p:cNvPr>
            <p:cNvCxnSpPr/>
            <p:nvPr/>
          </p:nvCxnSpPr>
          <p:spPr>
            <a:xfrm rot="5400000">
              <a:off x="7544700" y="2703523"/>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直接箭头连接符 197">
              <a:extLst>
                <a:ext uri="{FF2B5EF4-FFF2-40B4-BE49-F238E27FC236}">
                  <a16:creationId xmlns:a16="http://schemas.microsoft.com/office/drawing/2014/main" id="{5484280A-507D-44E8-91AD-2512FEDA55D9}"/>
                </a:ext>
              </a:extLst>
            </p:cNvPr>
            <p:cNvCxnSpPr/>
            <p:nvPr/>
          </p:nvCxnSpPr>
          <p:spPr>
            <a:xfrm rot="5400000">
              <a:off x="7706308" y="2865129"/>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9" name="矩形 198">
              <a:extLst>
                <a:ext uri="{FF2B5EF4-FFF2-40B4-BE49-F238E27FC236}">
                  <a16:creationId xmlns:a16="http://schemas.microsoft.com/office/drawing/2014/main" id="{FF325334-044D-4173-9BAE-BE951F4B795E}"/>
                </a:ext>
              </a:extLst>
            </p:cNvPr>
            <p:cNvSpPr/>
            <p:nvPr/>
          </p:nvSpPr>
          <p:spPr>
            <a:xfrm rot="18915251">
              <a:off x="7761751" y="2940416"/>
              <a:ext cx="418704" cy="369332"/>
            </a:xfrm>
            <a:prstGeom prst="rect">
              <a:avLst/>
            </a:prstGeom>
          </p:spPr>
          <p:txBody>
            <a:bodyPr wrap="none">
              <a:spAutoFit/>
            </a:bodyPr>
            <a:lstStyle/>
            <a:p>
              <a:r>
                <a:rPr lang="en-US" altLang="en-US" b="1" dirty="0">
                  <a:solidFill>
                    <a:srgbClr val="FF0000"/>
                  </a:solidFill>
                  <a:latin typeface="Calibri" panose="020F0502020204030204" pitchFamily="34" charset="0"/>
                </a:rPr>
                <a:t>16</a:t>
              </a:r>
              <a:endParaRPr lang="en-US" b="1" dirty="0">
                <a:solidFill>
                  <a:srgbClr val="FF0000"/>
                </a:solidFill>
              </a:endParaRPr>
            </a:p>
          </p:txBody>
        </p:sp>
        <p:sp>
          <p:nvSpPr>
            <p:cNvPr id="200" name="矩形 199">
              <a:extLst>
                <a:ext uri="{FF2B5EF4-FFF2-40B4-BE49-F238E27FC236}">
                  <a16:creationId xmlns:a16="http://schemas.microsoft.com/office/drawing/2014/main" id="{60943E99-0B36-4484-9B95-88AEE179B15A}"/>
                </a:ext>
              </a:extLst>
            </p:cNvPr>
            <p:cNvSpPr/>
            <p:nvPr/>
          </p:nvSpPr>
          <p:spPr>
            <a:xfrm rot="18960012">
              <a:off x="7601691" y="2778810"/>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201" name="矩形 200">
              <a:extLst>
                <a:ext uri="{FF2B5EF4-FFF2-40B4-BE49-F238E27FC236}">
                  <a16:creationId xmlns:a16="http://schemas.microsoft.com/office/drawing/2014/main" id="{5F3472B3-ADC7-4CB1-BD39-99264BD97C7A}"/>
                </a:ext>
              </a:extLst>
            </p:cNvPr>
            <p:cNvSpPr/>
            <p:nvPr/>
          </p:nvSpPr>
          <p:spPr>
            <a:xfrm rot="18756284">
              <a:off x="7473183" y="2594818"/>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202" name="矩形 201">
              <a:extLst>
                <a:ext uri="{FF2B5EF4-FFF2-40B4-BE49-F238E27FC236}">
                  <a16:creationId xmlns:a16="http://schemas.microsoft.com/office/drawing/2014/main" id="{D756C8C2-FD16-49C7-BADB-F20411162E63}"/>
                </a:ext>
              </a:extLst>
            </p:cNvPr>
            <p:cNvSpPr/>
            <p:nvPr/>
          </p:nvSpPr>
          <p:spPr>
            <a:xfrm rot="18708942">
              <a:off x="7313361" y="2392183"/>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203" name="矩形 202">
              <a:extLst>
                <a:ext uri="{FF2B5EF4-FFF2-40B4-BE49-F238E27FC236}">
                  <a16:creationId xmlns:a16="http://schemas.microsoft.com/office/drawing/2014/main" id="{18233032-E6CE-4DFE-9368-044B05ED07FD}"/>
                </a:ext>
              </a:extLst>
            </p:cNvPr>
            <p:cNvSpPr/>
            <p:nvPr/>
          </p:nvSpPr>
          <p:spPr>
            <a:xfrm rot="19176148">
              <a:off x="8028128" y="2599897"/>
              <a:ext cx="639727" cy="369332"/>
            </a:xfrm>
            <a:prstGeom prst="rect">
              <a:avLst/>
            </a:prstGeom>
          </p:spPr>
          <p:txBody>
            <a:bodyPr wrap="none">
              <a:spAutoFit/>
            </a:bodyPr>
            <a:lstStyle/>
            <a:p>
              <a:r>
                <a:rPr lang="en-US" altLang="en-US" b="1" dirty="0">
                  <a:solidFill>
                    <a:srgbClr val="FF0000"/>
                  </a:solidFill>
                  <a:latin typeface="Calibri" panose="020F0502020204030204" pitchFamily="34" charset="0"/>
                </a:rPr>
                <a:t>valid</a:t>
              </a:r>
              <a:endParaRPr lang="en-US" b="1" dirty="0">
                <a:solidFill>
                  <a:srgbClr val="FF0000"/>
                </a:solidFill>
              </a:endParaRPr>
            </a:p>
          </p:txBody>
        </p:sp>
        <p:sp>
          <p:nvSpPr>
            <p:cNvPr id="204" name="矩形 203">
              <a:extLst>
                <a:ext uri="{FF2B5EF4-FFF2-40B4-BE49-F238E27FC236}">
                  <a16:creationId xmlns:a16="http://schemas.microsoft.com/office/drawing/2014/main" id="{F775F47A-D85D-4B0E-A93D-D28EF40E664F}"/>
                </a:ext>
              </a:extLst>
            </p:cNvPr>
            <p:cNvSpPr/>
            <p:nvPr/>
          </p:nvSpPr>
          <p:spPr>
            <a:xfrm rot="18741139">
              <a:off x="7814531" y="2348667"/>
              <a:ext cx="794576" cy="369332"/>
            </a:xfrm>
            <a:prstGeom prst="rect">
              <a:avLst/>
            </a:prstGeom>
          </p:spPr>
          <p:txBody>
            <a:bodyPr wrap="none">
              <a:spAutoFit/>
            </a:bodyPr>
            <a:lstStyle/>
            <a:p>
              <a:r>
                <a:rPr lang="en-US" altLang="en-US" dirty="0">
                  <a:solidFill>
                    <a:srgbClr val="000000"/>
                  </a:solidFill>
                  <a:latin typeface="Calibri" panose="020F0502020204030204" pitchFamily="34" charset="0"/>
                </a:rPr>
                <a:t>invalid</a:t>
              </a:r>
              <a:endParaRPr lang="en-US" dirty="0"/>
            </a:p>
          </p:txBody>
        </p:sp>
        <p:sp>
          <p:nvSpPr>
            <p:cNvPr id="205" name="矩形 204">
              <a:extLst>
                <a:ext uri="{FF2B5EF4-FFF2-40B4-BE49-F238E27FC236}">
                  <a16:creationId xmlns:a16="http://schemas.microsoft.com/office/drawing/2014/main" id="{87129391-FCA4-4026-BEF9-05F7093BC6AF}"/>
                </a:ext>
              </a:extLst>
            </p:cNvPr>
            <p:cNvSpPr/>
            <p:nvPr/>
          </p:nvSpPr>
          <p:spPr>
            <a:xfrm rot="18775894">
              <a:off x="7635541" y="2124001"/>
              <a:ext cx="794576" cy="369332"/>
            </a:xfrm>
            <a:prstGeom prst="rect">
              <a:avLst/>
            </a:prstGeom>
          </p:spPr>
          <p:txBody>
            <a:bodyPr wrap="none">
              <a:spAutoFit/>
            </a:bodyPr>
            <a:lstStyle/>
            <a:p>
              <a:r>
                <a:rPr lang="en-US" altLang="en-US" dirty="0">
                  <a:solidFill>
                    <a:srgbClr val="000000"/>
                  </a:solidFill>
                  <a:latin typeface="Calibri" panose="020F0502020204030204" pitchFamily="34" charset="0"/>
                </a:rPr>
                <a:t>invalid</a:t>
              </a:r>
              <a:endParaRPr lang="en-US" dirty="0"/>
            </a:p>
          </p:txBody>
        </p:sp>
        <p:sp>
          <p:nvSpPr>
            <p:cNvPr id="206" name="矩形 205">
              <a:extLst>
                <a:ext uri="{FF2B5EF4-FFF2-40B4-BE49-F238E27FC236}">
                  <a16:creationId xmlns:a16="http://schemas.microsoft.com/office/drawing/2014/main" id="{835AF4A2-7D4D-44F7-9314-89F1557A18BF}"/>
                </a:ext>
              </a:extLst>
            </p:cNvPr>
            <p:cNvSpPr/>
            <p:nvPr/>
          </p:nvSpPr>
          <p:spPr>
            <a:xfrm rot="18784109">
              <a:off x="7456531" y="1903749"/>
              <a:ext cx="794576" cy="369332"/>
            </a:xfrm>
            <a:prstGeom prst="rect">
              <a:avLst/>
            </a:prstGeom>
          </p:spPr>
          <p:txBody>
            <a:bodyPr wrap="none">
              <a:spAutoFit/>
            </a:bodyPr>
            <a:lstStyle/>
            <a:p>
              <a:r>
                <a:rPr lang="en-US" altLang="en-US" dirty="0">
                  <a:solidFill>
                    <a:srgbClr val="000000"/>
                  </a:solidFill>
                  <a:latin typeface="Calibri" panose="020F0502020204030204" pitchFamily="34" charset="0"/>
                </a:rPr>
                <a:t>invalid</a:t>
              </a:r>
              <a:endParaRPr lang="en-US" dirty="0"/>
            </a:p>
          </p:txBody>
        </p:sp>
      </p:grpSp>
      <p:sp>
        <p:nvSpPr>
          <p:cNvPr id="207" name="椭圆 206">
            <a:extLst>
              <a:ext uri="{FF2B5EF4-FFF2-40B4-BE49-F238E27FC236}">
                <a16:creationId xmlns:a16="http://schemas.microsoft.com/office/drawing/2014/main" id="{1C868C1C-BE4A-4A84-BDD8-C544C3773A39}"/>
              </a:ext>
            </a:extLst>
          </p:cNvPr>
          <p:cNvSpPr/>
          <p:nvPr/>
        </p:nvSpPr>
        <p:spPr>
          <a:xfrm>
            <a:off x="6161792" y="3607826"/>
            <a:ext cx="933450" cy="9269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椭圆 207">
            <a:extLst>
              <a:ext uri="{FF2B5EF4-FFF2-40B4-BE49-F238E27FC236}">
                <a16:creationId xmlns:a16="http://schemas.microsoft.com/office/drawing/2014/main" id="{8F846829-B89D-467A-B18B-987FDDF72E27}"/>
              </a:ext>
            </a:extLst>
          </p:cNvPr>
          <p:cNvSpPr/>
          <p:nvPr/>
        </p:nvSpPr>
        <p:spPr>
          <a:xfrm>
            <a:off x="8569939" y="3484602"/>
            <a:ext cx="933450" cy="926965"/>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矩形 208">
            <a:extLst>
              <a:ext uri="{FF2B5EF4-FFF2-40B4-BE49-F238E27FC236}">
                <a16:creationId xmlns:a16="http://schemas.microsoft.com/office/drawing/2014/main" id="{4F1E875C-8A1D-45DB-A915-6B2060ADFC14}"/>
              </a:ext>
            </a:extLst>
          </p:cNvPr>
          <p:cNvSpPr/>
          <p:nvPr/>
        </p:nvSpPr>
        <p:spPr>
          <a:xfrm rot="18760113">
            <a:off x="7197190" y="4386765"/>
            <a:ext cx="1344528" cy="1344528"/>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PE</a:t>
            </a:r>
            <a:endParaRPr lang="en-US" sz="2800" dirty="0"/>
          </a:p>
          <a:p>
            <a:pPr algn="ctr"/>
            <a:r>
              <a:rPr lang="en-US" sz="2800" dirty="0"/>
              <a:t>Cat 16</a:t>
            </a:r>
          </a:p>
        </p:txBody>
      </p:sp>
      <p:grpSp>
        <p:nvGrpSpPr>
          <p:cNvPr id="225" name="组合 224">
            <a:extLst>
              <a:ext uri="{FF2B5EF4-FFF2-40B4-BE49-F238E27FC236}">
                <a16:creationId xmlns:a16="http://schemas.microsoft.com/office/drawing/2014/main" id="{2D255640-132A-45BB-A865-364459644B46}"/>
              </a:ext>
            </a:extLst>
          </p:cNvPr>
          <p:cNvGrpSpPr/>
          <p:nvPr/>
        </p:nvGrpSpPr>
        <p:grpSpPr>
          <a:xfrm rot="5400000">
            <a:off x="9018542" y="2964048"/>
            <a:ext cx="1029265" cy="1035609"/>
            <a:chOff x="5680848" y="2365216"/>
            <a:chExt cx="1029265" cy="1035609"/>
          </a:xfrm>
        </p:grpSpPr>
        <p:cxnSp>
          <p:nvCxnSpPr>
            <p:cNvPr id="226" name="直接箭头连接符 225">
              <a:extLst>
                <a:ext uri="{FF2B5EF4-FFF2-40B4-BE49-F238E27FC236}">
                  <a16:creationId xmlns:a16="http://schemas.microsoft.com/office/drawing/2014/main" id="{923FCC79-E954-4D4E-8356-525692E2D0C6}"/>
                </a:ext>
              </a:extLst>
            </p:cNvPr>
            <p:cNvCxnSpPr/>
            <p:nvPr/>
          </p:nvCxnSpPr>
          <p:spPr>
            <a:xfrm>
              <a:off x="5680848" y="2880919"/>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7" name="直接箭头连接符 226">
              <a:extLst>
                <a:ext uri="{FF2B5EF4-FFF2-40B4-BE49-F238E27FC236}">
                  <a16:creationId xmlns:a16="http://schemas.microsoft.com/office/drawing/2014/main" id="{7B7EAA7C-B368-4DFF-811E-E186A8AE7229}"/>
                </a:ext>
              </a:extLst>
            </p:cNvPr>
            <p:cNvCxnSpPr>
              <a:cxnSpLocks/>
            </p:cNvCxnSpPr>
            <p:nvPr/>
          </p:nvCxnSpPr>
          <p:spPr>
            <a:xfrm>
              <a:off x="5853568" y="2710101"/>
              <a:ext cx="412279" cy="435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8" name="直接箭头连接符 227">
              <a:extLst>
                <a:ext uri="{FF2B5EF4-FFF2-40B4-BE49-F238E27FC236}">
                  <a16:creationId xmlns:a16="http://schemas.microsoft.com/office/drawing/2014/main" id="{2E8C4D08-AA0F-4C67-BD5E-2FE8D6C04E2C}"/>
                </a:ext>
              </a:extLst>
            </p:cNvPr>
            <p:cNvCxnSpPr>
              <a:cxnSpLocks/>
            </p:cNvCxnSpPr>
            <p:nvPr/>
          </p:nvCxnSpPr>
          <p:spPr>
            <a:xfrm>
              <a:off x="6018917" y="2526824"/>
              <a:ext cx="433767" cy="426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9" name="直接箭头连接符 228">
              <a:extLst>
                <a:ext uri="{FF2B5EF4-FFF2-40B4-BE49-F238E27FC236}">
                  <a16:creationId xmlns:a16="http://schemas.microsoft.com/office/drawing/2014/main" id="{C143F0F0-20C8-4FDF-AF67-49F930BDEEE9}"/>
                </a:ext>
              </a:extLst>
            </p:cNvPr>
            <p:cNvCxnSpPr/>
            <p:nvPr/>
          </p:nvCxnSpPr>
          <p:spPr>
            <a:xfrm>
              <a:off x="6180523" y="2365216"/>
              <a:ext cx="529590" cy="519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0" name="矩形 229">
              <a:extLst>
                <a:ext uri="{FF2B5EF4-FFF2-40B4-BE49-F238E27FC236}">
                  <a16:creationId xmlns:a16="http://schemas.microsoft.com/office/drawing/2014/main" id="{64C498FE-7632-4EE9-ACF8-6702FF7255F3}"/>
                </a:ext>
              </a:extLst>
            </p:cNvPr>
            <p:cNvSpPr/>
            <p:nvPr/>
          </p:nvSpPr>
          <p:spPr>
            <a:xfrm>
              <a:off x="6235966" y="2440503"/>
              <a:ext cx="418704" cy="369332"/>
            </a:xfrm>
            <a:prstGeom prst="rect">
              <a:avLst/>
            </a:prstGeom>
          </p:spPr>
          <p:txBody>
            <a:bodyPr wrap="none">
              <a:spAutoFit/>
            </a:bodyPr>
            <a:lstStyle/>
            <a:p>
              <a:r>
                <a:rPr lang="en-US" altLang="en-US" b="1" dirty="0">
                  <a:solidFill>
                    <a:srgbClr val="FF0000"/>
                  </a:solidFill>
                  <a:latin typeface="Calibri" panose="020F0502020204030204" pitchFamily="34" charset="0"/>
                </a:rPr>
                <a:t>16</a:t>
              </a:r>
              <a:endParaRPr lang="en-US" b="1" dirty="0">
                <a:solidFill>
                  <a:srgbClr val="FF0000"/>
                </a:solidFill>
              </a:endParaRPr>
            </a:p>
          </p:txBody>
        </p:sp>
        <p:sp>
          <p:nvSpPr>
            <p:cNvPr id="231" name="矩形 230">
              <a:extLst>
                <a:ext uri="{FF2B5EF4-FFF2-40B4-BE49-F238E27FC236}">
                  <a16:creationId xmlns:a16="http://schemas.microsoft.com/office/drawing/2014/main" id="{DA897E86-F32F-4001-B43E-E12E3B2A8E06}"/>
                </a:ext>
              </a:extLst>
            </p:cNvPr>
            <p:cNvSpPr/>
            <p:nvPr/>
          </p:nvSpPr>
          <p:spPr>
            <a:xfrm>
              <a:off x="6074360" y="2600563"/>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232" name="矩形 231">
              <a:extLst>
                <a:ext uri="{FF2B5EF4-FFF2-40B4-BE49-F238E27FC236}">
                  <a16:creationId xmlns:a16="http://schemas.microsoft.com/office/drawing/2014/main" id="{F28D6841-6F55-4F80-8DF5-205DDC857F9D}"/>
                </a:ext>
              </a:extLst>
            </p:cNvPr>
            <p:cNvSpPr/>
            <p:nvPr/>
          </p:nvSpPr>
          <p:spPr>
            <a:xfrm>
              <a:off x="5890368" y="2729071"/>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233" name="矩形 232">
              <a:extLst>
                <a:ext uri="{FF2B5EF4-FFF2-40B4-BE49-F238E27FC236}">
                  <a16:creationId xmlns:a16="http://schemas.microsoft.com/office/drawing/2014/main" id="{4D891859-6E54-4FC8-9960-16B0CF7ED002}"/>
                </a:ext>
              </a:extLst>
            </p:cNvPr>
            <p:cNvSpPr/>
            <p:nvPr/>
          </p:nvSpPr>
          <p:spPr>
            <a:xfrm>
              <a:off x="5687733" y="2888893"/>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grpSp>
      <p:sp>
        <p:nvSpPr>
          <p:cNvPr id="256" name="矩形 255">
            <a:extLst>
              <a:ext uri="{FF2B5EF4-FFF2-40B4-BE49-F238E27FC236}">
                <a16:creationId xmlns:a16="http://schemas.microsoft.com/office/drawing/2014/main" id="{E72F088F-11C8-4D60-A6CC-CE5E2FD58F63}"/>
              </a:ext>
            </a:extLst>
          </p:cNvPr>
          <p:cNvSpPr/>
          <p:nvPr/>
        </p:nvSpPr>
        <p:spPr>
          <a:xfrm>
            <a:off x="6711732" y="3162437"/>
            <a:ext cx="2375266" cy="369332"/>
          </a:xfrm>
          <a:prstGeom prst="rect">
            <a:avLst/>
          </a:prstGeom>
        </p:spPr>
        <p:txBody>
          <a:bodyPr wrap="none">
            <a:spAutoFit/>
          </a:bodyPr>
          <a:lstStyle/>
          <a:p>
            <a:r>
              <a:rPr lang="en-US" b="1" dirty="0">
                <a:solidFill>
                  <a:srgbClr val="FF0000"/>
                </a:solidFill>
                <a:latin typeface="Calibri" panose="020F0502020204030204" pitchFamily="34" charset="0"/>
              </a:rPr>
              <a:t>red </a:t>
            </a:r>
            <a:r>
              <a:rPr lang="en-US" b="1" dirty="0">
                <a:latin typeface="Calibri" panose="020F0502020204030204" pitchFamily="34" charset="0"/>
              </a:rPr>
              <a:t>means data is valid</a:t>
            </a:r>
            <a:endParaRPr lang="en-US" b="1" dirty="0"/>
          </a:p>
        </p:txBody>
      </p:sp>
      <p:grpSp>
        <p:nvGrpSpPr>
          <p:cNvPr id="257" name="组合 256">
            <a:extLst>
              <a:ext uri="{FF2B5EF4-FFF2-40B4-BE49-F238E27FC236}">
                <a16:creationId xmlns:a16="http://schemas.microsoft.com/office/drawing/2014/main" id="{5995CBCE-971B-4FF7-B54E-7CBEC6E809B3}"/>
              </a:ext>
            </a:extLst>
          </p:cNvPr>
          <p:cNvGrpSpPr/>
          <p:nvPr/>
        </p:nvGrpSpPr>
        <p:grpSpPr>
          <a:xfrm>
            <a:off x="8120944" y="5236159"/>
            <a:ext cx="941599" cy="926965"/>
            <a:chOff x="5680848" y="2365216"/>
            <a:chExt cx="941599" cy="926965"/>
          </a:xfrm>
        </p:grpSpPr>
        <p:cxnSp>
          <p:nvCxnSpPr>
            <p:cNvPr id="258" name="直接箭头连接符 257">
              <a:extLst>
                <a:ext uri="{FF2B5EF4-FFF2-40B4-BE49-F238E27FC236}">
                  <a16:creationId xmlns:a16="http://schemas.microsoft.com/office/drawing/2014/main" id="{FC33D228-9C07-47F3-93A3-11DC01574D42}"/>
                </a:ext>
              </a:extLst>
            </p:cNvPr>
            <p:cNvCxnSpPr>
              <a:cxnSpLocks/>
            </p:cNvCxnSpPr>
            <p:nvPr/>
          </p:nvCxnSpPr>
          <p:spPr>
            <a:xfrm>
              <a:off x="5680848" y="2880919"/>
              <a:ext cx="435235" cy="411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9" name="直接箭头连接符 258">
              <a:extLst>
                <a:ext uri="{FF2B5EF4-FFF2-40B4-BE49-F238E27FC236}">
                  <a16:creationId xmlns:a16="http://schemas.microsoft.com/office/drawing/2014/main" id="{B5494681-D35E-42D4-AC50-7589C4F48B83}"/>
                </a:ext>
              </a:extLst>
            </p:cNvPr>
            <p:cNvCxnSpPr>
              <a:cxnSpLocks/>
            </p:cNvCxnSpPr>
            <p:nvPr/>
          </p:nvCxnSpPr>
          <p:spPr>
            <a:xfrm>
              <a:off x="5853568" y="2710101"/>
              <a:ext cx="412279" cy="435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0" name="直接箭头连接符 259">
              <a:extLst>
                <a:ext uri="{FF2B5EF4-FFF2-40B4-BE49-F238E27FC236}">
                  <a16:creationId xmlns:a16="http://schemas.microsoft.com/office/drawing/2014/main" id="{AAB4F9AB-8902-4807-A881-C69087647BA8}"/>
                </a:ext>
              </a:extLst>
            </p:cNvPr>
            <p:cNvCxnSpPr>
              <a:cxnSpLocks/>
            </p:cNvCxnSpPr>
            <p:nvPr/>
          </p:nvCxnSpPr>
          <p:spPr>
            <a:xfrm>
              <a:off x="6018917" y="2526824"/>
              <a:ext cx="433767" cy="426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1" name="直接箭头连接符 260">
              <a:extLst>
                <a:ext uri="{FF2B5EF4-FFF2-40B4-BE49-F238E27FC236}">
                  <a16:creationId xmlns:a16="http://schemas.microsoft.com/office/drawing/2014/main" id="{FD44ACAA-AB43-4B41-935A-5B3929C64557}"/>
                </a:ext>
              </a:extLst>
            </p:cNvPr>
            <p:cNvCxnSpPr>
              <a:cxnSpLocks/>
            </p:cNvCxnSpPr>
            <p:nvPr/>
          </p:nvCxnSpPr>
          <p:spPr>
            <a:xfrm>
              <a:off x="6180523" y="2365216"/>
              <a:ext cx="428082" cy="417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2" name="矩形 261">
              <a:extLst>
                <a:ext uri="{FF2B5EF4-FFF2-40B4-BE49-F238E27FC236}">
                  <a16:creationId xmlns:a16="http://schemas.microsoft.com/office/drawing/2014/main" id="{670B6DA3-45DE-46C0-9D4A-2345F306FA36}"/>
                </a:ext>
              </a:extLst>
            </p:cNvPr>
            <p:cNvSpPr/>
            <p:nvPr/>
          </p:nvSpPr>
          <p:spPr>
            <a:xfrm>
              <a:off x="6068259" y="2579454"/>
              <a:ext cx="418704" cy="369332"/>
            </a:xfrm>
            <a:prstGeom prst="rect">
              <a:avLst/>
            </a:prstGeom>
          </p:spPr>
          <p:txBody>
            <a:bodyPr wrap="none">
              <a:spAutoFit/>
            </a:bodyPr>
            <a:lstStyle/>
            <a:p>
              <a:r>
                <a:rPr lang="en-US" altLang="en-US" b="1" dirty="0">
                  <a:solidFill>
                    <a:srgbClr val="FF0000"/>
                  </a:solidFill>
                  <a:latin typeface="Calibri" panose="020F0502020204030204" pitchFamily="34" charset="0"/>
                </a:rPr>
                <a:t>16</a:t>
              </a:r>
              <a:endParaRPr lang="en-US" b="1" dirty="0">
                <a:solidFill>
                  <a:srgbClr val="FF0000"/>
                </a:solidFill>
              </a:endParaRPr>
            </a:p>
          </p:txBody>
        </p:sp>
        <p:sp>
          <p:nvSpPr>
            <p:cNvPr id="263" name="矩形 262">
              <a:extLst>
                <a:ext uri="{FF2B5EF4-FFF2-40B4-BE49-F238E27FC236}">
                  <a16:creationId xmlns:a16="http://schemas.microsoft.com/office/drawing/2014/main" id="{EDD2D8D3-8F01-4F9D-98E0-68BCA07B29BD}"/>
                </a:ext>
              </a:extLst>
            </p:cNvPr>
            <p:cNvSpPr/>
            <p:nvPr/>
          </p:nvSpPr>
          <p:spPr>
            <a:xfrm>
              <a:off x="6203743" y="2432677"/>
              <a:ext cx="418704" cy="369332"/>
            </a:xfrm>
            <a:prstGeom prst="rect">
              <a:avLst/>
            </a:prstGeom>
          </p:spPr>
          <p:txBody>
            <a:bodyPr wrap="none">
              <a:spAutoFit/>
            </a:bodyPr>
            <a:lstStyle/>
            <a:p>
              <a:r>
                <a:rPr lang="en-US" altLang="en-US" b="1" dirty="0">
                  <a:solidFill>
                    <a:srgbClr val="FF0000"/>
                  </a:solidFill>
                  <a:latin typeface="Calibri" panose="020F0502020204030204" pitchFamily="34" charset="0"/>
                </a:rPr>
                <a:t>16</a:t>
              </a:r>
              <a:endParaRPr lang="en-US" b="1" dirty="0">
                <a:solidFill>
                  <a:srgbClr val="FF0000"/>
                </a:solidFill>
              </a:endParaRPr>
            </a:p>
          </p:txBody>
        </p:sp>
        <p:sp>
          <p:nvSpPr>
            <p:cNvPr id="264" name="矩形 263">
              <a:extLst>
                <a:ext uri="{FF2B5EF4-FFF2-40B4-BE49-F238E27FC236}">
                  <a16:creationId xmlns:a16="http://schemas.microsoft.com/office/drawing/2014/main" id="{6EF65D12-E8F6-46D2-93ED-44A2A5533534}"/>
                </a:ext>
              </a:extLst>
            </p:cNvPr>
            <p:cNvSpPr/>
            <p:nvPr/>
          </p:nvSpPr>
          <p:spPr>
            <a:xfrm>
              <a:off x="5890368" y="2729071"/>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sp>
          <p:nvSpPr>
            <p:cNvPr id="265" name="矩形 264">
              <a:extLst>
                <a:ext uri="{FF2B5EF4-FFF2-40B4-BE49-F238E27FC236}">
                  <a16:creationId xmlns:a16="http://schemas.microsoft.com/office/drawing/2014/main" id="{5871D85B-DC72-4531-9F81-C40530A95117}"/>
                </a:ext>
              </a:extLst>
            </p:cNvPr>
            <p:cNvSpPr/>
            <p:nvPr/>
          </p:nvSpPr>
          <p:spPr>
            <a:xfrm>
              <a:off x="5687733" y="2888893"/>
              <a:ext cx="418704" cy="369332"/>
            </a:xfrm>
            <a:prstGeom prst="rect">
              <a:avLst/>
            </a:prstGeom>
          </p:spPr>
          <p:txBody>
            <a:bodyPr wrap="none">
              <a:spAutoFit/>
            </a:bodyPr>
            <a:lstStyle/>
            <a:p>
              <a:r>
                <a:rPr lang="en-US" altLang="en-US" dirty="0">
                  <a:solidFill>
                    <a:srgbClr val="000000"/>
                  </a:solidFill>
                  <a:latin typeface="Calibri" panose="020F0502020204030204" pitchFamily="34" charset="0"/>
                </a:rPr>
                <a:t>16</a:t>
              </a:r>
              <a:endParaRPr lang="en-US" dirty="0"/>
            </a:p>
          </p:txBody>
        </p:sp>
      </p:grpSp>
      <p:sp>
        <p:nvSpPr>
          <p:cNvPr id="266" name="矩形 265">
            <a:extLst>
              <a:ext uri="{FF2B5EF4-FFF2-40B4-BE49-F238E27FC236}">
                <a16:creationId xmlns:a16="http://schemas.microsoft.com/office/drawing/2014/main" id="{C8EFDF49-5B3B-4BE4-9243-85D90DC97001}"/>
              </a:ext>
            </a:extLst>
          </p:cNvPr>
          <p:cNvSpPr/>
          <p:nvPr/>
        </p:nvSpPr>
        <p:spPr>
          <a:xfrm>
            <a:off x="8892780" y="5653548"/>
            <a:ext cx="418704" cy="369332"/>
          </a:xfrm>
          <a:prstGeom prst="rect">
            <a:avLst/>
          </a:prstGeom>
        </p:spPr>
        <p:txBody>
          <a:bodyPr wrap="none">
            <a:spAutoFit/>
          </a:bodyPr>
          <a:lstStyle/>
          <a:p>
            <a:r>
              <a:rPr lang="en-US" altLang="en-US" b="1" dirty="0">
                <a:solidFill>
                  <a:srgbClr val="FF0000"/>
                </a:solidFill>
                <a:latin typeface="Calibri" panose="020F0502020204030204" pitchFamily="34" charset="0"/>
              </a:rPr>
              <a:t>32</a:t>
            </a:r>
            <a:endParaRPr lang="en-US" b="1" dirty="0">
              <a:solidFill>
                <a:srgbClr val="FF0000"/>
              </a:solidFill>
            </a:endParaRPr>
          </a:p>
        </p:txBody>
      </p:sp>
      <p:sp>
        <p:nvSpPr>
          <p:cNvPr id="268" name="矩形 267">
            <a:extLst>
              <a:ext uri="{FF2B5EF4-FFF2-40B4-BE49-F238E27FC236}">
                <a16:creationId xmlns:a16="http://schemas.microsoft.com/office/drawing/2014/main" id="{8547FD35-508E-49AF-A9EA-B7FD8544B625}"/>
              </a:ext>
            </a:extLst>
          </p:cNvPr>
          <p:cNvSpPr/>
          <p:nvPr/>
        </p:nvSpPr>
        <p:spPr>
          <a:xfrm>
            <a:off x="8537392" y="5976459"/>
            <a:ext cx="418704" cy="369332"/>
          </a:xfrm>
          <a:prstGeom prst="rect">
            <a:avLst/>
          </a:prstGeom>
        </p:spPr>
        <p:txBody>
          <a:bodyPr wrap="none">
            <a:spAutoFit/>
          </a:bodyPr>
          <a:lstStyle/>
          <a:p>
            <a:r>
              <a:rPr lang="en-US" altLang="en-US" b="1" dirty="0">
                <a:latin typeface="Calibri" panose="020F0502020204030204" pitchFamily="34" charset="0"/>
              </a:rPr>
              <a:t>32</a:t>
            </a:r>
            <a:endParaRPr lang="en-US" b="1" dirty="0"/>
          </a:p>
        </p:txBody>
      </p:sp>
      <p:cxnSp>
        <p:nvCxnSpPr>
          <p:cNvPr id="272" name="直接箭头连接符 271">
            <a:extLst>
              <a:ext uri="{FF2B5EF4-FFF2-40B4-BE49-F238E27FC236}">
                <a16:creationId xmlns:a16="http://schemas.microsoft.com/office/drawing/2014/main" id="{0EC0C69B-AC5B-4229-9FC2-74E7349471CE}"/>
              </a:ext>
            </a:extLst>
          </p:cNvPr>
          <p:cNvCxnSpPr>
            <a:cxnSpLocks/>
            <a:stCxn id="207" idx="0"/>
          </p:cNvCxnSpPr>
          <p:nvPr/>
        </p:nvCxnSpPr>
        <p:spPr>
          <a:xfrm>
            <a:off x="6628517" y="3607826"/>
            <a:ext cx="299370" cy="5550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3" name="直接箭头连接符 272">
            <a:extLst>
              <a:ext uri="{FF2B5EF4-FFF2-40B4-BE49-F238E27FC236}">
                <a16:creationId xmlns:a16="http://schemas.microsoft.com/office/drawing/2014/main" id="{42474A99-784A-4B14-B3D6-50E51D0A7F5C}"/>
              </a:ext>
            </a:extLst>
          </p:cNvPr>
          <p:cNvCxnSpPr/>
          <p:nvPr/>
        </p:nvCxnSpPr>
        <p:spPr>
          <a:xfrm>
            <a:off x="6364727" y="3669165"/>
            <a:ext cx="406765" cy="6451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4" name="直接箭头连接符 273">
            <a:extLst>
              <a:ext uri="{FF2B5EF4-FFF2-40B4-BE49-F238E27FC236}">
                <a16:creationId xmlns:a16="http://schemas.microsoft.com/office/drawing/2014/main" id="{AF229029-38AB-4C2F-9259-9EDB57201A07}"/>
              </a:ext>
            </a:extLst>
          </p:cNvPr>
          <p:cNvCxnSpPr/>
          <p:nvPr/>
        </p:nvCxnSpPr>
        <p:spPr>
          <a:xfrm>
            <a:off x="6198671" y="3842644"/>
            <a:ext cx="406765" cy="6451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5" name="直接箭头连接符 274">
            <a:extLst>
              <a:ext uri="{FF2B5EF4-FFF2-40B4-BE49-F238E27FC236}">
                <a16:creationId xmlns:a16="http://schemas.microsoft.com/office/drawing/2014/main" id="{8F9136FE-DF5F-4C54-92E4-29F4F4068F90}"/>
              </a:ext>
            </a:extLst>
          </p:cNvPr>
          <p:cNvCxnSpPr>
            <a:cxnSpLocks/>
            <a:stCxn id="207" idx="2"/>
          </p:cNvCxnSpPr>
          <p:nvPr/>
        </p:nvCxnSpPr>
        <p:spPr>
          <a:xfrm flipV="1">
            <a:off x="6161792" y="3937981"/>
            <a:ext cx="915895" cy="1333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9" name="矩形 278">
            <a:extLst>
              <a:ext uri="{FF2B5EF4-FFF2-40B4-BE49-F238E27FC236}">
                <a16:creationId xmlns:a16="http://schemas.microsoft.com/office/drawing/2014/main" id="{3FAE0595-EDCA-46C7-8C90-AFE9C39BEB7E}"/>
              </a:ext>
            </a:extLst>
          </p:cNvPr>
          <p:cNvSpPr/>
          <p:nvPr/>
        </p:nvSpPr>
        <p:spPr>
          <a:xfrm>
            <a:off x="3815517" y="4274378"/>
            <a:ext cx="2328523" cy="646331"/>
          </a:xfrm>
          <a:prstGeom prst="rect">
            <a:avLst/>
          </a:prstGeom>
          <a:ln>
            <a:solidFill>
              <a:schemeClr val="tx1">
                <a:lumMod val="95000"/>
                <a:lumOff val="5000"/>
              </a:schemeClr>
            </a:solidFill>
          </a:ln>
        </p:spPr>
        <p:txBody>
          <a:bodyPr wrap="none">
            <a:spAutoFit/>
          </a:bodyPr>
          <a:lstStyle/>
          <a:p>
            <a:pPr algn="r"/>
            <a:r>
              <a:rPr lang="en-US" b="1" dirty="0">
                <a:solidFill>
                  <a:srgbClr val="FF0000"/>
                </a:solidFill>
                <a:latin typeface="Calibri" panose="020F0502020204030204" pitchFamily="34" charset="0"/>
              </a:rPr>
              <a:t>here: </a:t>
            </a:r>
          </a:p>
          <a:p>
            <a:pPr algn="r"/>
            <a:r>
              <a:rPr lang="en-US" b="1" dirty="0">
                <a:solidFill>
                  <a:srgbClr val="FF0000"/>
                </a:solidFill>
                <a:latin typeface="Calibri" panose="020F0502020204030204" pitchFamily="34" charset="0"/>
              </a:rPr>
              <a:t>we shift data by 16-bit</a:t>
            </a:r>
          </a:p>
        </p:txBody>
      </p:sp>
      <p:sp>
        <p:nvSpPr>
          <p:cNvPr id="280" name="矩形 279">
            <a:extLst>
              <a:ext uri="{FF2B5EF4-FFF2-40B4-BE49-F238E27FC236}">
                <a16:creationId xmlns:a16="http://schemas.microsoft.com/office/drawing/2014/main" id="{AD07BF68-06D4-41F7-A910-22B0EE54329D}"/>
              </a:ext>
            </a:extLst>
          </p:cNvPr>
          <p:cNvSpPr/>
          <p:nvPr/>
        </p:nvSpPr>
        <p:spPr>
          <a:xfrm>
            <a:off x="9458709" y="4047269"/>
            <a:ext cx="2492812" cy="923330"/>
          </a:xfrm>
          <a:prstGeom prst="rect">
            <a:avLst/>
          </a:prstGeom>
        </p:spPr>
        <p:txBody>
          <a:bodyPr wrap="square">
            <a:spAutoFit/>
          </a:bodyPr>
          <a:lstStyle/>
          <a:p>
            <a:r>
              <a:rPr lang="en-US" b="1" dirty="0">
                <a:latin typeface="Calibri" panose="020F0502020204030204" pitchFamily="34" charset="0"/>
              </a:rPr>
              <a:t>here: </a:t>
            </a:r>
          </a:p>
          <a:p>
            <a:r>
              <a:rPr lang="en-US" b="1" dirty="0">
                <a:latin typeface="Calibri" panose="020F0502020204030204" pitchFamily="34" charset="0"/>
              </a:rPr>
              <a:t>we keep data at its original place</a:t>
            </a:r>
          </a:p>
        </p:txBody>
      </p:sp>
      <p:sp>
        <p:nvSpPr>
          <p:cNvPr id="281" name="灯片编号占位符 280">
            <a:extLst>
              <a:ext uri="{FF2B5EF4-FFF2-40B4-BE49-F238E27FC236}">
                <a16:creationId xmlns:a16="http://schemas.microsoft.com/office/drawing/2014/main" id="{C584F138-165E-4EA9-8C97-945216291C33}"/>
              </a:ext>
            </a:extLst>
          </p:cNvPr>
          <p:cNvSpPr>
            <a:spLocks noGrp="1"/>
          </p:cNvSpPr>
          <p:nvPr>
            <p:ph type="sldNum" sz="quarter" idx="12"/>
          </p:nvPr>
        </p:nvSpPr>
        <p:spPr/>
        <p:txBody>
          <a:bodyPr/>
          <a:lstStyle/>
          <a:p>
            <a:fld id="{29227C6E-B40C-4F1A-B871-335365E566BA}" type="slidenum">
              <a:rPr lang="en-US" smtClean="0"/>
              <a:t>22</a:t>
            </a:fld>
            <a:endParaRPr lang="en-US"/>
          </a:p>
        </p:txBody>
      </p:sp>
    </p:spTree>
    <p:extLst>
      <p:ext uri="{BB962C8B-B14F-4D97-AF65-F5344CB8AC3E}">
        <p14:creationId xmlns:p14="http://schemas.microsoft.com/office/powerpoint/2010/main" val="273006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862290" cy="1325563"/>
          </a:xfrm>
        </p:spPr>
        <p:txBody>
          <a:bodyPr/>
          <a:lstStyle/>
          <a:p>
            <a:r>
              <a:rPr lang="en-US" dirty="0"/>
              <a:t>Advanced Features: Decomposability in Switch</a:t>
            </a:r>
          </a:p>
        </p:txBody>
      </p:sp>
      <p:sp>
        <p:nvSpPr>
          <p:cNvPr id="52" name="文本框 51"/>
          <p:cNvSpPr txBox="1"/>
          <p:nvPr/>
        </p:nvSpPr>
        <p:spPr>
          <a:xfrm>
            <a:off x="1300078" y="5985595"/>
            <a:ext cx="2691827" cy="369332"/>
          </a:xfrm>
          <a:prstGeom prst="rect">
            <a:avLst/>
          </a:prstGeom>
          <a:noFill/>
        </p:spPr>
        <p:txBody>
          <a:bodyPr wrap="none" rtlCol="0">
            <a:spAutoFit/>
          </a:bodyPr>
          <a:lstStyle/>
          <a:p>
            <a:r>
              <a:rPr lang="en-US" dirty="0">
                <a:ea typeface="黑体" panose="02010609060101010101" pitchFamily="49" charset="-122"/>
                <a:cs typeface="Times New Roman" panose="02020603050405020304" pitchFamily="18" charset="0"/>
              </a:rPr>
              <a:t>A 4-In</a:t>
            </a:r>
            <a:r>
              <a:rPr lang="en-US" altLang="zh-CN" dirty="0">
                <a:ea typeface="黑体" panose="02010609060101010101" pitchFamily="49" charset="-122"/>
                <a:cs typeface="Times New Roman" panose="02020603050405020304" pitchFamily="18" charset="0"/>
              </a:rPr>
              <a:t>put </a:t>
            </a:r>
            <a:r>
              <a:rPr lang="en-US" dirty="0">
                <a:ea typeface="黑体" panose="02010609060101010101" pitchFamily="49" charset="-122"/>
                <a:cs typeface="Times New Roman" panose="02020603050405020304" pitchFamily="18" charset="0"/>
              </a:rPr>
              <a:t>3-Output</a:t>
            </a:r>
            <a:r>
              <a:rPr lang="en-US" altLang="zh-CN" dirty="0">
                <a:ea typeface="黑体" panose="02010609060101010101" pitchFamily="49" charset="-122"/>
                <a:cs typeface="Times New Roman" panose="02020603050405020304" pitchFamily="18" charset="0"/>
              </a:rPr>
              <a:t> Switch</a:t>
            </a:r>
            <a:endParaRPr lang="en-US" dirty="0">
              <a:ea typeface="黑体" panose="02010609060101010101" pitchFamily="49" charset="-122"/>
              <a:cs typeface="Times New Roman" panose="02020603050405020304" pitchFamily="18" charset="0"/>
            </a:endParaRPr>
          </a:p>
        </p:txBody>
      </p:sp>
      <p:sp>
        <p:nvSpPr>
          <p:cNvPr id="35" name="矩形 34">
            <a:extLst>
              <a:ext uri="{FF2B5EF4-FFF2-40B4-BE49-F238E27FC236}">
                <a16:creationId xmlns:a16="http://schemas.microsoft.com/office/drawing/2014/main" id="{9A74FBBC-8475-4641-BB8C-C829775F956F}"/>
              </a:ext>
            </a:extLst>
          </p:cNvPr>
          <p:cNvSpPr/>
          <p:nvPr/>
        </p:nvSpPr>
        <p:spPr>
          <a:xfrm>
            <a:off x="4838047" y="1260866"/>
            <a:ext cx="2964338" cy="369332"/>
          </a:xfrm>
          <a:prstGeom prst="rect">
            <a:avLst/>
          </a:prstGeom>
        </p:spPr>
        <p:txBody>
          <a:bodyPr wrap="none">
            <a:spAutoFit/>
          </a:bodyPr>
          <a:lstStyle/>
          <a:p>
            <a:r>
              <a:rPr lang="en-US" b="1" dirty="0"/>
              <a:t>Define Decomposable Switch</a:t>
            </a:r>
          </a:p>
        </p:txBody>
      </p:sp>
      <p:grpSp>
        <p:nvGrpSpPr>
          <p:cNvPr id="26" name="组合 25">
            <a:extLst>
              <a:ext uri="{FF2B5EF4-FFF2-40B4-BE49-F238E27FC236}">
                <a16:creationId xmlns:a16="http://schemas.microsoft.com/office/drawing/2014/main" id="{339A017D-A0FD-456C-8BBF-91DC90EB7D0B}"/>
              </a:ext>
            </a:extLst>
          </p:cNvPr>
          <p:cNvGrpSpPr/>
          <p:nvPr/>
        </p:nvGrpSpPr>
        <p:grpSpPr>
          <a:xfrm>
            <a:off x="881565" y="1566863"/>
            <a:ext cx="3541223" cy="4420735"/>
            <a:chOff x="881565" y="1566863"/>
            <a:chExt cx="6870414" cy="4638665"/>
          </a:xfrm>
        </p:grpSpPr>
        <p:cxnSp>
          <p:nvCxnSpPr>
            <p:cNvPr id="192" name="肘形连接符 65">
              <a:extLst>
                <a:ext uri="{FF2B5EF4-FFF2-40B4-BE49-F238E27FC236}">
                  <a16:creationId xmlns:a16="http://schemas.microsoft.com/office/drawing/2014/main" id="{8DD879A8-0615-46DB-B69B-1C3FE1FA6E3C}"/>
                </a:ext>
              </a:extLst>
            </p:cNvPr>
            <p:cNvCxnSpPr/>
            <p:nvPr/>
          </p:nvCxnSpPr>
          <p:spPr>
            <a:xfrm rot="16200000" flipH="1">
              <a:off x="4935853" y="3284259"/>
              <a:ext cx="3090482" cy="316570"/>
            </a:xfrm>
            <a:prstGeom prst="bentConnector3">
              <a:avLst>
                <a:gd name="adj1" fmla="val -3"/>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3" name="肘形连接符 67">
              <a:extLst>
                <a:ext uri="{FF2B5EF4-FFF2-40B4-BE49-F238E27FC236}">
                  <a16:creationId xmlns:a16="http://schemas.microsoft.com/office/drawing/2014/main" id="{9971EDD4-128F-4B51-B507-E208A9A533BF}"/>
                </a:ext>
              </a:extLst>
            </p:cNvPr>
            <p:cNvCxnSpPr>
              <a:cxnSpLocks/>
              <a:stCxn id="209" idx="3"/>
            </p:cNvCxnSpPr>
            <p:nvPr/>
          </p:nvCxnSpPr>
          <p:spPr>
            <a:xfrm>
              <a:off x="5482671" y="1897303"/>
              <a:ext cx="1396665" cy="1712560"/>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94" name="组合 193">
              <a:extLst>
                <a:ext uri="{FF2B5EF4-FFF2-40B4-BE49-F238E27FC236}">
                  <a16:creationId xmlns:a16="http://schemas.microsoft.com/office/drawing/2014/main" id="{99885661-9433-418E-B8E2-FF5F5C7679CE}"/>
                </a:ext>
              </a:extLst>
            </p:cNvPr>
            <p:cNvGrpSpPr/>
            <p:nvPr/>
          </p:nvGrpSpPr>
          <p:grpSpPr>
            <a:xfrm>
              <a:off x="6538586" y="2245519"/>
              <a:ext cx="438286" cy="899160"/>
              <a:chOff x="6428782" y="2245519"/>
              <a:chExt cx="193039" cy="899160"/>
            </a:xfrm>
            <a:solidFill>
              <a:schemeClr val="bg1"/>
            </a:solidFill>
          </p:grpSpPr>
          <p:sp>
            <p:nvSpPr>
              <p:cNvPr id="195" name="圆角矩形 7">
                <a:extLst>
                  <a:ext uri="{FF2B5EF4-FFF2-40B4-BE49-F238E27FC236}">
                    <a16:creationId xmlns:a16="http://schemas.microsoft.com/office/drawing/2014/main" id="{CB89F2FF-45C7-4518-BD9F-264586AB05BA}"/>
                  </a:ext>
                </a:extLst>
              </p:cNvPr>
              <p:cNvSpPr/>
              <p:nvPr/>
            </p:nvSpPr>
            <p:spPr>
              <a:xfrm>
                <a:off x="6428782" y="2245519"/>
                <a:ext cx="193039" cy="899160"/>
              </a:xfrm>
              <a:prstGeom prst="round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直接连接符 195">
                <a:extLst>
                  <a:ext uri="{FF2B5EF4-FFF2-40B4-BE49-F238E27FC236}">
                    <a16:creationId xmlns:a16="http://schemas.microsoft.com/office/drawing/2014/main" id="{D74F3651-95AE-4300-A77F-6236C383877F}"/>
                  </a:ext>
                </a:extLst>
              </p:cNvPr>
              <p:cNvCxnSpPr>
                <a:stCxn id="195" idx="1"/>
                <a:endCxn id="195" idx="3"/>
              </p:cNvCxnSpPr>
              <p:nvPr/>
            </p:nvCxnSpPr>
            <p:spPr>
              <a:xfrm>
                <a:off x="6428782" y="2695099"/>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接连接符 196">
                <a:extLst>
                  <a:ext uri="{FF2B5EF4-FFF2-40B4-BE49-F238E27FC236}">
                    <a16:creationId xmlns:a16="http://schemas.microsoft.com/office/drawing/2014/main" id="{4D34ECA8-F34A-488A-988F-71DDA7BABABD}"/>
                  </a:ext>
                </a:extLst>
              </p:cNvPr>
              <p:cNvCxnSpPr/>
              <p:nvPr/>
            </p:nvCxnSpPr>
            <p:spPr>
              <a:xfrm>
                <a:off x="6428782" y="2457450"/>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直接连接符 197">
                <a:extLst>
                  <a:ext uri="{FF2B5EF4-FFF2-40B4-BE49-F238E27FC236}">
                    <a16:creationId xmlns:a16="http://schemas.microsoft.com/office/drawing/2014/main" id="{1739E179-7ADB-491C-B5CD-7651D73DCF38}"/>
                  </a:ext>
                </a:extLst>
              </p:cNvPr>
              <p:cNvCxnSpPr/>
              <p:nvPr/>
            </p:nvCxnSpPr>
            <p:spPr>
              <a:xfrm>
                <a:off x="6428782" y="2924175"/>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9" name="矩形 198">
              <a:extLst>
                <a:ext uri="{FF2B5EF4-FFF2-40B4-BE49-F238E27FC236}">
                  <a16:creationId xmlns:a16="http://schemas.microsoft.com/office/drawing/2014/main" id="{356F8CA3-90D0-40B8-B01D-1B2E855A13E0}"/>
                </a:ext>
              </a:extLst>
            </p:cNvPr>
            <p:cNvSpPr/>
            <p:nvPr/>
          </p:nvSpPr>
          <p:spPr>
            <a:xfrm>
              <a:off x="1317811" y="1566863"/>
              <a:ext cx="5897377" cy="46386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0" name="直接箭头连接符 199">
              <a:extLst>
                <a:ext uri="{FF2B5EF4-FFF2-40B4-BE49-F238E27FC236}">
                  <a16:creationId xmlns:a16="http://schemas.microsoft.com/office/drawing/2014/main" id="{59C5E8EF-5102-407D-A3F3-93ECB4F461EF}"/>
                </a:ext>
              </a:extLst>
            </p:cNvPr>
            <p:cNvCxnSpPr/>
            <p:nvPr/>
          </p:nvCxnSpPr>
          <p:spPr>
            <a:xfrm flipV="1">
              <a:off x="881565" y="2481739"/>
              <a:ext cx="872490" cy="76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直接箭头连接符 200">
              <a:extLst>
                <a:ext uri="{FF2B5EF4-FFF2-40B4-BE49-F238E27FC236}">
                  <a16:creationId xmlns:a16="http://schemas.microsoft.com/office/drawing/2014/main" id="{46E4629A-2B1C-46B6-9638-82AACCA5905D}"/>
                </a:ext>
              </a:extLst>
            </p:cNvPr>
            <p:cNvCxnSpPr/>
            <p:nvPr/>
          </p:nvCxnSpPr>
          <p:spPr>
            <a:xfrm flipV="1">
              <a:off x="881565" y="3528589"/>
              <a:ext cx="872490" cy="76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直接箭头连接符 201">
              <a:extLst>
                <a:ext uri="{FF2B5EF4-FFF2-40B4-BE49-F238E27FC236}">
                  <a16:creationId xmlns:a16="http://schemas.microsoft.com/office/drawing/2014/main" id="{F8C9E5DC-AEB4-4BEB-820A-E362FD7E9ED3}"/>
                </a:ext>
              </a:extLst>
            </p:cNvPr>
            <p:cNvCxnSpPr/>
            <p:nvPr/>
          </p:nvCxnSpPr>
          <p:spPr>
            <a:xfrm flipV="1">
              <a:off x="881565" y="4575439"/>
              <a:ext cx="872490" cy="76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直接箭头连接符 202">
              <a:extLst>
                <a:ext uri="{FF2B5EF4-FFF2-40B4-BE49-F238E27FC236}">
                  <a16:creationId xmlns:a16="http://schemas.microsoft.com/office/drawing/2014/main" id="{FA3AC5A0-69DA-468E-8F21-BE5CD2DE26BD}"/>
                </a:ext>
              </a:extLst>
            </p:cNvPr>
            <p:cNvCxnSpPr/>
            <p:nvPr/>
          </p:nvCxnSpPr>
          <p:spPr>
            <a:xfrm flipV="1">
              <a:off x="881565" y="5622290"/>
              <a:ext cx="872490" cy="76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直接箭头连接符 203">
              <a:extLst>
                <a:ext uri="{FF2B5EF4-FFF2-40B4-BE49-F238E27FC236}">
                  <a16:creationId xmlns:a16="http://schemas.microsoft.com/office/drawing/2014/main" id="{D0B65410-48CC-4011-B27A-AD0E1EADF32D}"/>
                </a:ext>
              </a:extLst>
            </p:cNvPr>
            <p:cNvCxnSpPr>
              <a:cxnSpLocks/>
            </p:cNvCxnSpPr>
            <p:nvPr/>
          </p:nvCxnSpPr>
          <p:spPr>
            <a:xfrm flipV="1">
              <a:off x="6182766" y="2695099"/>
              <a:ext cx="1548358" cy="76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5" name="组合 204">
              <a:extLst>
                <a:ext uri="{FF2B5EF4-FFF2-40B4-BE49-F238E27FC236}">
                  <a16:creationId xmlns:a16="http://schemas.microsoft.com/office/drawing/2014/main" id="{CCCB6C01-0E5A-4BF6-BAFB-3727E84AB635}"/>
                </a:ext>
              </a:extLst>
            </p:cNvPr>
            <p:cNvGrpSpPr/>
            <p:nvPr/>
          </p:nvGrpSpPr>
          <p:grpSpPr>
            <a:xfrm>
              <a:off x="1693533" y="1747284"/>
              <a:ext cx="4365615" cy="3995285"/>
              <a:chOff x="1693533" y="1747284"/>
              <a:chExt cx="5022872" cy="3995285"/>
            </a:xfrm>
          </p:grpSpPr>
          <p:cxnSp>
            <p:nvCxnSpPr>
              <p:cNvPr id="206" name="肘形连接符 58">
                <a:extLst>
                  <a:ext uri="{FF2B5EF4-FFF2-40B4-BE49-F238E27FC236}">
                    <a16:creationId xmlns:a16="http://schemas.microsoft.com/office/drawing/2014/main" id="{218C0562-6179-44C4-B76D-613C8A0D5340}"/>
                  </a:ext>
                </a:extLst>
              </p:cNvPr>
              <p:cNvCxnSpPr>
                <a:cxnSpLocks/>
                <a:stCxn id="209" idx="3"/>
              </p:cNvCxnSpPr>
              <p:nvPr/>
            </p:nvCxnSpPr>
            <p:spPr>
              <a:xfrm>
                <a:off x="6053138" y="1897303"/>
                <a:ext cx="395587" cy="2982559"/>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7" name="肘形连接符 56">
                <a:extLst>
                  <a:ext uri="{FF2B5EF4-FFF2-40B4-BE49-F238E27FC236}">
                    <a16:creationId xmlns:a16="http://schemas.microsoft.com/office/drawing/2014/main" id="{3D0710A4-0407-49BA-85B1-4C39BB538FFF}"/>
                  </a:ext>
                </a:extLst>
              </p:cNvPr>
              <p:cNvCxnSpPr>
                <a:cxnSpLocks/>
                <a:stCxn id="209" idx="3"/>
              </p:cNvCxnSpPr>
              <p:nvPr/>
            </p:nvCxnSpPr>
            <p:spPr>
              <a:xfrm>
                <a:off x="6053138" y="1897303"/>
                <a:ext cx="663267" cy="1729608"/>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08" name="组合 207">
                <a:extLst>
                  <a:ext uri="{FF2B5EF4-FFF2-40B4-BE49-F238E27FC236}">
                    <a16:creationId xmlns:a16="http://schemas.microsoft.com/office/drawing/2014/main" id="{2002711B-7D4D-44ED-ADC5-905825A8F133}"/>
                  </a:ext>
                </a:extLst>
              </p:cNvPr>
              <p:cNvGrpSpPr/>
              <p:nvPr/>
            </p:nvGrpSpPr>
            <p:grpSpPr>
              <a:xfrm>
                <a:off x="1775009" y="2369077"/>
                <a:ext cx="4544827" cy="3373492"/>
                <a:chOff x="1775009" y="2369077"/>
                <a:chExt cx="4544827" cy="3373492"/>
              </a:xfrm>
            </p:grpSpPr>
            <p:cxnSp>
              <p:nvCxnSpPr>
                <p:cNvPr id="215" name="直接箭头连接符 214">
                  <a:extLst>
                    <a:ext uri="{FF2B5EF4-FFF2-40B4-BE49-F238E27FC236}">
                      <a16:creationId xmlns:a16="http://schemas.microsoft.com/office/drawing/2014/main" id="{8FAB1C98-BFDD-4B04-8742-A3F149FE8DDB}"/>
                    </a:ext>
                  </a:extLst>
                </p:cNvPr>
                <p:cNvCxnSpPr/>
                <p:nvPr/>
              </p:nvCxnSpPr>
              <p:spPr>
                <a:xfrm flipV="1">
                  <a:off x="1775010" y="2369077"/>
                  <a:ext cx="4531487" cy="1164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直接箭头连接符 215">
                  <a:extLst>
                    <a:ext uri="{FF2B5EF4-FFF2-40B4-BE49-F238E27FC236}">
                      <a16:creationId xmlns:a16="http://schemas.microsoft.com/office/drawing/2014/main" id="{F3025949-4E1D-4F98-83E6-E83F6F1061CC}"/>
                    </a:ext>
                  </a:extLst>
                </p:cNvPr>
                <p:cNvCxnSpPr/>
                <p:nvPr/>
              </p:nvCxnSpPr>
              <p:spPr>
                <a:xfrm flipV="1">
                  <a:off x="1775010" y="2582332"/>
                  <a:ext cx="4531487" cy="9462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直接箭头连接符 216">
                  <a:extLst>
                    <a:ext uri="{FF2B5EF4-FFF2-40B4-BE49-F238E27FC236}">
                      <a16:creationId xmlns:a16="http://schemas.microsoft.com/office/drawing/2014/main" id="{9410CCDF-D603-4C3C-8240-4BA7E823E863}"/>
                    </a:ext>
                  </a:extLst>
                </p:cNvPr>
                <p:cNvCxnSpPr/>
                <p:nvPr/>
              </p:nvCxnSpPr>
              <p:spPr>
                <a:xfrm flipV="1">
                  <a:off x="1775010" y="2826329"/>
                  <a:ext cx="4538157" cy="17567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直接箭头连接符 217">
                  <a:extLst>
                    <a:ext uri="{FF2B5EF4-FFF2-40B4-BE49-F238E27FC236}">
                      <a16:creationId xmlns:a16="http://schemas.microsoft.com/office/drawing/2014/main" id="{96F6DEF5-A856-4917-976B-783F69810E38}"/>
                    </a:ext>
                  </a:extLst>
                </p:cNvPr>
                <p:cNvCxnSpPr/>
                <p:nvPr/>
              </p:nvCxnSpPr>
              <p:spPr>
                <a:xfrm flipV="1">
                  <a:off x="1775010" y="3015139"/>
                  <a:ext cx="4538157" cy="26071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直接箭头连接符 218">
                  <a:extLst>
                    <a:ext uri="{FF2B5EF4-FFF2-40B4-BE49-F238E27FC236}">
                      <a16:creationId xmlns:a16="http://schemas.microsoft.com/office/drawing/2014/main" id="{D4D40AD8-88AA-4114-8D78-5D80E09181FD}"/>
                    </a:ext>
                  </a:extLst>
                </p:cNvPr>
                <p:cNvCxnSpPr/>
                <p:nvPr/>
              </p:nvCxnSpPr>
              <p:spPr>
                <a:xfrm>
                  <a:off x="1781679" y="2558837"/>
                  <a:ext cx="4531487" cy="11940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直接箭头连接符 219">
                  <a:extLst>
                    <a:ext uri="{FF2B5EF4-FFF2-40B4-BE49-F238E27FC236}">
                      <a16:creationId xmlns:a16="http://schemas.microsoft.com/office/drawing/2014/main" id="{1678839E-6BE9-4B0D-8358-82C31474E497}"/>
                    </a:ext>
                  </a:extLst>
                </p:cNvPr>
                <p:cNvCxnSpPr/>
                <p:nvPr/>
              </p:nvCxnSpPr>
              <p:spPr>
                <a:xfrm>
                  <a:off x="1781679" y="3582695"/>
                  <a:ext cx="4531487" cy="3834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直接箭头连接符 220">
                  <a:extLst>
                    <a:ext uri="{FF2B5EF4-FFF2-40B4-BE49-F238E27FC236}">
                      <a16:creationId xmlns:a16="http://schemas.microsoft.com/office/drawing/2014/main" id="{F774CD0E-CA03-452B-A6E7-A606770D579E}"/>
                    </a:ext>
                  </a:extLst>
                </p:cNvPr>
                <p:cNvCxnSpPr/>
                <p:nvPr/>
              </p:nvCxnSpPr>
              <p:spPr>
                <a:xfrm flipV="1">
                  <a:off x="1824038" y="4210149"/>
                  <a:ext cx="4495798" cy="4164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直接箭头连接符 221">
                  <a:extLst>
                    <a:ext uri="{FF2B5EF4-FFF2-40B4-BE49-F238E27FC236}">
                      <a16:creationId xmlns:a16="http://schemas.microsoft.com/office/drawing/2014/main" id="{B85A6C94-D306-462C-B65C-AC99C6A08DD7}"/>
                    </a:ext>
                  </a:extLst>
                </p:cNvPr>
                <p:cNvCxnSpPr/>
                <p:nvPr/>
              </p:nvCxnSpPr>
              <p:spPr>
                <a:xfrm flipV="1">
                  <a:off x="1824038" y="4398960"/>
                  <a:ext cx="4495798" cy="12774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直接箭头连接符 222">
                  <a:extLst>
                    <a:ext uri="{FF2B5EF4-FFF2-40B4-BE49-F238E27FC236}">
                      <a16:creationId xmlns:a16="http://schemas.microsoft.com/office/drawing/2014/main" id="{F04968DD-42B1-4924-83D5-CAFE391AD6AC}"/>
                    </a:ext>
                  </a:extLst>
                </p:cNvPr>
                <p:cNvCxnSpPr/>
                <p:nvPr/>
              </p:nvCxnSpPr>
              <p:spPr>
                <a:xfrm>
                  <a:off x="1775009" y="2610046"/>
                  <a:ext cx="4521010" cy="24738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直接箭头连接符 223">
                  <a:extLst>
                    <a:ext uri="{FF2B5EF4-FFF2-40B4-BE49-F238E27FC236}">
                      <a16:creationId xmlns:a16="http://schemas.microsoft.com/office/drawing/2014/main" id="{27BDF823-3EF3-4D2D-9F24-426588F02A5C}"/>
                    </a:ext>
                  </a:extLst>
                </p:cNvPr>
                <p:cNvCxnSpPr/>
                <p:nvPr/>
              </p:nvCxnSpPr>
              <p:spPr>
                <a:xfrm>
                  <a:off x="1781679" y="3642615"/>
                  <a:ext cx="4514340" cy="16545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直接箭头连接符 224">
                  <a:extLst>
                    <a:ext uri="{FF2B5EF4-FFF2-40B4-BE49-F238E27FC236}">
                      <a16:creationId xmlns:a16="http://schemas.microsoft.com/office/drawing/2014/main" id="{CB3A5EF6-D967-4A16-B043-9BE09D2F117D}"/>
                    </a:ext>
                  </a:extLst>
                </p:cNvPr>
                <p:cNvCxnSpPr/>
                <p:nvPr/>
              </p:nvCxnSpPr>
              <p:spPr>
                <a:xfrm>
                  <a:off x="1803083" y="4703338"/>
                  <a:ext cx="4499606" cy="8377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直接箭头连接符 225">
                  <a:extLst>
                    <a:ext uri="{FF2B5EF4-FFF2-40B4-BE49-F238E27FC236}">
                      <a16:creationId xmlns:a16="http://schemas.microsoft.com/office/drawing/2014/main" id="{E634CCDA-F54F-4F5A-8A58-57B77FD1BDE6}"/>
                    </a:ext>
                  </a:extLst>
                </p:cNvPr>
                <p:cNvCxnSpPr/>
                <p:nvPr/>
              </p:nvCxnSpPr>
              <p:spPr>
                <a:xfrm flipV="1">
                  <a:off x="1900238" y="5729927"/>
                  <a:ext cx="4402451" cy="126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9" name="矩形 208">
                <a:extLst>
                  <a:ext uri="{FF2B5EF4-FFF2-40B4-BE49-F238E27FC236}">
                    <a16:creationId xmlns:a16="http://schemas.microsoft.com/office/drawing/2014/main" id="{2C47D5C8-B307-4127-8337-28B17EE8996A}"/>
                  </a:ext>
                </a:extLst>
              </p:cNvPr>
              <p:cNvSpPr/>
              <p:nvPr/>
            </p:nvSpPr>
            <p:spPr>
              <a:xfrm>
                <a:off x="4086482" y="1747284"/>
                <a:ext cx="1966656" cy="3000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Config</a:t>
                </a:r>
                <a:r>
                  <a:rPr lang="en-US" dirty="0">
                    <a:solidFill>
                      <a:schemeClr val="tx1"/>
                    </a:solidFill>
                  </a:rPr>
                  <a:t>.</a:t>
                </a:r>
              </a:p>
            </p:txBody>
          </p:sp>
          <p:cxnSp>
            <p:nvCxnSpPr>
              <p:cNvPr id="210" name="肘形连接符 54">
                <a:extLst>
                  <a:ext uri="{FF2B5EF4-FFF2-40B4-BE49-F238E27FC236}">
                    <a16:creationId xmlns:a16="http://schemas.microsoft.com/office/drawing/2014/main" id="{CD38322C-9630-46E0-AA77-4C7C22D9A85C}"/>
                  </a:ext>
                </a:extLst>
              </p:cNvPr>
              <p:cNvCxnSpPr>
                <a:cxnSpLocks/>
                <a:stCxn id="209" idx="3"/>
              </p:cNvCxnSpPr>
              <p:nvPr/>
            </p:nvCxnSpPr>
            <p:spPr>
              <a:xfrm>
                <a:off x="6053138" y="1897303"/>
                <a:ext cx="532765" cy="273587"/>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1" name="肘形连接符 66">
                <a:extLst>
                  <a:ext uri="{FF2B5EF4-FFF2-40B4-BE49-F238E27FC236}">
                    <a16:creationId xmlns:a16="http://schemas.microsoft.com/office/drawing/2014/main" id="{8CBB9A89-EBFE-4DF4-92CD-C32EF1AC5D04}"/>
                  </a:ext>
                </a:extLst>
              </p:cNvPr>
              <p:cNvCxnSpPr>
                <a:cxnSpLocks/>
                <a:endCxn id="209" idx="1"/>
              </p:cNvCxnSpPr>
              <p:nvPr/>
            </p:nvCxnSpPr>
            <p:spPr>
              <a:xfrm flipV="1">
                <a:off x="1693533" y="1897303"/>
                <a:ext cx="2392949" cy="584438"/>
              </a:xfrm>
              <a:prstGeom prst="bentConnector3">
                <a:avLst>
                  <a:gd name="adj1" fmla="val 3604"/>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227" name="直接箭头连接符 226">
              <a:extLst>
                <a:ext uri="{FF2B5EF4-FFF2-40B4-BE49-F238E27FC236}">
                  <a16:creationId xmlns:a16="http://schemas.microsoft.com/office/drawing/2014/main" id="{4623F577-1CD6-4CEA-A55C-60F03236536B}"/>
                </a:ext>
              </a:extLst>
            </p:cNvPr>
            <p:cNvCxnSpPr/>
            <p:nvPr/>
          </p:nvCxnSpPr>
          <p:spPr>
            <a:xfrm flipV="1">
              <a:off x="6203621" y="4061853"/>
              <a:ext cx="1548358" cy="76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8" name="组合 227">
              <a:extLst>
                <a:ext uri="{FF2B5EF4-FFF2-40B4-BE49-F238E27FC236}">
                  <a16:creationId xmlns:a16="http://schemas.microsoft.com/office/drawing/2014/main" id="{677191F8-E9E7-493B-B390-D3B192142A19}"/>
                </a:ext>
              </a:extLst>
            </p:cNvPr>
            <p:cNvGrpSpPr/>
            <p:nvPr/>
          </p:nvGrpSpPr>
          <p:grpSpPr>
            <a:xfrm>
              <a:off x="6538587" y="3612273"/>
              <a:ext cx="438286" cy="899160"/>
              <a:chOff x="6428782" y="2245519"/>
              <a:chExt cx="193039" cy="899160"/>
            </a:xfrm>
            <a:solidFill>
              <a:schemeClr val="bg1"/>
            </a:solidFill>
          </p:grpSpPr>
          <p:sp>
            <p:nvSpPr>
              <p:cNvPr id="229" name="圆角矩形 50">
                <a:extLst>
                  <a:ext uri="{FF2B5EF4-FFF2-40B4-BE49-F238E27FC236}">
                    <a16:creationId xmlns:a16="http://schemas.microsoft.com/office/drawing/2014/main" id="{6028F94C-8408-416A-90F5-767A06813DE8}"/>
                  </a:ext>
                </a:extLst>
              </p:cNvPr>
              <p:cNvSpPr/>
              <p:nvPr/>
            </p:nvSpPr>
            <p:spPr>
              <a:xfrm>
                <a:off x="6428782" y="2245519"/>
                <a:ext cx="193039" cy="899160"/>
              </a:xfrm>
              <a:prstGeom prst="round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直接连接符 229">
                <a:extLst>
                  <a:ext uri="{FF2B5EF4-FFF2-40B4-BE49-F238E27FC236}">
                    <a16:creationId xmlns:a16="http://schemas.microsoft.com/office/drawing/2014/main" id="{A6FAD7B4-7841-496E-8F40-95F7202D4D9D}"/>
                  </a:ext>
                </a:extLst>
              </p:cNvPr>
              <p:cNvCxnSpPr>
                <a:stCxn id="229" idx="1"/>
                <a:endCxn id="229" idx="3"/>
              </p:cNvCxnSpPr>
              <p:nvPr/>
            </p:nvCxnSpPr>
            <p:spPr>
              <a:xfrm>
                <a:off x="6428782" y="2695099"/>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直接连接符 230">
                <a:extLst>
                  <a:ext uri="{FF2B5EF4-FFF2-40B4-BE49-F238E27FC236}">
                    <a16:creationId xmlns:a16="http://schemas.microsoft.com/office/drawing/2014/main" id="{1817F53B-30CF-4CAA-A1B4-55B0E9705033}"/>
                  </a:ext>
                </a:extLst>
              </p:cNvPr>
              <p:cNvCxnSpPr/>
              <p:nvPr/>
            </p:nvCxnSpPr>
            <p:spPr>
              <a:xfrm>
                <a:off x="6428782" y="2457450"/>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接连接符 231">
                <a:extLst>
                  <a:ext uri="{FF2B5EF4-FFF2-40B4-BE49-F238E27FC236}">
                    <a16:creationId xmlns:a16="http://schemas.microsoft.com/office/drawing/2014/main" id="{3DE994F9-4886-4B3D-A6C6-6712B485A4F6}"/>
                  </a:ext>
                </a:extLst>
              </p:cNvPr>
              <p:cNvCxnSpPr/>
              <p:nvPr/>
            </p:nvCxnSpPr>
            <p:spPr>
              <a:xfrm>
                <a:off x="6428782" y="2924175"/>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3" name="直接箭头连接符 232">
              <a:extLst>
                <a:ext uri="{FF2B5EF4-FFF2-40B4-BE49-F238E27FC236}">
                  <a16:creationId xmlns:a16="http://schemas.microsoft.com/office/drawing/2014/main" id="{2B868BF3-936F-475D-8CCE-F26D047590B6}"/>
                </a:ext>
              </a:extLst>
            </p:cNvPr>
            <p:cNvCxnSpPr/>
            <p:nvPr/>
          </p:nvCxnSpPr>
          <p:spPr>
            <a:xfrm flipV="1">
              <a:off x="6159846" y="5437363"/>
              <a:ext cx="1548358" cy="76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4" name="组合 233">
              <a:extLst>
                <a:ext uri="{FF2B5EF4-FFF2-40B4-BE49-F238E27FC236}">
                  <a16:creationId xmlns:a16="http://schemas.microsoft.com/office/drawing/2014/main" id="{F438D20E-284D-4189-B9BF-754ED0D314C3}"/>
                </a:ext>
              </a:extLst>
            </p:cNvPr>
            <p:cNvGrpSpPr/>
            <p:nvPr/>
          </p:nvGrpSpPr>
          <p:grpSpPr>
            <a:xfrm>
              <a:off x="6538586" y="4987783"/>
              <a:ext cx="438286" cy="899160"/>
              <a:chOff x="6428782" y="2245519"/>
              <a:chExt cx="193039" cy="899160"/>
            </a:xfrm>
          </p:grpSpPr>
          <p:sp>
            <p:nvSpPr>
              <p:cNvPr id="235" name="圆角矩形 61">
                <a:extLst>
                  <a:ext uri="{FF2B5EF4-FFF2-40B4-BE49-F238E27FC236}">
                    <a16:creationId xmlns:a16="http://schemas.microsoft.com/office/drawing/2014/main" id="{D882514A-6B1A-4F8F-AE9A-7E5DBDD0C238}"/>
                  </a:ext>
                </a:extLst>
              </p:cNvPr>
              <p:cNvSpPr/>
              <p:nvPr/>
            </p:nvSpPr>
            <p:spPr>
              <a:xfrm>
                <a:off x="6428782" y="2245519"/>
                <a:ext cx="193039" cy="89916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6" name="直接连接符 235">
                <a:extLst>
                  <a:ext uri="{FF2B5EF4-FFF2-40B4-BE49-F238E27FC236}">
                    <a16:creationId xmlns:a16="http://schemas.microsoft.com/office/drawing/2014/main" id="{0C978526-131B-4C2C-998A-C9DAD04E98D2}"/>
                  </a:ext>
                </a:extLst>
              </p:cNvPr>
              <p:cNvCxnSpPr>
                <a:stCxn id="235" idx="1"/>
                <a:endCxn id="235" idx="3"/>
              </p:cNvCxnSpPr>
              <p:nvPr/>
            </p:nvCxnSpPr>
            <p:spPr>
              <a:xfrm>
                <a:off x="6428782" y="2695099"/>
                <a:ext cx="1930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直接连接符 236">
                <a:extLst>
                  <a:ext uri="{FF2B5EF4-FFF2-40B4-BE49-F238E27FC236}">
                    <a16:creationId xmlns:a16="http://schemas.microsoft.com/office/drawing/2014/main" id="{286F6226-405A-4034-A893-A1DAD8ED6238}"/>
                  </a:ext>
                </a:extLst>
              </p:cNvPr>
              <p:cNvCxnSpPr/>
              <p:nvPr/>
            </p:nvCxnSpPr>
            <p:spPr>
              <a:xfrm>
                <a:off x="6428782" y="2457450"/>
                <a:ext cx="1930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直接连接符 237">
                <a:extLst>
                  <a:ext uri="{FF2B5EF4-FFF2-40B4-BE49-F238E27FC236}">
                    <a16:creationId xmlns:a16="http://schemas.microsoft.com/office/drawing/2014/main" id="{E184245B-8592-4F4A-9DC2-F3D6376A4BD1}"/>
                  </a:ext>
                </a:extLst>
              </p:cNvPr>
              <p:cNvCxnSpPr/>
              <p:nvPr/>
            </p:nvCxnSpPr>
            <p:spPr>
              <a:xfrm>
                <a:off x="6428782" y="2924175"/>
                <a:ext cx="1930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9" name="肘形连接符 68">
              <a:extLst>
                <a:ext uri="{FF2B5EF4-FFF2-40B4-BE49-F238E27FC236}">
                  <a16:creationId xmlns:a16="http://schemas.microsoft.com/office/drawing/2014/main" id="{500DA4CE-4882-4B73-B992-10F96687F52E}"/>
                </a:ext>
              </a:extLst>
            </p:cNvPr>
            <p:cNvCxnSpPr>
              <a:endCxn id="195" idx="0"/>
            </p:cNvCxnSpPr>
            <p:nvPr/>
          </p:nvCxnSpPr>
          <p:spPr>
            <a:xfrm>
              <a:off x="6322810" y="1897303"/>
              <a:ext cx="434919" cy="348216"/>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43" name="Rectangle 2">
            <a:extLst>
              <a:ext uri="{FF2B5EF4-FFF2-40B4-BE49-F238E27FC236}">
                <a16:creationId xmlns:a16="http://schemas.microsoft.com/office/drawing/2014/main" id="{2EE53DB3-75DD-46E8-A071-AD0FF5185E1E}"/>
              </a:ext>
            </a:extLst>
          </p:cNvPr>
          <p:cNvSpPr>
            <a:spLocks noChangeArrowheads="1"/>
          </p:cNvSpPr>
          <p:nvPr/>
        </p:nvSpPr>
        <p:spPr bwMode="auto">
          <a:xfrm>
            <a:off x="4867900" y="1589979"/>
            <a:ext cx="6219818" cy="1938992"/>
          </a:xfrm>
          <a:prstGeom prst="rect">
            <a:avLst/>
          </a:prstGeom>
          <a:solidFill>
            <a:srgbClr val="1313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Decomposable Switch</a:t>
            </a:r>
            <a:br>
              <a:rPr kumimoji="0" lang="en-US" altLang="en-US" sz="20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sz="20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sz="2000" b="0" i="1" u="none" strike="noStrike" cap="none" normalizeH="0" baseline="0" dirty="0" err="1">
                <a:ln>
                  <a:noFill/>
                </a:ln>
                <a:solidFill>
                  <a:srgbClr val="ED94FF"/>
                </a:solidFill>
                <a:effectLst/>
                <a:latin typeface="Courier New" panose="02070309020205020404" pitchFamily="49" charset="0"/>
                <a:ea typeface="JetBrains Mono"/>
                <a:cs typeface="Courier New" panose="02070309020205020404" pitchFamily="49" charset="0"/>
              </a:rPr>
              <a:t>my_switch</a:t>
            </a:r>
            <a:r>
              <a:rPr kumimoji="0" lang="en-US" altLang="en-US" sz="20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sz="20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20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new </a:t>
            </a:r>
            <a:r>
              <a:rPr kumimoji="0" lang="en-US" altLang="en-US" sz="20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ssnode(</a:t>
            </a:r>
            <a:r>
              <a:rPr kumimoji="0" lang="en-US" altLang="en-US" sz="20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"switch"</a:t>
            </a:r>
            <a:r>
              <a:rPr kumimoji="0" lang="en-US" altLang="en-US" sz="20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20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2000" b="0" i="1" u="none" strike="noStrike" cap="none" normalizeH="0" baseline="0" dirty="0" err="1">
                <a:ln>
                  <a:noFill/>
                </a:ln>
                <a:solidFill>
                  <a:srgbClr val="ED94FF"/>
                </a:solidFill>
                <a:effectLst/>
                <a:latin typeface="Courier New" panose="02070309020205020404" pitchFamily="49" charset="0"/>
                <a:ea typeface="JetBrains Mono"/>
                <a:cs typeface="Courier New" panose="02070309020205020404" pitchFamily="49" charset="0"/>
              </a:rPr>
              <a:t>my_switch</a:t>
            </a:r>
            <a:r>
              <a:rPr kumimoji="0" lang="en-US" altLang="en-US" sz="20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20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20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20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2000"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data_width</a:t>
            </a:r>
            <a:r>
              <a:rPr kumimoji="0" lang="en-US" altLang="en-US" sz="20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20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20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64</a:t>
            </a:r>
            <a:r>
              <a:rPr kumimoji="0" lang="en-US" altLang="en-US" sz="20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20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20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20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"granularity"</a:t>
            </a:r>
            <a:r>
              <a:rPr kumimoji="0" lang="en-US" altLang="en-US" sz="20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a:t>
            </a:r>
            <a:r>
              <a:rPr kumimoji="0" lang="en-US" altLang="en-US" sz="20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16</a:t>
            </a:r>
            <a:r>
              <a:rPr kumimoji="0" lang="en-US" altLang="en-US" sz="20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20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sz="20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20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2000"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subnet_offset</a:t>
            </a:r>
            <a:r>
              <a:rPr kumimoji="0" lang="en-US" altLang="en-US" sz="20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20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20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Seq</a:t>
            </a:r>
            <a:r>
              <a:rPr kumimoji="0" lang="en-US" altLang="en-US" sz="20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20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0</a:t>
            </a:r>
            <a:r>
              <a:rPr kumimoji="0" lang="en-US" altLang="en-US" sz="20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20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1</a:t>
            </a:r>
            <a:r>
              <a:rPr kumimoji="0" lang="en-US" altLang="en-US" sz="20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20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2</a:t>
            </a:r>
            <a:r>
              <a:rPr kumimoji="0" lang="en-US" altLang="en-US" sz="20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endParaRPr kumimoji="0" lang="en-US" altLang="en-US" sz="4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grpSp>
        <p:nvGrpSpPr>
          <p:cNvPr id="247" name="组合 246">
            <a:extLst>
              <a:ext uri="{FF2B5EF4-FFF2-40B4-BE49-F238E27FC236}">
                <a16:creationId xmlns:a16="http://schemas.microsoft.com/office/drawing/2014/main" id="{12423E83-2012-40D2-8009-1E8DB6290822}"/>
              </a:ext>
            </a:extLst>
          </p:cNvPr>
          <p:cNvGrpSpPr/>
          <p:nvPr/>
        </p:nvGrpSpPr>
        <p:grpSpPr>
          <a:xfrm rot="5400000">
            <a:off x="5821945" y="3401875"/>
            <a:ext cx="162027" cy="1752281"/>
            <a:chOff x="6428782" y="2245518"/>
            <a:chExt cx="193039" cy="899160"/>
          </a:xfrm>
          <a:solidFill>
            <a:schemeClr val="bg1"/>
          </a:solidFill>
        </p:grpSpPr>
        <p:sp>
          <p:nvSpPr>
            <p:cNvPr id="248" name="圆角矩形 74">
              <a:extLst>
                <a:ext uri="{FF2B5EF4-FFF2-40B4-BE49-F238E27FC236}">
                  <a16:creationId xmlns:a16="http://schemas.microsoft.com/office/drawing/2014/main" id="{76F5C484-6055-4498-80FE-977B057FE601}"/>
                </a:ext>
              </a:extLst>
            </p:cNvPr>
            <p:cNvSpPr/>
            <p:nvPr/>
          </p:nvSpPr>
          <p:spPr>
            <a:xfrm>
              <a:off x="6428782" y="2245518"/>
              <a:ext cx="193039" cy="899160"/>
            </a:xfrm>
            <a:prstGeom prst="round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249" name="直接连接符 248">
              <a:extLst>
                <a:ext uri="{FF2B5EF4-FFF2-40B4-BE49-F238E27FC236}">
                  <a16:creationId xmlns:a16="http://schemas.microsoft.com/office/drawing/2014/main" id="{395CF357-F852-45D5-8A51-30BF35FB6CC9}"/>
                </a:ext>
              </a:extLst>
            </p:cNvPr>
            <p:cNvCxnSpPr>
              <a:cxnSpLocks/>
              <a:stCxn id="248" idx="1"/>
              <a:endCxn id="248" idx="3"/>
            </p:cNvCxnSpPr>
            <p:nvPr/>
          </p:nvCxnSpPr>
          <p:spPr>
            <a:xfrm>
              <a:off x="6428782" y="2695099"/>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直接连接符 249">
              <a:extLst>
                <a:ext uri="{FF2B5EF4-FFF2-40B4-BE49-F238E27FC236}">
                  <a16:creationId xmlns:a16="http://schemas.microsoft.com/office/drawing/2014/main" id="{96359134-423D-43A2-B181-A22B8FA838CF}"/>
                </a:ext>
              </a:extLst>
            </p:cNvPr>
            <p:cNvCxnSpPr/>
            <p:nvPr/>
          </p:nvCxnSpPr>
          <p:spPr>
            <a:xfrm>
              <a:off x="6428782" y="2457450"/>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直接连接符 250">
              <a:extLst>
                <a:ext uri="{FF2B5EF4-FFF2-40B4-BE49-F238E27FC236}">
                  <a16:creationId xmlns:a16="http://schemas.microsoft.com/office/drawing/2014/main" id="{42565118-48AE-41CB-9D13-9CE354087181}"/>
                </a:ext>
              </a:extLst>
            </p:cNvPr>
            <p:cNvCxnSpPr/>
            <p:nvPr/>
          </p:nvCxnSpPr>
          <p:spPr>
            <a:xfrm>
              <a:off x="6428782" y="2924175"/>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2" name="直接连接符 251">
            <a:extLst>
              <a:ext uri="{FF2B5EF4-FFF2-40B4-BE49-F238E27FC236}">
                <a16:creationId xmlns:a16="http://schemas.microsoft.com/office/drawing/2014/main" id="{895DBF48-848B-4533-A0C4-BFEF967AFBE5}"/>
              </a:ext>
            </a:extLst>
          </p:cNvPr>
          <p:cNvCxnSpPr>
            <a:cxnSpLocks/>
            <a:stCxn id="248" idx="0"/>
          </p:cNvCxnSpPr>
          <p:nvPr/>
        </p:nvCxnSpPr>
        <p:spPr>
          <a:xfrm>
            <a:off x="6779099" y="4278016"/>
            <a:ext cx="192241"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53" name="文本框 252">
            <a:extLst>
              <a:ext uri="{FF2B5EF4-FFF2-40B4-BE49-F238E27FC236}">
                <a16:creationId xmlns:a16="http://schemas.microsoft.com/office/drawing/2014/main" id="{35A1E034-6991-49A1-A80E-53C54B2B1072}"/>
              </a:ext>
            </a:extLst>
          </p:cNvPr>
          <p:cNvSpPr txBox="1"/>
          <p:nvPr/>
        </p:nvSpPr>
        <p:spPr>
          <a:xfrm>
            <a:off x="6933345" y="4133187"/>
            <a:ext cx="1364925" cy="276999"/>
          </a:xfrm>
          <a:prstGeom prst="rect">
            <a:avLst/>
          </a:prstGeom>
          <a:noFill/>
        </p:spPr>
        <p:txBody>
          <a:bodyPr wrap="none" rtlCol="0">
            <a:spAutoFit/>
          </a:bodyPr>
          <a:lstStyle/>
          <a:p>
            <a:r>
              <a:rPr kumimoji="0" lang="en-US" altLang="en-US" sz="1200" b="0" i="0" u="none" strike="noStrike" cap="none" normalizeH="0" baseline="0" dirty="0" err="1">
                <a:ln>
                  <a:noFill/>
                </a:ln>
                <a:solidFill>
                  <a:srgbClr val="54B33E"/>
                </a:solidFill>
                <a:effectLst/>
                <a:latin typeface="Arial Unicode MS"/>
                <a:ea typeface="JetBrains Mono"/>
              </a:rPr>
              <a:t>subnet_offset</a:t>
            </a:r>
            <a:r>
              <a:rPr lang="en-US" altLang="en-US" sz="1200" dirty="0">
                <a:solidFill>
                  <a:srgbClr val="54B33E"/>
                </a:solidFill>
                <a:latin typeface="Arial Unicode MS"/>
                <a:ea typeface="JetBrains Mono"/>
              </a:rPr>
              <a:t> = 1</a:t>
            </a:r>
            <a:endParaRPr lang="en-US" sz="1200" dirty="0"/>
          </a:p>
        </p:txBody>
      </p:sp>
      <p:sp>
        <p:nvSpPr>
          <p:cNvPr id="254" name="文本框 253">
            <a:extLst>
              <a:ext uri="{FF2B5EF4-FFF2-40B4-BE49-F238E27FC236}">
                <a16:creationId xmlns:a16="http://schemas.microsoft.com/office/drawing/2014/main" id="{8B4973BA-8549-4891-865E-CA710356C865}"/>
              </a:ext>
            </a:extLst>
          </p:cNvPr>
          <p:cNvSpPr txBox="1"/>
          <p:nvPr/>
        </p:nvSpPr>
        <p:spPr>
          <a:xfrm>
            <a:off x="4804180" y="3902399"/>
            <a:ext cx="2095843" cy="276999"/>
          </a:xfrm>
          <a:prstGeom prst="rect">
            <a:avLst/>
          </a:prstGeom>
          <a:noFill/>
        </p:spPr>
        <p:txBody>
          <a:bodyPr wrap="square" rtlCol="0">
            <a:spAutoFit/>
          </a:bodyPr>
          <a:lstStyle/>
          <a:p>
            <a:r>
              <a:rPr lang="en-US" sz="1200" dirty="0"/>
              <a:t>0x</a:t>
            </a:r>
            <a:r>
              <a:rPr lang="en-US" sz="1200" b="1" dirty="0"/>
              <a:t>1234__5678__9abc</a:t>
            </a:r>
            <a:r>
              <a:rPr lang="en-US" sz="1200" dirty="0"/>
              <a:t>__de01</a:t>
            </a:r>
          </a:p>
        </p:txBody>
      </p:sp>
      <p:sp>
        <p:nvSpPr>
          <p:cNvPr id="255" name="文本框 254">
            <a:extLst>
              <a:ext uri="{FF2B5EF4-FFF2-40B4-BE49-F238E27FC236}">
                <a16:creationId xmlns:a16="http://schemas.microsoft.com/office/drawing/2014/main" id="{12790DF1-B318-479C-9ED3-0360377A5AAC}"/>
              </a:ext>
            </a:extLst>
          </p:cNvPr>
          <p:cNvSpPr txBox="1"/>
          <p:nvPr/>
        </p:nvSpPr>
        <p:spPr>
          <a:xfrm>
            <a:off x="4834033" y="4373094"/>
            <a:ext cx="2036135" cy="276999"/>
          </a:xfrm>
          <a:prstGeom prst="rect">
            <a:avLst/>
          </a:prstGeom>
          <a:noFill/>
        </p:spPr>
        <p:txBody>
          <a:bodyPr wrap="none" rtlCol="0">
            <a:spAutoFit/>
          </a:bodyPr>
          <a:lstStyle/>
          <a:p>
            <a:r>
              <a:rPr lang="en-US" sz="1200" dirty="0"/>
              <a:t>0x</a:t>
            </a:r>
            <a:r>
              <a:rPr lang="en-US" sz="1200" b="1" dirty="0"/>
              <a:t>5678__9abc</a:t>
            </a:r>
            <a:r>
              <a:rPr lang="en-US" sz="1200" dirty="0"/>
              <a:t>__de01__</a:t>
            </a:r>
            <a:r>
              <a:rPr lang="en-US" sz="1200" b="1" dirty="0"/>
              <a:t>1234</a:t>
            </a:r>
          </a:p>
        </p:txBody>
      </p:sp>
      <p:cxnSp>
        <p:nvCxnSpPr>
          <p:cNvPr id="273" name="直接箭头连接符 272">
            <a:extLst>
              <a:ext uri="{FF2B5EF4-FFF2-40B4-BE49-F238E27FC236}">
                <a16:creationId xmlns:a16="http://schemas.microsoft.com/office/drawing/2014/main" id="{ED9CA902-91C4-4490-9B72-A9EEBC41E130}"/>
              </a:ext>
            </a:extLst>
          </p:cNvPr>
          <p:cNvCxnSpPr/>
          <p:nvPr/>
        </p:nvCxnSpPr>
        <p:spPr>
          <a:xfrm flipH="1">
            <a:off x="5302287" y="4148141"/>
            <a:ext cx="348161" cy="301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4" name="直接箭头连接符 273">
            <a:extLst>
              <a:ext uri="{FF2B5EF4-FFF2-40B4-BE49-F238E27FC236}">
                <a16:creationId xmlns:a16="http://schemas.microsoft.com/office/drawing/2014/main" id="{B427ADC6-2BFB-4B6A-BC8F-B8B5DF7F890A}"/>
              </a:ext>
            </a:extLst>
          </p:cNvPr>
          <p:cNvCxnSpPr/>
          <p:nvPr/>
        </p:nvCxnSpPr>
        <p:spPr>
          <a:xfrm flipH="1">
            <a:off x="5738066" y="4148141"/>
            <a:ext cx="348161" cy="301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5" name="直接箭头连接符 274">
            <a:extLst>
              <a:ext uri="{FF2B5EF4-FFF2-40B4-BE49-F238E27FC236}">
                <a16:creationId xmlns:a16="http://schemas.microsoft.com/office/drawing/2014/main" id="{B72A935A-EB19-473E-97BF-E45A491EE061}"/>
              </a:ext>
            </a:extLst>
          </p:cNvPr>
          <p:cNvCxnSpPr/>
          <p:nvPr/>
        </p:nvCxnSpPr>
        <p:spPr>
          <a:xfrm flipH="1">
            <a:off x="6173845" y="4140162"/>
            <a:ext cx="348161" cy="301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7" name="直接箭头连接符 276">
            <a:extLst>
              <a:ext uri="{FF2B5EF4-FFF2-40B4-BE49-F238E27FC236}">
                <a16:creationId xmlns:a16="http://schemas.microsoft.com/office/drawing/2014/main" id="{D3810F15-FA5B-46A9-8BE3-C820D44B18AD}"/>
              </a:ext>
            </a:extLst>
          </p:cNvPr>
          <p:cNvCxnSpPr/>
          <p:nvPr/>
        </p:nvCxnSpPr>
        <p:spPr>
          <a:xfrm>
            <a:off x="5206851" y="4148141"/>
            <a:ext cx="1381178" cy="274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9" name="组合 278">
            <a:extLst>
              <a:ext uri="{FF2B5EF4-FFF2-40B4-BE49-F238E27FC236}">
                <a16:creationId xmlns:a16="http://schemas.microsoft.com/office/drawing/2014/main" id="{7FDAFCF6-1537-4E79-94D8-ECECD4507D80}"/>
              </a:ext>
            </a:extLst>
          </p:cNvPr>
          <p:cNvGrpSpPr/>
          <p:nvPr/>
        </p:nvGrpSpPr>
        <p:grpSpPr>
          <a:xfrm rot="5400000">
            <a:off x="9461853" y="3401874"/>
            <a:ext cx="162027" cy="1752281"/>
            <a:chOff x="6428782" y="2245518"/>
            <a:chExt cx="193039" cy="899160"/>
          </a:xfrm>
          <a:solidFill>
            <a:schemeClr val="bg1"/>
          </a:solidFill>
        </p:grpSpPr>
        <p:sp>
          <p:nvSpPr>
            <p:cNvPr id="280" name="圆角矩形 74">
              <a:extLst>
                <a:ext uri="{FF2B5EF4-FFF2-40B4-BE49-F238E27FC236}">
                  <a16:creationId xmlns:a16="http://schemas.microsoft.com/office/drawing/2014/main" id="{693736F5-4010-4088-8C2C-684B59C39CFE}"/>
                </a:ext>
              </a:extLst>
            </p:cNvPr>
            <p:cNvSpPr/>
            <p:nvPr/>
          </p:nvSpPr>
          <p:spPr>
            <a:xfrm>
              <a:off x="6428782" y="2245518"/>
              <a:ext cx="193039" cy="899160"/>
            </a:xfrm>
            <a:prstGeom prst="round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281" name="直接连接符 280">
              <a:extLst>
                <a:ext uri="{FF2B5EF4-FFF2-40B4-BE49-F238E27FC236}">
                  <a16:creationId xmlns:a16="http://schemas.microsoft.com/office/drawing/2014/main" id="{3FE95FB1-F50C-4927-B831-F0130A7271F7}"/>
                </a:ext>
              </a:extLst>
            </p:cNvPr>
            <p:cNvCxnSpPr>
              <a:cxnSpLocks/>
              <a:stCxn id="280" idx="1"/>
              <a:endCxn id="280" idx="3"/>
            </p:cNvCxnSpPr>
            <p:nvPr/>
          </p:nvCxnSpPr>
          <p:spPr>
            <a:xfrm>
              <a:off x="6428782" y="2695099"/>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直接连接符 281">
              <a:extLst>
                <a:ext uri="{FF2B5EF4-FFF2-40B4-BE49-F238E27FC236}">
                  <a16:creationId xmlns:a16="http://schemas.microsoft.com/office/drawing/2014/main" id="{B9178029-5B2B-40F5-BD06-ADC1BAF777B1}"/>
                </a:ext>
              </a:extLst>
            </p:cNvPr>
            <p:cNvCxnSpPr/>
            <p:nvPr/>
          </p:nvCxnSpPr>
          <p:spPr>
            <a:xfrm>
              <a:off x="6428782" y="2457450"/>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直接连接符 282">
              <a:extLst>
                <a:ext uri="{FF2B5EF4-FFF2-40B4-BE49-F238E27FC236}">
                  <a16:creationId xmlns:a16="http://schemas.microsoft.com/office/drawing/2014/main" id="{6151EE42-6FE4-4E78-B954-7AFD3DE835CB}"/>
                </a:ext>
              </a:extLst>
            </p:cNvPr>
            <p:cNvCxnSpPr/>
            <p:nvPr/>
          </p:nvCxnSpPr>
          <p:spPr>
            <a:xfrm>
              <a:off x="6428782" y="2924175"/>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4" name="直接连接符 283">
            <a:extLst>
              <a:ext uri="{FF2B5EF4-FFF2-40B4-BE49-F238E27FC236}">
                <a16:creationId xmlns:a16="http://schemas.microsoft.com/office/drawing/2014/main" id="{1AAB0267-75E4-4230-B550-753F0FE56EA5}"/>
              </a:ext>
            </a:extLst>
          </p:cNvPr>
          <p:cNvCxnSpPr>
            <a:cxnSpLocks/>
            <a:stCxn id="280" idx="0"/>
          </p:cNvCxnSpPr>
          <p:nvPr/>
        </p:nvCxnSpPr>
        <p:spPr>
          <a:xfrm>
            <a:off x="10419007" y="4278015"/>
            <a:ext cx="192241"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85" name="文本框 284">
            <a:extLst>
              <a:ext uri="{FF2B5EF4-FFF2-40B4-BE49-F238E27FC236}">
                <a16:creationId xmlns:a16="http://schemas.microsoft.com/office/drawing/2014/main" id="{4B85CA54-54B8-4648-BA67-F2CFA3DEDDF9}"/>
              </a:ext>
            </a:extLst>
          </p:cNvPr>
          <p:cNvSpPr txBox="1"/>
          <p:nvPr/>
        </p:nvSpPr>
        <p:spPr>
          <a:xfrm>
            <a:off x="10561522" y="4129369"/>
            <a:ext cx="1364925" cy="276999"/>
          </a:xfrm>
          <a:prstGeom prst="rect">
            <a:avLst/>
          </a:prstGeom>
          <a:noFill/>
        </p:spPr>
        <p:txBody>
          <a:bodyPr wrap="none" rtlCol="0">
            <a:spAutoFit/>
          </a:bodyPr>
          <a:lstStyle/>
          <a:p>
            <a:r>
              <a:rPr kumimoji="0" lang="en-US" altLang="en-US" sz="1200" b="0" i="0" u="none" strike="noStrike" cap="none" normalizeH="0" baseline="0" dirty="0" err="1">
                <a:ln>
                  <a:noFill/>
                </a:ln>
                <a:solidFill>
                  <a:srgbClr val="54B33E"/>
                </a:solidFill>
                <a:effectLst/>
                <a:latin typeface="Arial Unicode MS"/>
                <a:ea typeface="JetBrains Mono"/>
              </a:rPr>
              <a:t>subnet_offset</a:t>
            </a:r>
            <a:r>
              <a:rPr lang="en-US" altLang="en-US" sz="1200" dirty="0">
                <a:solidFill>
                  <a:srgbClr val="54B33E"/>
                </a:solidFill>
                <a:latin typeface="Arial Unicode MS"/>
                <a:ea typeface="JetBrains Mono"/>
              </a:rPr>
              <a:t> = 2</a:t>
            </a:r>
            <a:endParaRPr lang="en-US" sz="1200" dirty="0"/>
          </a:p>
        </p:txBody>
      </p:sp>
      <p:sp>
        <p:nvSpPr>
          <p:cNvPr id="286" name="文本框 285">
            <a:extLst>
              <a:ext uri="{FF2B5EF4-FFF2-40B4-BE49-F238E27FC236}">
                <a16:creationId xmlns:a16="http://schemas.microsoft.com/office/drawing/2014/main" id="{B8951E18-3AA9-4A6D-BEB3-C9F0D667F1B0}"/>
              </a:ext>
            </a:extLst>
          </p:cNvPr>
          <p:cNvSpPr txBox="1"/>
          <p:nvPr/>
        </p:nvSpPr>
        <p:spPr>
          <a:xfrm>
            <a:off x="8444088" y="3902398"/>
            <a:ext cx="2095843" cy="276999"/>
          </a:xfrm>
          <a:prstGeom prst="rect">
            <a:avLst/>
          </a:prstGeom>
          <a:noFill/>
        </p:spPr>
        <p:txBody>
          <a:bodyPr wrap="square" rtlCol="0">
            <a:spAutoFit/>
          </a:bodyPr>
          <a:lstStyle/>
          <a:p>
            <a:r>
              <a:rPr lang="en-US" sz="1200" dirty="0"/>
              <a:t>0x</a:t>
            </a:r>
            <a:r>
              <a:rPr lang="en-US" sz="1200" b="1" dirty="0"/>
              <a:t>1234__5678__9abc</a:t>
            </a:r>
            <a:r>
              <a:rPr lang="en-US" sz="1200" dirty="0"/>
              <a:t>__de01</a:t>
            </a:r>
          </a:p>
        </p:txBody>
      </p:sp>
      <p:sp>
        <p:nvSpPr>
          <p:cNvPr id="287" name="文本框 286">
            <a:extLst>
              <a:ext uri="{FF2B5EF4-FFF2-40B4-BE49-F238E27FC236}">
                <a16:creationId xmlns:a16="http://schemas.microsoft.com/office/drawing/2014/main" id="{FA015DB1-2F6B-4DF1-9E56-5765E1DE7684}"/>
              </a:ext>
            </a:extLst>
          </p:cNvPr>
          <p:cNvSpPr txBox="1"/>
          <p:nvPr/>
        </p:nvSpPr>
        <p:spPr>
          <a:xfrm>
            <a:off x="8473941" y="4373093"/>
            <a:ext cx="2036135" cy="276999"/>
          </a:xfrm>
          <a:prstGeom prst="rect">
            <a:avLst/>
          </a:prstGeom>
          <a:noFill/>
        </p:spPr>
        <p:txBody>
          <a:bodyPr wrap="none" rtlCol="0">
            <a:spAutoFit/>
          </a:bodyPr>
          <a:lstStyle/>
          <a:p>
            <a:r>
              <a:rPr lang="en-US" sz="1200" dirty="0"/>
              <a:t>0x</a:t>
            </a:r>
            <a:r>
              <a:rPr lang="en-US" sz="1200" b="1" dirty="0"/>
              <a:t>9abc</a:t>
            </a:r>
            <a:r>
              <a:rPr lang="en-US" sz="1200" dirty="0"/>
              <a:t>__de01__</a:t>
            </a:r>
            <a:r>
              <a:rPr lang="en-US" sz="1200" b="1" dirty="0"/>
              <a:t>1234__5678</a:t>
            </a:r>
          </a:p>
        </p:txBody>
      </p:sp>
      <p:cxnSp>
        <p:nvCxnSpPr>
          <p:cNvPr id="288" name="直接箭头连接符 287">
            <a:extLst>
              <a:ext uri="{FF2B5EF4-FFF2-40B4-BE49-F238E27FC236}">
                <a16:creationId xmlns:a16="http://schemas.microsoft.com/office/drawing/2014/main" id="{42588FA4-2E9C-4E34-B364-F9CDC8C68E27}"/>
              </a:ext>
            </a:extLst>
          </p:cNvPr>
          <p:cNvCxnSpPr>
            <a:cxnSpLocks/>
          </p:cNvCxnSpPr>
          <p:nvPr/>
        </p:nvCxnSpPr>
        <p:spPr>
          <a:xfrm>
            <a:off x="9290357" y="4148140"/>
            <a:ext cx="937580" cy="2742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9" name="直接箭头连接符 288">
            <a:extLst>
              <a:ext uri="{FF2B5EF4-FFF2-40B4-BE49-F238E27FC236}">
                <a16:creationId xmlns:a16="http://schemas.microsoft.com/office/drawing/2014/main" id="{C5B245F4-2EFC-4F4D-85DF-A6696E1ABF60}"/>
              </a:ext>
            </a:extLst>
          </p:cNvPr>
          <p:cNvCxnSpPr>
            <a:cxnSpLocks/>
          </p:cNvCxnSpPr>
          <p:nvPr/>
        </p:nvCxnSpPr>
        <p:spPr>
          <a:xfrm flipH="1">
            <a:off x="8865451" y="4148140"/>
            <a:ext cx="860685" cy="293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0" name="直接箭头连接符 289">
            <a:extLst>
              <a:ext uri="{FF2B5EF4-FFF2-40B4-BE49-F238E27FC236}">
                <a16:creationId xmlns:a16="http://schemas.microsoft.com/office/drawing/2014/main" id="{35B717D6-D260-40D6-A7C9-49785E87CCFD}"/>
              </a:ext>
            </a:extLst>
          </p:cNvPr>
          <p:cNvCxnSpPr>
            <a:cxnSpLocks/>
          </p:cNvCxnSpPr>
          <p:nvPr/>
        </p:nvCxnSpPr>
        <p:spPr>
          <a:xfrm flipH="1">
            <a:off x="9324057" y="4140161"/>
            <a:ext cx="837858" cy="309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1" name="直接箭头连接符 290">
            <a:extLst>
              <a:ext uri="{FF2B5EF4-FFF2-40B4-BE49-F238E27FC236}">
                <a16:creationId xmlns:a16="http://schemas.microsoft.com/office/drawing/2014/main" id="{772F6231-47A7-4116-8FD4-14C5FF1664D2}"/>
              </a:ext>
            </a:extLst>
          </p:cNvPr>
          <p:cNvCxnSpPr>
            <a:cxnSpLocks/>
          </p:cNvCxnSpPr>
          <p:nvPr/>
        </p:nvCxnSpPr>
        <p:spPr>
          <a:xfrm>
            <a:off x="8846759" y="4148140"/>
            <a:ext cx="907382" cy="293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6" name="矩形 295">
            <a:extLst>
              <a:ext uri="{FF2B5EF4-FFF2-40B4-BE49-F238E27FC236}">
                <a16:creationId xmlns:a16="http://schemas.microsoft.com/office/drawing/2014/main" id="{709F6D8F-2DAC-4C77-A7DB-C34CCE72041B}"/>
              </a:ext>
            </a:extLst>
          </p:cNvPr>
          <p:cNvSpPr/>
          <p:nvPr/>
        </p:nvSpPr>
        <p:spPr>
          <a:xfrm>
            <a:off x="4757878" y="3601918"/>
            <a:ext cx="2217915" cy="369332"/>
          </a:xfrm>
          <a:prstGeom prst="rect">
            <a:avLst/>
          </a:prstGeom>
        </p:spPr>
        <p:txBody>
          <a:bodyPr wrap="none">
            <a:spAutoFit/>
          </a:bodyPr>
          <a:lstStyle/>
          <a:p>
            <a:r>
              <a:rPr lang="en-US" dirty="0"/>
              <a:t>Sub-net Shifter Offset</a:t>
            </a:r>
          </a:p>
        </p:txBody>
      </p:sp>
      <p:sp>
        <p:nvSpPr>
          <p:cNvPr id="297" name="内容占位符 2">
            <a:extLst>
              <a:ext uri="{FF2B5EF4-FFF2-40B4-BE49-F238E27FC236}">
                <a16:creationId xmlns:a16="http://schemas.microsoft.com/office/drawing/2014/main" id="{BD513A7F-7697-4A14-975A-C98F035756D9}"/>
              </a:ext>
            </a:extLst>
          </p:cNvPr>
          <p:cNvSpPr>
            <a:spLocks noGrp="1"/>
          </p:cNvSpPr>
          <p:nvPr>
            <p:ph idx="1"/>
          </p:nvPr>
        </p:nvSpPr>
        <p:spPr>
          <a:xfrm>
            <a:off x="4867900" y="4813854"/>
            <a:ext cx="5486362" cy="1440975"/>
          </a:xfrm>
        </p:spPr>
        <p:txBody>
          <a:bodyPr>
            <a:normAutofit/>
          </a:bodyPr>
          <a:lstStyle/>
          <a:p>
            <a:r>
              <a:rPr lang="en-US" sz="2400" dirty="0"/>
              <a:t>In order to achieve decomposability, we add one </a:t>
            </a:r>
            <a:r>
              <a:rPr lang="en-US" sz="2400" b="1" dirty="0"/>
              <a:t>subnet shifter</a:t>
            </a:r>
            <a:r>
              <a:rPr lang="en-US" sz="2400" dirty="0"/>
              <a:t>s for each output</a:t>
            </a:r>
          </a:p>
          <a:p>
            <a:r>
              <a:rPr lang="en-US" sz="2400" dirty="0"/>
              <a:t>The default offset is zero for each output</a:t>
            </a:r>
          </a:p>
        </p:txBody>
      </p:sp>
      <p:sp>
        <p:nvSpPr>
          <p:cNvPr id="298" name="Trapezoid 157">
            <a:extLst>
              <a:ext uri="{FF2B5EF4-FFF2-40B4-BE49-F238E27FC236}">
                <a16:creationId xmlns:a16="http://schemas.microsoft.com/office/drawing/2014/main" id="{69AE44D9-D284-4EE1-B919-011A02A0DEAB}"/>
              </a:ext>
            </a:extLst>
          </p:cNvPr>
          <p:cNvSpPr/>
          <p:nvPr/>
        </p:nvSpPr>
        <p:spPr>
          <a:xfrm rot="5400000">
            <a:off x="2935539" y="5143404"/>
            <a:ext cx="1119064" cy="254844"/>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lumMod val="95000"/>
                    <a:lumOff val="5000"/>
                  </a:schemeClr>
                </a:solidFill>
              </a:rPr>
              <a:t>MUX</a:t>
            </a:r>
          </a:p>
        </p:txBody>
      </p:sp>
      <p:sp>
        <p:nvSpPr>
          <p:cNvPr id="299" name="Trapezoid 157">
            <a:extLst>
              <a:ext uri="{FF2B5EF4-FFF2-40B4-BE49-F238E27FC236}">
                <a16:creationId xmlns:a16="http://schemas.microsoft.com/office/drawing/2014/main" id="{67AB1965-800C-416B-8157-2E5C00BB32EA}"/>
              </a:ext>
            </a:extLst>
          </p:cNvPr>
          <p:cNvSpPr/>
          <p:nvPr/>
        </p:nvSpPr>
        <p:spPr>
          <a:xfrm rot="5400000">
            <a:off x="2935429" y="2530589"/>
            <a:ext cx="1119064" cy="254844"/>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lumMod val="95000"/>
                    <a:lumOff val="5000"/>
                  </a:schemeClr>
                </a:solidFill>
              </a:rPr>
              <a:t>MUX</a:t>
            </a:r>
          </a:p>
        </p:txBody>
      </p:sp>
      <p:sp>
        <p:nvSpPr>
          <p:cNvPr id="300" name="Trapezoid 157">
            <a:extLst>
              <a:ext uri="{FF2B5EF4-FFF2-40B4-BE49-F238E27FC236}">
                <a16:creationId xmlns:a16="http://schemas.microsoft.com/office/drawing/2014/main" id="{7D6786A3-7551-42C0-B005-752C6B595ED9}"/>
              </a:ext>
            </a:extLst>
          </p:cNvPr>
          <p:cNvSpPr/>
          <p:nvPr/>
        </p:nvSpPr>
        <p:spPr>
          <a:xfrm rot="5400000">
            <a:off x="2932629" y="3858686"/>
            <a:ext cx="1119064" cy="254844"/>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lumMod val="95000"/>
                    <a:lumOff val="5000"/>
                  </a:schemeClr>
                </a:solidFill>
              </a:rPr>
              <a:t>MUX</a:t>
            </a:r>
          </a:p>
        </p:txBody>
      </p:sp>
      <p:sp>
        <p:nvSpPr>
          <p:cNvPr id="3" name="灯片编号占位符 2">
            <a:extLst>
              <a:ext uri="{FF2B5EF4-FFF2-40B4-BE49-F238E27FC236}">
                <a16:creationId xmlns:a16="http://schemas.microsoft.com/office/drawing/2014/main" id="{5FDCFCBC-2F2B-4A43-B902-933CDC9F2B85}"/>
              </a:ext>
            </a:extLst>
          </p:cNvPr>
          <p:cNvSpPr>
            <a:spLocks noGrp="1"/>
          </p:cNvSpPr>
          <p:nvPr>
            <p:ph type="sldNum" sz="quarter" idx="12"/>
          </p:nvPr>
        </p:nvSpPr>
        <p:spPr/>
        <p:txBody>
          <a:bodyPr/>
          <a:lstStyle/>
          <a:p>
            <a:fld id="{29227C6E-B40C-4F1A-B871-335365E566BA}" type="slidenum">
              <a:rPr lang="en-US" smtClean="0"/>
              <a:t>23</a:t>
            </a:fld>
            <a:endParaRPr lang="en-US"/>
          </a:p>
        </p:txBody>
      </p:sp>
    </p:spTree>
    <p:extLst>
      <p:ext uri="{BB962C8B-B14F-4D97-AF65-F5344CB8AC3E}">
        <p14:creationId xmlns:p14="http://schemas.microsoft.com/office/powerpoint/2010/main" val="3522472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1010902" cy="1325563"/>
          </a:xfrm>
        </p:spPr>
        <p:txBody>
          <a:bodyPr/>
          <a:lstStyle/>
          <a:p>
            <a:r>
              <a:rPr lang="en-US" dirty="0"/>
              <a:t>Advanced Features: Decomposability in PE</a:t>
            </a:r>
          </a:p>
        </p:txBody>
      </p:sp>
      <p:sp>
        <p:nvSpPr>
          <p:cNvPr id="3" name="内容占位符 2"/>
          <p:cNvSpPr>
            <a:spLocks noGrp="1"/>
          </p:cNvSpPr>
          <p:nvPr>
            <p:ph idx="1"/>
          </p:nvPr>
        </p:nvSpPr>
        <p:spPr>
          <a:xfrm>
            <a:off x="6234911" y="5617633"/>
            <a:ext cx="5583745" cy="1137155"/>
          </a:xfrm>
        </p:spPr>
        <p:txBody>
          <a:bodyPr>
            <a:normAutofit/>
          </a:bodyPr>
          <a:lstStyle/>
          <a:p>
            <a:r>
              <a:rPr lang="en-US" sz="2400" dirty="0"/>
              <a:t>All you need to do is just changing the granularity from 64 to 32.</a:t>
            </a:r>
          </a:p>
        </p:txBody>
      </p:sp>
      <p:sp>
        <p:nvSpPr>
          <p:cNvPr id="6" name="Rectangle 2">
            <a:extLst>
              <a:ext uri="{FF2B5EF4-FFF2-40B4-BE49-F238E27FC236}">
                <a16:creationId xmlns:a16="http://schemas.microsoft.com/office/drawing/2014/main" id="{8B641BB9-DBD4-4BB5-BD83-C97309FFCADE}"/>
              </a:ext>
            </a:extLst>
          </p:cNvPr>
          <p:cNvSpPr>
            <a:spLocks noChangeArrowheads="1"/>
          </p:cNvSpPr>
          <p:nvPr/>
        </p:nvSpPr>
        <p:spPr bwMode="auto">
          <a:xfrm>
            <a:off x="5830222" y="2139374"/>
            <a:ext cx="6298278" cy="2308324"/>
          </a:xfrm>
          <a:prstGeom prst="rect">
            <a:avLst/>
          </a:prstGeom>
          <a:solidFill>
            <a:srgbClr val="1313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Your own Data-dependent Controlled </a:t>
            </a:r>
            <a:br>
              <a:rPr kumimoji="0" lang="en-US" altLang="en-US"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Processing Elements with GE / LE and Add </a:t>
            </a:r>
            <a:br>
              <a:rPr kumimoji="0" lang="en-US" altLang="en-US"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b="0" i="1" u="none" strike="noStrike" cap="none" normalizeH="0" baseline="0" dirty="0" err="1">
                <a:ln>
                  <a:noFill/>
                </a:ln>
                <a:solidFill>
                  <a:srgbClr val="ED94FF"/>
                </a:solidFill>
                <a:effectLst/>
                <a:latin typeface="Courier New" panose="02070309020205020404" pitchFamily="49" charset="0"/>
                <a:ea typeface="JetBrains Mono"/>
                <a:cs typeface="Courier New" panose="02070309020205020404" pitchFamily="49" charset="0"/>
              </a:rPr>
              <a:t>my_fu</a:t>
            </a:r>
            <a:r>
              <a:rPr kumimoji="0" lang="en-US" altLang="en-US"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new </a:t>
            </a: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ssnode(</a:t>
            </a:r>
            <a:r>
              <a:rPr kumimoji="0" lang="en-US" altLang="en-US"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“processing element"</a:t>
            </a: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0" i="1" u="none" strike="noStrike" cap="none" normalizeH="0" baseline="0" dirty="0" err="1">
                <a:ln>
                  <a:noFill/>
                </a:ln>
                <a:solidFill>
                  <a:srgbClr val="ED94FF"/>
                </a:solidFill>
                <a:effectLst/>
                <a:latin typeface="Courier New" panose="02070309020205020404" pitchFamily="49" charset="0"/>
                <a:ea typeface="JetBrains Mono"/>
                <a:cs typeface="Courier New" panose="02070309020205020404" pitchFamily="49" charset="0"/>
              </a:rPr>
              <a:t>my_fu</a:t>
            </a: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instructions"</a:t>
            </a:r>
            <a:r>
              <a:rPr kumimoji="0" lang="en-US" altLang="en-US" b="1" i="0" u="none" strike="noStrike" cap="none" normalizeH="0" baseline="0" dirty="0" err="1">
                <a:ln>
                  <a:noFill/>
                </a:ln>
                <a:solidFill>
                  <a:srgbClr val="ED864A"/>
                </a:solidFill>
                <a:effectLst/>
                <a:latin typeface="Courier New" panose="02070309020205020404" pitchFamily="49" charset="0"/>
                <a:ea typeface="JetBrains Mono"/>
                <a:cs typeface="Courier New" panose="02070309020205020404" pitchFamily="49" charset="0"/>
              </a:rPr>
              <a:t>,</a:t>
            </a:r>
            <a:r>
              <a:rPr kumimoji="0" lang="en-US" altLang="en-US" b="0" i="1" u="none" strike="noStrike" cap="none" normalizeH="0" baseline="0" dirty="0" err="1">
                <a:ln>
                  <a:noFill/>
                </a:ln>
                <a:solidFill>
                  <a:srgbClr val="ED94FF"/>
                </a:solidFill>
                <a:effectLst/>
                <a:latin typeface="Courier New" panose="02070309020205020404" pitchFamily="49" charset="0"/>
                <a:ea typeface="JetBrains Mono"/>
                <a:cs typeface="Courier New" panose="02070309020205020404" pitchFamily="49" charset="0"/>
              </a:rPr>
              <a:t>Seq</a:t>
            </a: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“Add"</a:t>
            </a: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data_width</a:t>
            </a:r>
            <a:r>
              <a:rPr kumimoji="0" lang="en-US" altLang="en-US"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64</a:t>
            </a: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p>
          <a:p>
            <a:pPr lvl="0" eaLnBrk="0" fontAlgn="base" hangingPunct="0">
              <a:spcBef>
                <a:spcPct val="0"/>
              </a:spcBef>
              <a:spcAft>
                <a:spcPct val="0"/>
              </a:spcAft>
            </a:pPr>
            <a:r>
              <a:rPr lang="en-US" altLang="en-US" dirty="0">
                <a:solidFill>
                  <a:srgbClr val="FF0000"/>
                </a:solidFill>
                <a:latin typeface="Courier New" panose="02070309020205020404" pitchFamily="49" charset="0"/>
                <a:ea typeface="JetBrains Mono"/>
                <a:cs typeface="Courier New" panose="02070309020205020404" pitchFamily="49" charset="0"/>
              </a:rPr>
              <a:t>// Here we decompose the processing elements</a:t>
            </a:r>
            <a:b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"granularity"</a:t>
            </a:r>
            <a:r>
              <a:rPr kumimoji="0" lang="en-US" altLang="en-US"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32</a:t>
            </a: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endParaRPr kumimoji="0" lang="en-US" altLang="en-US" sz="4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pic>
        <p:nvPicPr>
          <p:cNvPr id="4" name="图片 3">
            <a:extLst>
              <a:ext uri="{FF2B5EF4-FFF2-40B4-BE49-F238E27FC236}">
                <a16:creationId xmlns:a16="http://schemas.microsoft.com/office/drawing/2014/main" id="{E8CDD9B7-E37C-4849-81FE-4ECE70FE5089}"/>
              </a:ext>
            </a:extLst>
          </p:cNvPr>
          <p:cNvPicPr>
            <a:picLocks noChangeAspect="1"/>
          </p:cNvPicPr>
          <p:nvPr/>
        </p:nvPicPr>
        <p:blipFill>
          <a:blip r:embed="rId2"/>
          <a:stretch>
            <a:fillRect/>
          </a:stretch>
        </p:blipFill>
        <p:spPr>
          <a:xfrm>
            <a:off x="543777" y="2020097"/>
            <a:ext cx="5322929" cy="3305613"/>
          </a:xfrm>
          <a:prstGeom prst="rect">
            <a:avLst/>
          </a:prstGeom>
        </p:spPr>
      </p:pic>
      <p:sp>
        <p:nvSpPr>
          <p:cNvPr id="5" name="矩形 4">
            <a:extLst>
              <a:ext uri="{FF2B5EF4-FFF2-40B4-BE49-F238E27FC236}">
                <a16:creationId xmlns:a16="http://schemas.microsoft.com/office/drawing/2014/main" id="{DEBFB073-B654-4B82-8000-186B10976254}"/>
              </a:ext>
            </a:extLst>
          </p:cNvPr>
          <p:cNvSpPr/>
          <p:nvPr/>
        </p:nvSpPr>
        <p:spPr>
          <a:xfrm>
            <a:off x="871456" y="5581984"/>
            <a:ext cx="1810111" cy="369332"/>
          </a:xfrm>
          <a:prstGeom prst="rect">
            <a:avLst/>
          </a:prstGeom>
        </p:spPr>
        <p:txBody>
          <a:bodyPr wrap="none">
            <a:spAutoFit/>
          </a:bodyPr>
          <a:lstStyle/>
          <a:p>
            <a:r>
              <a:rPr lang="en-US" altLang="en-US" dirty="0">
                <a:solidFill>
                  <a:srgbClr val="54B33E"/>
                </a:solidFill>
                <a:latin typeface="Arial Unicode MS"/>
                <a:ea typeface="JetBrains Mono"/>
              </a:rPr>
              <a:t>"granularity"</a:t>
            </a:r>
            <a:r>
              <a:rPr lang="en-US" altLang="en-US" b="1" dirty="0">
                <a:solidFill>
                  <a:srgbClr val="ED864A"/>
                </a:solidFill>
                <a:latin typeface="Arial Unicode MS"/>
                <a:ea typeface="JetBrains Mono"/>
              </a:rPr>
              <a:t>, </a:t>
            </a:r>
            <a:r>
              <a:rPr lang="en-US" altLang="en-US" b="1" dirty="0">
                <a:solidFill>
                  <a:srgbClr val="33CCFF"/>
                </a:solidFill>
                <a:latin typeface="Arial Unicode MS"/>
                <a:ea typeface="JetBrains Mono"/>
              </a:rPr>
              <a:t>64</a:t>
            </a:r>
            <a:endParaRPr lang="en-US" dirty="0"/>
          </a:p>
        </p:txBody>
      </p:sp>
      <p:sp>
        <p:nvSpPr>
          <p:cNvPr id="110" name="矩形 109">
            <a:extLst>
              <a:ext uri="{FF2B5EF4-FFF2-40B4-BE49-F238E27FC236}">
                <a16:creationId xmlns:a16="http://schemas.microsoft.com/office/drawing/2014/main" id="{97193473-3DB1-40FA-BC8D-D0623B7DDCCA}"/>
              </a:ext>
            </a:extLst>
          </p:cNvPr>
          <p:cNvSpPr/>
          <p:nvPr/>
        </p:nvSpPr>
        <p:spPr>
          <a:xfrm>
            <a:off x="3682885" y="5581984"/>
            <a:ext cx="1810111" cy="369332"/>
          </a:xfrm>
          <a:prstGeom prst="rect">
            <a:avLst/>
          </a:prstGeom>
        </p:spPr>
        <p:txBody>
          <a:bodyPr wrap="none">
            <a:spAutoFit/>
          </a:bodyPr>
          <a:lstStyle/>
          <a:p>
            <a:r>
              <a:rPr lang="en-US" altLang="en-US" dirty="0">
                <a:solidFill>
                  <a:srgbClr val="54B33E"/>
                </a:solidFill>
                <a:latin typeface="Arial Unicode MS"/>
                <a:ea typeface="JetBrains Mono"/>
              </a:rPr>
              <a:t>"granularity"</a:t>
            </a:r>
            <a:r>
              <a:rPr lang="en-US" altLang="en-US" b="1" dirty="0">
                <a:solidFill>
                  <a:srgbClr val="ED864A"/>
                </a:solidFill>
                <a:latin typeface="Arial Unicode MS"/>
                <a:ea typeface="JetBrains Mono"/>
              </a:rPr>
              <a:t>, </a:t>
            </a:r>
            <a:r>
              <a:rPr lang="en-US" altLang="en-US" b="1" dirty="0">
                <a:solidFill>
                  <a:srgbClr val="33CCFF"/>
                </a:solidFill>
                <a:latin typeface="Arial Unicode MS"/>
                <a:ea typeface="JetBrains Mono"/>
              </a:rPr>
              <a:t>32</a:t>
            </a:r>
            <a:endParaRPr lang="en-US" dirty="0"/>
          </a:p>
        </p:txBody>
      </p:sp>
      <p:cxnSp>
        <p:nvCxnSpPr>
          <p:cNvPr id="8" name="直接箭头连接符 7">
            <a:extLst>
              <a:ext uri="{FF2B5EF4-FFF2-40B4-BE49-F238E27FC236}">
                <a16:creationId xmlns:a16="http://schemas.microsoft.com/office/drawing/2014/main" id="{89513625-2296-47BC-BB12-D808CD5E15BB}"/>
              </a:ext>
            </a:extLst>
          </p:cNvPr>
          <p:cNvCxnSpPr>
            <a:cxnSpLocks/>
            <a:stCxn id="5" idx="3"/>
            <a:endCxn id="110" idx="1"/>
          </p:cNvCxnSpPr>
          <p:nvPr/>
        </p:nvCxnSpPr>
        <p:spPr>
          <a:xfrm>
            <a:off x="2681567" y="5766650"/>
            <a:ext cx="100131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39AFC033-0DC3-4321-B02C-285C5BC431F1}"/>
              </a:ext>
            </a:extLst>
          </p:cNvPr>
          <p:cNvSpPr>
            <a:spLocks noGrp="1"/>
          </p:cNvSpPr>
          <p:nvPr>
            <p:ph type="sldNum" sz="quarter" idx="12"/>
          </p:nvPr>
        </p:nvSpPr>
        <p:spPr/>
        <p:txBody>
          <a:bodyPr/>
          <a:lstStyle/>
          <a:p>
            <a:fld id="{29227C6E-B40C-4F1A-B871-335365E566BA}" type="slidenum">
              <a:rPr lang="en-US" smtClean="0"/>
              <a:t>24</a:t>
            </a:fld>
            <a:endParaRPr lang="en-US"/>
          </a:p>
        </p:txBody>
      </p:sp>
    </p:spTree>
    <p:extLst>
      <p:ext uri="{BB962C8B-B14F-4D97-AF65-F5344CB8AC3E}">
        <p14:creationId xmlns:p14="http://schemas.microsoft.com/office/powerpoint/2010/main" val="1820903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Advanced Features: Dynamic Flow Control</a:t>
            </a:r>
          </a:p>
        </p:txBody>
      </p:sp>
      <p:sp>
        <p:nvSpPr>
          <p:cNvPr id="3" name="内容占位符 2"/>
          <p:cNvSpPr>
            <a:spLocks noGrp="1"/>
          </p:cNvSpPr>
          <p:nvPr>
            <p:ph idx="1"/>
          </p:nvPr>
        </p:nvSpPr>
        <p:spPr>
          <a:xfrm>
            <a:off x="6218431" y="4330447"/>
            <a:ext cx="5093036" cy="2292532"/>
          </a:xfrm>
        </p:spPr>
        <p:txBody>
          <a:bodyPr>
            <a:noAutofit/>
          </a:bodyPr>
          <a:lstStyle/>
          <a:p>
            <a:pPr algn="just"/>
            <a:r>
              <a:rPr lang="en-US" sz="2400" dirty="0"/>
              <a:t>In order to build dynamic switch, we need to add a </a:t>
            </a:r>
            <a:r>
              <a:rPr lang="en-US" sz="2400" b="1" dirty="0"/>
              <a:t>Queue</a:t>
            </a:r>
            <a:r>
              <a:rPr lang="en-US" sz="2400" dirty="0"/>
              <a:t> for every output.</a:t>
            </a:r>
          </a:p>
          <a:p>
            <a:pPr algn="just"/>
            <a:r>
              <a:rPr lang="en-US" sz="2400" dirty="0"/>
              <a:t>For every IO port, two more wires (</a:t>
            </a:r>
            <a:r>
              <a:rPr lang="en-US" sz="2400" b="1" dirty="0"/>
              <a:t>Valid/Ready</a:t>
            </a:r>
            <a:r>
              <a:rPr lang="en-US" sz="2400" dirty="0"/>
              <a:t>) are added to implement backpressure.</a:t>
            </a:r>
          </a:p>
        </p:txBody>
      </p:sp>
      <p:sp>
        <p:nvSpPr>
          <p:cNvPr id="52" name="文本框 51"/>
          <p:cNvSpPr txBox="1"/>
          <p:nvPr/>
        </p:nvSpPr>
        <p:spPr>
          <a:xfrm>
            <a:off x="969401" y="6352950"/>
            <a:ext cx="4188711" cy="369332"/>
          </a:xfrm>
          <a:prstGeom prst="rect">
            <a:avLst/>
          </a:prstGeom>
          <a:noFill/>
        </p:spPr>
        <p:txBody>
          <a:bodyPr wrap="none" rtlCol="0">
            <a:spAutoFit/>
          </a:bodyPr>
          <a:lstStyle/>
          <a:p>
            <a:r>
              <a:rPr lang="en-US" dirty="0">
                <a:ea typeface="黑体" panose="02010609060101010101" pitchFamily="49" charset="-122"/>
                <a:cs typeface="Times New Roman" panose="02020603050405020304" pitchFamily="18" charset="0"/>
              </a:rPr>
              <a:t>A 4In-3Out</a:t>
            </a:r>
            <a:r>
              <a:rPr lang="en-US" altLang="zh-CN" dirty="0">
                <a:ea typeface="黑体" panose="02010609060101010101" pitchFamily="49" charset="-122"/>
                <a:cs typeface="Times New Roman" panose="02020603050405020304" pitchFamily="18" charset="0"/>
              </a:rPr>
              <a:t> Decomposable Dynamic Switch</a:t>
            </a:r>
            <a:endParaRPr lang="en-US" dirty="0">
              <a:ea typeface="黑体" panose="02010609060101010101" pitchFamily="49" charset="-122"/>
              <a:cs typeface="Times New Roman" panose="02020603050405020304" pitchFamily="18" charset="0"/>
            </a:endParaRPr>
          </a:p>
        </p:txBody>
      </p:sp>
      <p:sp>
        <p:nvSpPr>
          <p:cNvPr id="11" name="Rectangle 1">
            <a:extLst>
              <a:ext uri="{FF2B5EF4-FFF2-40B4-BE49-F238E27FC236}">
                <a16:creationId xmlns:a16="http://schemas.microsoft.com/office/drawing/2014/main" id="{61D00D06-8D39-4424-B6CA-F7FDFDCDD9BE}"/>
              </a:ext>
            </a:extLst>
          </p:cNvPr>
          <p:cNvSpPr>
            <a:spLocks noChangeArrowheads="1"/>
          </p:cNvSpPr>
          <p:nvPr/>
        </p:nvSpPr>
        <p:spPr bwMode="auto">
          <a:xfrm>
            <a:off x="6218431" y="2033910"/>
            <a:ext cx="5135369" cy="1815882"/>
          </a:xfrm>
          <a:prstGeom prst="rect">
            <a:avLst/>
          </a:prstGeom>
          <a:solidFill>
            <a:srgbClr val="1313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Decomposable Dynamic Switch</a:t>
            </a:r>
            <a:br>
              <a:rPr kumimoji="0" lang="en-US" altLang="en-US" sz="16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sz="1600" b="0" i="1" u="none" strike="noStrike" cap="none" normalizeH="0" baseline="0" dirty="0" err="1">
                <a:ln>
                  <a:noFill/>
                </a:ln>
                <a:solidFill>
                  <a:srgbClr val="ED94FF"/>
                </a:solidFill>
                <a:effectLst/>
                <a:latin typeface="Courier New" panose="02070309020205020404" pitchFamily="49" charset="0"/>
                <a:ea typeface="JetBrains Mono"/>
                <a:cs typeface="Courier New" panose="02070309020205020404" pitchFamily="49" charset="0"/>
              </a:rPr>
              <a:t>my_switch</a:t>
            </a:r>
            <a:r>
              <a:rPr kumimoji="0" lang="en-US" altLang="en-US" sz="16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new </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ssnode(</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"switch"</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600" b="0" i="1" u="none" strike="noStrike" cap="none" normalizeH="0" baseline="0" dirty="0" err="1">
                <a:ln>
                  <a:noFill/>
                </a:ln>
                <a:solidFill>
                  <a:srgbClr val="ED94FF"/>
                </a:solidFill>
                <a:effectLst/>
                <a:latin typeface="Courier New" panose="02070309020205020404" pitchFamily="49" charset="0"/>
                <a:ea typeface="JetBrains Mono"/>
                <a:cs typeface="Courier New" panose="02070309020205020404" pitchFamily="49" charset="0"/>
              </a:rPr>
              <a:t>my_switch</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data_width</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16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16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64</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"granularity"</a:t>
            </a:r>
            <a:r>
              <a:rPr kumimoji="0" lang="en-US" altLang="en-US" sz="16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a:t>
            </a:r>
            <a:r>
              <a:rPr kumimoji="0" lang="en-US" altLang="en-US" sz="16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16</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flow_control</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16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true</a:t>
            </a:r>
            <a:br>
              <a:rPr kumimoji="0" lang="en-US" altLang="en-US" sz="16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endParaRPr kumimoji="0" lang="en-US" altLang="en-US" sz="4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98" name="矩形 97">
            <a:extLst>
              <a:ext uri="{FF2B5EF4-FFF2-40B4-BE49-F238E27FC236}">
                <a16:creationId xmlns:a16="http://schemas.microsoft.com/office/drawing/2014/main" id="{AB7F30C7-1C07-40D8-9348-5FFFDB8A6BC7}"/>
              </a:ext>
            </a:extLst>
          </p:cNvPr>
          <p:cNvSpPr/>
          <p:nvPr/>
        </p:nvSpPr>
        <p:spPr>
          <a:xfrm>
            <a:off x="6096000" y="1476899"/>
            <a:ext cx="4268220" cy="400110"/>
          </a:xfrm>
          <a:prstGeom prst="rect">
            <a:avLst/>
          </a:prstGeom>
        </p:spPr>
        <p:txBody>
          <a:bodyPr wrap="none">
            <a:spAutoFit/>
          </a:bodyPr>
          <a:lstStyle/>
          <a:p>
            <a:r>
              <a:rPr lang="en-US" sz="2000" b="1" dirty="0"/>
              <a:t>Define Decomposable Dynamic Switch</a:t>
            </a:r>
          </a:p>
        </p:txBody>
      </p:sp>
      <p:grpSp>
        <p:nvGrpSpPr>
          <p:cNvPr id="13" name="组合 12">
            <a:extLst>
              <a:ext uri="{FF2B5EF4-FFF2-40B4-BE49-F238E27FC236}">
                <a16:creationId xmlns:a16="http://schemas.microsoft.com/office/drawing/2014/main" id="{FE322835-116D-4FED-AEA3-0740411CBA46}"/>
              </a:ext>
            </a:extLst>
          </p:cNvPr>
          <p:cNvGrpSpPr/>
          <p:nvPr/>
        </p:nvGrpSpPr>
        <p:grpSpPr>
          <a:xfrm>
            <a:off x="289856" y="1566863"/>
            <a:ext cx="5573312" cy="4638665"/>
            <a:chOff x="289855" y="1566863"/>
            <a:chExt cx="7781549" cy="4638665"/>
          </a:xfrm>
        </p:grpSpPr>
        <p:sp>
          <p:nvSpPr>
            <p:cNvPr id="99" name="Trapezoid 157">
              <a:extLst>
                <a:ext uri="{FF2B5EF4-FFF2-40B4-BE49-F238E27FC236}">
                  <a16:creationId xmlns:a16="http://schemas.microsoft.com/office/drawing/2014/main" id="{A9E105B4-631C-4A87-A3EA-F1A17E90CA9A}"/>
                </a:ext>
              </a:extLst>
            </p:cNvPr>
            <p:cNvSpPr/>
            <p:nvPr/>
          </p:nvSpPr>
          <p:spPr>
            <a:xfrm rot="5400000">
              <a:off x="4676193" y="5242941"/>
              <a:ext cx="1119064" cy="377952"/>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lumMod val="95000"/>
                      <a:lumOff val="5000"/>
                    </a:schemeClr>
                  </a:solidFill>
                </a:rPr>
                <a:t>MUX</a:t>
              </a:r>
            </a:p>
          </p:txBody>
        </p:sp>
        <p:sp>
          <p:nvSpPr>
            <p:cNvPr id="4" name="矩形 3"/>
            <p:cNvSpPr/>
            <p:nvPr/>
          </p:nvSpPr>
          <p:spPr>
            <a:xfrm>
              <a:off x="1317811" y="1566863"/>
              <a:ext cx="5897377" cy="46386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直接箭头连接符 5"/>
            <p:cNvCxnSpPr/>
            <p:nvPr/>
          </p:nvCxnSpPr>
          <p:spPr>
            <a:xfrm flipV="1">
              <a:off x="881565" y="2481739"/>
              <a:ext cx="872490" cy="76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881565" y="3528589"/>
              <a:ext cx="872490" cy="76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881565" y="4575439"/>
              <a:ext cx="872490" cy="76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881565" y="5622290"/>
              <a:ext cx="872490" cy="76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cxnSpLocks/>
            </p:cNvCxnSpPr>
            <p:nvPr/>
          </p:nvCxnSpPr>
          <p:spPr>
            <a:xfrm flipV="1">
              <a:off x="5438608" y="2695100"/>
              <a:ext cx="2292516" cy="76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cxnSpLocks/>
            </p:cNvCxnSpPr>
            <p:nvPr/>
          </p:nvCxnSpPr>
          <p:spPr>
            <a:xfrm flipV="1">
              <a:off x="5442507" y="4061854"/>
              <a:ext cx="2309472" cy="8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cxnSpLocks/>
            </p:cNvCxnSpPr>
            <p:nvPr/>
          </p:nvCxnSpPr>
          <p:spPr>
            <a:xfrm>
              <a:off x="5411890" y="5430362"/>
              <a:ext cx="2296314" cy="70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693533" y="1747284"/>
              <a:ext cx="4407547" cy="4139659"/>
              <a:chOff x="1693533" y="1747284"/>
              <a:chExt cx="5283340" cy="4139659"/>
            </a:xfrm>
          </p:grpSpPr>
          <p:cxnSp>
            <p:nvCxnSpPr>
              <p:cNvPr id="66" name="肘形连接符 65"/>
              <p:cNvCxnSpPr/>
              <p:nvPr/>
            </p:nvCxnSpPr>
            <p:spPr>
              <a:xfrm rot="16200000" flipH="1">
                <a:off x="4935853" y="3284259"/>
                <a:ext cx="3090482" cy="316570"/>
              </a:xfrm>
              <a:prstGeom prst="bentConnector3">
                <a:avLst>
                  <a:gd name="adj1" fmla="val -3"/>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肘形连接符 67"/>
              <p:cNvCxnSpPr>
                <a:cxnSpLocks/>
                <a:stCxn id="53" idx="3"/>
              </p:cNvCxnSpPr>
              <p:nvPr/>
            </p:nvCxnSpPr>
            <p:spPr>
              <a:xfrm>
                <a:off x="5482672" y="1897303"/>
                <a:ext cx="1396665" cy="1712560"/>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6538586" y="2245519"/>
                <a:ext cx="438286" cy="899160"/>
                <a:chOff x="6428782" y="2245519"/>
                <a:chExt cx="193039" cy="899160"/>
              </a:xfrm>
              <a:solidFill>
                <a:schemeClr val="bg1"/>
              </a:solidFill>
            </p:grpSpPr>
            <p:sp>
              <p:nvSpPr>
                <p:cNvPr id="8" name="圆角矩形 7"/>
                <p:cNvSpPr/>
                <p:nvPr/>
              </p:nvSpPr>
              <p:spPr>
                <a:xfrm>
                  <a:off x="6428782" y="2245519"/>
                  <a:ext cx="193039" cy="899160"/>
                </a:xfrm>
                <a:prstGeom prst="round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直接连接符 9"/>
                <p:cNvCxnSpPr>
                  <a:cxnSpLocks/>
                  <a:stCxn id="8" idx="1"/>
                  <a:endCxn id="8" idx="3"/>
                </p:cNvCxnSpPr>
                <p:nvPr/>
              </p:nvCxnSpPr>
              <p:spPr>
                <a:xfrm>
                  <a:off x="6428782" y="2695099"/>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428782" y="2457450"/>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28782" y="2924175"/>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1693533" y="1747284"/>
                <a:ext cx="4365617" cy="3995285"/>
                <a:chOff x="1693533" y="1747284"/>
                <a:chExt cx="5022873" cy="3995285"/>
              </a:xfrm>
            </p:grpSpPr>
            <p:cxnSp>
              <p:nvCxnSpPr>
                <p:cNvPr id="59" name="肘形连接符 58"/>
                <p:cNvCxnSpPr>
                  <a:cxnSpLocks/>
                  <a:stCxn id="53" idx="3"/>
                </p:cNvCxnSpPr>
                <p:nvPr/>
              </p:nvCxnSpPr>
              <p:spPr>
                <a:xfrm>
                  <a:off x="6053138" y="1897303"/>
                  <a:ext cx="395587" cy="2982559"/>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肘形连接符 56"/>
                <p:cNvCxnSpPr>
                  <a:cxnSpLocks/>
                  <a:stCxn id="53" idx="3"/>
                </p:cNvCxnSpPr>
                <p:nvPr/>
              </p:nvCxnSpPr>
              <p:spPr>
                <a:xfrm>
                  <a:off x="6053138" y="1897303"/>
                  <a:ext cx="663268" cy="1729608"/>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775009" y="2369077"/>
                  <a:ext cx="4544827" cy="3373492"/>
                  <a:chOff x="1775009" y="2369077"/>
                  <a:chExt cx="4544827" cy="3373492"/>
                </a:xfrm>
              </p:grpSpPr>
              <p:cxnSp>
                <p:nvCxnSpPr>
                  <p:cNvPr id="27" name="直接箭头连接符 26"/>
                  <p:cNvCxnSpPr/>
                  <p:nvPr/>
                </p:nvCxnSpPr>
                <p:spPr>
                  <a:xfrm flipV="1">
                    <a:off x="1775010" y="2369077"/>
                    <a:ext cx="4531487" cy="1164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1775010" y="2582332"/>
                    <a:ext cx="4531487" cy="9462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1775010" y="2826329"/>
                    <a:ext cx="4538157" cy="17567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1775010" y="3015139"/>
                    <a:ext cx="4538157" cy="26071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a:off x="1781679" y="2558837"/>
                    <a:ext cx="4531487" cy="11940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1781679" y="3582695"/>
                    <a:ext cx="4531487" cy="3834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1824038" y="4210149"/>
                    <a:ext cx="4495798" cy="4164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1824038" y="4398960"/>
                    <a:ext cx="4495798" cy="12774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1775009" y="2610046"/>
                    <a:ext cx="4521010" cy="24738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1781679" y="3642615"/>
                    <a:ext cx="4514340" cy="16545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1803083" y="4703338"/>
                    <a:ext cx="4499606" cy="8377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1900238" y="5729927"/>
                    <a:ext cx="4402451" cy="126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3" name="矩形 52"/>
                <p:cNvSpPr/>
                <p:nvPr/>
              </p:nvSpPr>
              <p:spPr>
                <a:xfrm>
                  <a:off x="4710591" y="1747284"/>
                  <a:ext cx="1342548" cy="3000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a:t>
                  </a:r>
                </a:p>
              </p:txBody>
            </p:sp>
            <p:cxnSp>
              <p:nvCxnSpPr>
                <p:cNvPr id="55" name="肘形连接符 54"/>
                <p:cNvCxnSpPr>
                  <a:cxnSpLocks/>
                  <a:stCxn id="53" idx="3"/>
                </p:cNvCxnSpPr>
                <p:nvPr/>
              </p:nvCxnSpPr>
              <p:spPr>
                <a:xfrm>
                  <a:off x="6053138" y="1897303"/>
                  <a:ext cx="532763" cy="309720"/>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肘形连接符 66"/>
                <p:cNvCxnSpPr>
                  <a:cxnSpLocks/>
                  <a:endCxn id="53" idx="1"/>
                </p:cNvCxnSpPr>
                <p:nvPr/>
              </p:nvCxnSpPr>
              <p:spPr>
                <a:xfrm flipV="1">
                  <a:off x="1693533" y="1897303"/>
                  <a:ext cx="3017058" cy="584436"/>
                </a:xfrm>
                <a:prstGeom prst="bentConnector3">
                  <a:avLst>
                    <a:gd name="adj1" fmla="val 1234"/>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6538587" y="3612273"/>
                <a:ext cx="438286" cy="899160"/>
                <a:chOff x="6428782" y="2245519"/>
                <a:chExt cx="193039" cy="899160"/>
              </a:xfrm>
              <a:solidFill>
                <a:schemeClr val="bg1"/>
              </a:solidFill>
            </p:grpSpPr>
            <p:sp>
              <p:nvSpPr>
                <p:cNvPr id="51" name="圆角矩形 50"/>
                <p:cNvSpPr/>
                <p:nvPr/>
              </p:nvSpPr>
              <p:spPr>
                <a:xfrm>
                  <a:off x="6428782" y="2245519"/>
                  <a:ext cx="193039" cy="899160"/>
                </a:xfrm>
                <a:prstGeom prst="round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直接连接符 53"/>
                <p:cNvCxnSpPr>
                  <a:cxnSpLocks/>
                  <a:stCxn id="51" idx="1"/>
                  <a:endCxn id="51" idx="3"/>
                </p:cNvCxnSpPr>
                <p:nvPr/>
              </p:nvCxnSpPr>
              <p:spPr>
                <a:xfrm>
                  <a:off x="6428782" y="2695099"/>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428782" y="2457450"/>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428782" y="2924175"/>
                  <a:ext cx="193039"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组合 60"/>
              <p:cNvGrpSpPr/>
              <p:nvPr/>
            </p:nvGrpSpPr>
            <p:grpSpPr>
              <a:xfrm>
                <a:off x="6538586" y="4987783"/>
                <a:ext cx="438286" cy="899160"/>
                <a:chOff x="6428782" y="2245519"/>
                <a:chExt cx="193039" cy="899160"/>
              </a:xfrm>
            </p:grpSpPr>
            <p:sp>
              <p:nvSpPr>
                <p:cNvPr id="62" name="圆角矩形 61"/>
                <p:cNvSpPr/>
                <p:nvPr/>
              </p:nvSpPr>
              <p:spPr>
                <a:xfrm>
                  <a:off x="6428782" y="2245519"/>
                  <a:ext cx="193039" cy="89916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直接连接符 62"/>
                <p:cNvCxnSpPr>
                  <a:cxnSpLocks/>
                  <a:stCxn id="62" idx="1"/>
                  <a:endCxn id="62" idx="3"/>
                </p:cNvCxnSpPr>
                <p:nvPr/>
              </p:nvCxnSpPr>
              <p:spPr>
                <a:xfrm>
                  <a:off x="6428782" y="2695099"/>
                  <a:ext cx="1930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6428782" y="2457450"/>
                  <a:ext cx="1930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6428782" y="2924175"/>
                  <a:ext cx="1930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肘形连接符 68"/>
              <p:cNvCxnSpPr>
                <a:cxnSpLocks/>
                <a:endCxn id="8" idx="0"/>
              </p:cNvCxnSpPr>
              <p:nvPr/>
            </p:nvCxnSpPr>
            <p:spPr>
              <a:xfrm>
                <a:off x="6322810" y="1897303"/>
                <a:ext cx="434919" cy="348216"/>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a:off x="7016496" y="2264765"/>
              <a:ext cx="1048712" cy="345281"/>
              <a:chOff x="7016496" y="2264765"/>
              <a:chExt cx="1048712" cy="345281"/>
            </a:xfrm>
          </p:grpSpPr>
          <p:cxnSp>
            <p:nvCxnSpPr>
              <p:cNvPr id="87" name="直接箭头连接符 86"/>
              <p:cNvCxnSpPr/>
              <p:nvPr/>
            </p:nvCxnSpPr>
            <p:spPr>
              <a:xfrm>
                <a:off x="7138416" y="2610046"/>
                <a:ext cx="3108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直接箭头连接符 110"/>
              <p:cNvCxnSpPr/>
              <p:nvPr/>
            </p:nvCxnSpPr>
            <p:spPr>
              <a:xfrm flipH="1">
                <a:off x="7016496" y="251460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文本框 111"/>
              <p:cNvSpPr txBox="1"/>
              <p:nvPr/>
            </p:nvSpPr>
            <p:spPr>
              <a:xfrm>
                <a:off x="7138416" y="2264765"/>
                <a:ext cx="926792" cy="276999"/>
              </a:xfrm>
              <a:prstGeom prst="rect">
                <a:avLst/>
              </a:prstGeom>
              <a:noFill/>
            </p:spPr>
            <p:txBody>
              <a:bodyPr wrap="none" rtlCol="0">
                <a:spAutoFit/>
              </a:bodyPr>
              <a:lstStyle/>
              <a:p>
                <a:r>
                  <a:rPr lang="en-US" sz="1200" dirty="0">
                    <a:solidFill>
                      <a:schemeClr val="accent1"/>
                    </a:solidFill>
                  </a:rPr>
                  <a:t>Valid/Ready</a:t>
                </a:r>
              </a:p>
            </p:txBody>
          </p:sp>
        </p:grpSp>
        <p:grpSp>
          <p:nvGrpSpPr>
            <p:cNvPr id="114" name="组合 113"/>
            <p:cNvGrpSpPr/>
            <p:nvPr/>
          </p:nvGrpSpPr>
          <p:grpSpPr>
            <a:xfrm>
              <a:off x="7022692" y="3639135"/>
              <a:ext cx="1048712" cy="345281"/>
              <a:chOff x="7016496" y="2264765"/>
              <a:chExt cx="1048712" cy="345281"/>
            </a:xfrm>
          </p:grpSpPr>
          <p:cxnSp>
            <p:nvCxnSpPr>
              <p:cNvPr id="115" name="直接箭头连接符 114"/>
              <p:cNvCxnSpPr/>
              <p:nvPr/>
            </p:nvCxnSpPr>
            <p:spPr>
              <a:xfrm>
                <a:off x="7138416" y="2610046"/>
                <a:ext cx="3108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p:nvPr/>
            </p:nvCxnSpPr>
            <p:spPr>
              <a:xfrm flipH="1">
                <a:off x="7016496" y="251460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7" name="文本框 116"/>
              <p:cNvSpPr txBox="1"/>
              <p:nvPr/>
            </p:nvSpPr>
            <p:spPr>
              <a:xfrm>
                <a:off x="7138416" y="2264765"/>
                <a:ext cx="926792" cy="276999"/>
              </a:xfrm>
              <a:prstGeom prst="rect">
                <a:avLst/>
              </a:prstGeom>
              <a:noFill/>
            </p:spPr>
            <p:txBody>
              <a:bodyPr wrap="none" rtlCol="0">
                <a:spAutoFit/>
              </a:bodyPr>
              <a:lstStyle/>
              <a:p>
                <a:r>
                  <a:rPr lang="en-US" sz="1200" dirty="0">
                    <a:solidFill>
                      <a:schemeClr val="accent1"/>
                    </a:solidFill>
                  </a:rPr>
                  <a:t>Valid/Ready</a:t>
                </a:r>
              </a:p>
            </p:txBody>
          </p:sp>
        </p:grpSp>
        <p:grpSp>
          <p:nvGrpSpPr>
            <p:cNvPr id="118" name="组合 117"/>
            <p:cNvGrpSpPr/>
            <p:nvPr/>
          </p:nvGrpSpPr>
          <p:grpSpPr>
            <a:xfrm>
              <a:off x="7010755" y="5011053"/>
              <a:ext cx="1048712" cy="345281"/>
              <a:chOff x="7016496" y="2264765"/>
              <a:chExt cx="1048712" cy="345281"/>
            </a:xfrm>
          </p:grpSpPr>
          <p:cxnSp>
            <p:nvCxnSpPr>
              <p:cNvPr id="119" name="直接箭头连接符 118"/>
              <p:cNvCxnSpPr/>
              <p:nvPr/>
            </p:nvCxnSpPr>
            <p:spPr>
              <a:xfrm>
                <a:off x="7138416" y="2610046"/>
                <a:ext cx="3108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直接箭头连接符 119"/>
              <p:cNvCxnSpPr/>
              <p:nvPr/>
            </p:nvCxnSpPr>
            <p:spPr>
              <a:xfrm flipH="1">
                <a:off x="7016496" y="251460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1" name="文本框 120"/>
              <p:cNvSpPr txBox="1"/>
              <p:nvPr/>
            </p:nvSpPr>
            <p:spPr>
              <a:xfrm>
                <a:off x="7138416" y="2264765"/>
                <a:ext cx="926792" cy="276999"/>
              </a:xfrm>
              <a:prstGeom prst="rect">
                <a:avLst/>
              </a:prstGeom>
              <a:noFill/>
            </p:spPr>
            <p:txBody>
              <a:bodyPr wrap="none" rtlCol="0">
                <a:spAutoFit/>
              </a:bodyPr>
              <a:lstStyle/>
              <a:p>
                <a:r>
                  <a:rPr lang="en-US" sz="1200" dirty="0">
                    <a:solidFill>
                      <a:schemeClr val="accent1"/>
                    </a:solidFill>
                  </a:rPr>
                  <a:t>Valid/Ready</a:t>
                </a:r>
              </a:p>
            </p:txBody>
          </p:sp>
        </p:grpSp>
        <p:grpSp>
          <p:nvGrpSpPr>
            <p:cNvPr id="122" name="组合 121"/>
            <p:cNvGrpSpPr/>
            <p:nvPr/>
          </p:nvGrpSpPr>
          <p:grpSpPr>
            <a:xfrm>
              <a:off x="289855" y="2055567"/>
              <a:ext cx="1048712" cy="345281"/>
              <a:chOff x="7016496" y="2264765"/>
              <a:chExt cx="1048712" cy="345281"/>
            </a:xfrm>
          </p:grpSpPr>
          <p:cxnSp>
            <p:nvCxnSpPr>
              <p:cNvPr id="123" name="直接箭头连接符 122"/>
              <p:cNvCxnSpPr/>
              <p:nvPr/>
            </p:nvCxnSpPr>
            <p:spPr>
              <a:xfrm>
                <a:off x="7138416" y="2610046"/>
                <a:ext cx="3108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直接箭头连接符 123"/>
              <p:cNvCxnSpPr/>
              <p:nvPr/>
            </p:nvCxnSpPr>
            <p:spPr>
              <a:xfrm flipH="1">
                <a:off x="7016496" y="251460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5" name="文本框 124"/>
              <p:cNvSpPr txBox="1"/>
              <p:nvPr/>
            </p:nvSpPr>
            <p:spPr>
              <a:xfrm>
                <a:off x="7138416" y="2264765"/>
                <a:ext cx="926792" cy="276999"/>
              </a:xfrm>
              <a:prstGeom prst="rect">
                <a:avLst/>
              </a:prstGeom>
              <a:noFill/>
            </p:spPr>
            <p:txBody>
              <a:bodyPr wrap="none" rtlCol="0">
                <a:spAutoFit/>
              </a:bodyPr>
              <a:lstStyle/>
              <a:p>
                <a:r>
                  <a:rPr lang="en-US" sz="1200" dirty="0">
                    <a:solidFill>
                      <a:schemeClr val="accent1"/>
                    </a:solidFill>
                  </a:rPr>
                  <a:t>Valid/Ready</a:t>
                </a:r>
              </a:p>
            </p:txBody>
          </p:sp>
        </p:grpSp>
        <p:grpSp>
          <p:nvGrpSpPr>
            <p:cNvPr id="126" name="组合 125"/>
            <p:cNvGrpSpPr/>
            <p:nvPr/>
          </p:nvGrpSpPr>
          <p:grpSpPr>
            <a:xfrm>
              <a:off x="372037" y="4146073"/>
              <a:ext cx="1048712" cy="345281"/>
              <a:chOff x="7016496" y="2264765"/>
              <a:chExt cx="1048712" cy="345281"/>
            </a:xfrm>
          </p:grpSpPr>
          <p:cxnSp>
            <p:nvCxnSpPr>
              <p:cNvPr id="127" name="直接箭头连接符 126"/>
              <p:cNvCxnSpPr/>
              <p:nvPr/>
            </p:nvCxnSpPr>
            <p:spPr>
              <a:xfrm>
                <a:off x="7138416" y="2610046"/>
                <a:ext cx="3108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p:nvPr/>
            </p:nvCxnSpPr>
            <p:spPr>
              <a:xfrm flipH="1">
                <a:off x="7016496" y="251460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9" name="文本框 128"/>
              <p:cNvSpPr txBox="1"/>
              <p:nvPr/>
            </p:nvSpPr>
            <p:spPr>
              <a:xfrm>
                <a:off x="7138416" y="2264765"/>
                <a:ext cx="926792" cy="276999"/>
              </a:xfrm>
              <a:prstGeom prst="rect">
                <a:avLst/>
              </a:prstGeom>
              <a:noFill/>
            </p:spPr>
            <p:txBody>
              <a:bodyPr wrap="none" rtlCol="0">
                <a:spAutoFit/>
              </a:bodyPr>
              <a:lstStyle/>
              <a:p>
                <a:r>
                  <a:rPr lang="en-US" sz="1200" dirty="0">
                    <a:solidFill>
                      <a:schemeClr val="accent1"/>
                    </a:solidFill>
                  </a:rPr>
                  <a:t>Valid/Ready</a:t>
                </a:r>
              </a:p>
            </p:txBody>
          </p:sp>
        </p:grpSp>
        <p:grpSp>
          <p:nvGrpSpPr>
            <p:cNvPr id="130" name="组合 129"/>
            <p:cNvGrpSpPr/>
            <p:nvPr/>
          </p:nvGrpSpPr>
          <p:grpSpPr>
            <a:xfrm>
              <a:off x="366476" y="5199714"/>
              <a:ext cx="1048712" cy="345281"/>
              <a:chOff x="7016496" y="2264765"/>
              <a:chExt cx="1048712" cy="345281"/>
            </a:xfrm>
          </p:grpSpPr>
          <p:cxnSp>
            <p:nvCxnSpPr>
              <p:cNvPr id="131" name="直接箭头连接符 130"/>
              <p:cNvCxnSpPr/>
              <p:nvPr/>
            </p:nvCxnSpPr>
            <p:spPr>
              <a:xfrm>
                <a:off x="7138416" y="2610046"/>
                <a:ext cx="3108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直接箭头连接符 131"/>
              <p:cNvCxnSpPr/>
              <p:nvPr/>
            </p:nvCxnSpPr>
            <p:spPr>
              <a:xfrm flipH="1">
                <a:off x="7016496" y="251460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3" name="文本框 132"/>
              <p:cNvSpPr txBox="1"/>
              <p:nvPr/>
            </p:nvSpPr>
            <p:spPr>
              <a:xfrm>
                <a:off x="7138416" y="2264765"/>
                <a:ext cx="926792" cy="276999"/>
              </a:xfrm>
              <a:prstGeom prst="rect">
                <a:avLst/>
              </a:prstGeom>
              <a:noFill/>
            </p:spPr>
            <p:txBody>
              <a:bodyPr wrap="none" rtlCol="0">
                <a:spAutoFit/>
              </a:bodyPr>
              <a:lstStyle/>
              <a:p>
                <a:r>
                  <a:rPr lang="en-US" sz="1200" dirty="0">
                    <a:solidFill>
                      <a:schemeClr val="accent1"/>
                    </a:solidFill>
                  </a:rPr>
                  <a:t>Valid/Ready</a:t>
                </a:r>
              </a:p>
            </p:txBody>
          </p:sp>
        </p:grpSp>
        <p:grpSp>
          <p:nvGrpSpPr>
            <p:cNvPr id="134" name="组合 133"/>
            <p:cNvGrpSpPr/>
            <p:nvPr/>
          </p:nvGrpSpPr>
          <p:grpSpPr>
            <a:xfrm>
              <a:off x="342319" y="3106014"/>
              <a:ext cx="1048712" cy="345281"/>
              <a:chOff x="7016496" y="2264765"/>
              <a:chExt cx="1048712" cy="345281"/>
            </a:xfrm>
          </p:grpSpPr>
          <p:cxnSp>
            <p:nvCxnSpPr>
              <p:cNvPr id="135" name="直接箭头连接符 134"/>
              <p:cNvCxnSpPr/>
              <p:nvPr/>
            </p:nvCxnSpPr>
            <p:spPr>
              <a:xfrm>
                <a:off x="7138416" y="2610046"/>
                <a:ext cx="3108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p:nvPr/>
            </p:nvCxnSpPr>
            <p:spPr>
              <a:xfrm flipH="1">
                <a:off x="7016496" y="251460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7" name="文本框 136"/>
              <p:cNvSpPr txBox="1"/>
              <p:nvPr/>
            </p:nvSpPr>
            <p:spPr>
              <a:xfrm>
                <a:off x="7138416" y="2264765"/>
                <a:ext cx="926792" cy="276999"/>
              </a:xfrm>
              <a:prstGeom prst="rect">
                <a:avLst/>
              </a:prstGeom>
              <a:noFill/>
            </p:spPr>
            <p:txBody>
              <a:bodyPr wrap="none" rtlCol="0">
                <a:spAutoFit/>
              </a:bodyPr>
              <a:lstStyle/>
              <a:p>
                <a:r>
                  <a:rPr lang="en-US" sz="1200" dirty="0">
                    <a:solidFill>
                      <a:schemeClr val="accent1"/>
                    </a:solidFill>
                  </a:rPr>
                  <a:t>Valid/Ready</a:t>
                </a:r>
              </a:p>
            </p:txBody>
          </p:sp>
        </p:grpSp>
        <p:grpSp>
          <p:nvGrpSpPr>
            <p:cNvPr id="139" name="Group 185">
              <a:extLst>
                <a:ext uri="{FF2B5EF4-FFF2-40B4-BE49-F238E27FC236}">
                  <a16:creationId xmlns:a16="http://schemas.microsoft.com/office/drawing/2014/main" id="{8C5265C3-EF63-4920-B87B-B9D66BA29E8E}"/>
                </a:ext>
              </a:extLst>
            </p:cNvPr>
            <p:cNvGrpSpPr/>
            <p:nvPr/>
          </p:nvGrpSpPr>
          <p:grpSpPr>
            <a:xfrm rot="16200000">
              <a:off x="6443239" y="3758464"/>
              <a:ext cx="301052" cy="616143"/>
              <a:chOff x="5590365" y="2803326"/>
              <a:chExt cx="459915" cy="515816"/>
            </a:xfrm>
            <a:solidFill>
              <a:schemeClr val="accent5">
                <a:lumMod val="60000"/>
                <a:lumOff val="40000"/>
              </a:schemeClr>
            </a:solidFill>
          </p:grpSpPr>
          <p:sp>
            <p:nvSpPr>
              <p:cNvPr id="140" name="Rectangle 186">
                <a:extLst>
                  <a:ext uri="{FF2B5EF4-FFF2-40B4-BE49-F238E27FC236}">
                    <a16:creationId xmlns:a16="http://schemas.microsoft.com/office/drawing/2014/main" id="{C08485A4-17DB-4925-A616-9069C45A3384}"/>
                  </a:ext>
                </a:extLst>
              </p:cNvPr>
              <p:cNvSpPr/>
              <p:nvPr/>
            </p:nvSpPr>
            <p:spPr>
              <a:xfrm>
                <a:off x="5590366" y="3061205"/>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41" name="Rectangle 187">
                <a:extLst>
                  <a:ext uri="{FF2B5EF4-FFF2-40B4-BE49-F238E27FC236}">
                    <a16:creationId xmlns:a16="http://schemas.microsoft.com/office/drawing/2014/main" id="{797DF60C-6143-4D42-B98F-37C61DF16FDA}"/>
                  </a:ext>
                </a:extLst>
              </p:cNvPr>
              <p:cNvSpPr/>
              <p:nvPr/>
            </p:nvSpPr>
            <p:spPr>
              <a:xfrm>
                <a:off x="5590366" y="2931408"/>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42" name="Rectangle 188">
                <a:extLst>
                  <a:ext uri="{FF2B5EF4-FFF2-40B4-BE49-F238E27FC236}">
                    <a16:creationId xmlns:a16="http://schemas.microsoft.com/office/drawing/2014/main" id="{C630409F-2DAA-43BD-9AE8-03E5C56273F4}"/>
                  </a:ext>
                </a:extLst>
              </p:cNvPr>
              <p:cNvSpPr/>
              <p:nvPr/>
            </p:nvSpPr>
            <p:spPr>
              <a:xfrm>
                <a:off x="5590365" y="3189729"/>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43" name="Rectangle 189">
                <a:extLst>
                  <a:ext uri="{FF2B5EF4-FFF2-40B4-BE49-F238E27FC236}">
                    <a16:creationId xmlns:a16="http://schemas.microsoft.com/office/drawing/2014/main" id="{2DE0718B-72DD-4D73-B8B1-298C6B6E5534}"/>
                  </a:ext>
                </a:extLst>
              </p:cNvPr>
              <p:cNvSpPr/>
              <p:nvPr/>
            </p:nvSpPr>
            <p:spPr>
              <a:xfrm>
                <a:off x="5590365" y="2803326"/>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grpSp>
        <p:grpSp>
          <p:nvGrpSpPr>
            <p:cNvPr id="144" name="Group 190">
              <a:extLst>
                <a:ext uri="{FF2B5EF4-FFF2-40B4-BE49-F238E27FC236}">
                  <a16:creationId xmlns:a16="http://schemas.microsoft.com/office/drawing/2014/main" id="{B77EED53-4DCE-49A4-A1F2-0A8E311930FE}"/>
                </a:ext>
              </a:extLst>
            </p:cNvPr>
            <p:cNvGrpSpPr/>
            <p:nvPr/>
          </p:nvGrpSpPr>
          <p:grpSpPr>
            <a:xfrm rot="16200000">
              <a:off x="6472392" y="2383889"/>
              <a:ext cx="301052" cy="616143"/>
              <a:chOff x="5590365" y="2803326"/>
              <a:chExt cx="459915" cy="515816"/>
            </a:xfrm>
            <a:solidFill>
              <a:schemeClr val="accent5">
                <a:lumMod val="60000"/>
                <a:lumOff val="40000"/>
              </a:schemeClr>
            </a:solidFill>
          </p:grpSpPr>
          <p:sp>
            <p:nvSpPr>
              <p:cNvPr id="145" name="Rectangle 191">
                <a:extLst>
                  <a:ext uri="{FF2B5EF4-FFF2-40B4-BE49-F238E27FC236}">
                    <a16:creationId xmlns:a16="http://schemas.microsoft.com/office/drawing/2014/main" id="{0C8F7ED5-C2E0-470D-AC94-7C6461065E66}"/>
                  </a:ext>
                </a:extLst>
              </p:cNvPr>
              <p:cNvSpPr/>
              <p:nvPr/>
            </p:nvSpPr>
            <p:spPr>
              <a:xfrm>
                <a:off x="5590366" y="3061205"/>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46" name="Rectangle 192">
                <a:extLst>
                  <a:ext uri="{FF2B5EF4-FFF2-40B4-BE49-F238E27FC236}">
                    <a16:creationId xmlns:a16="http://schemas.microsoft.com/office/drawing/2014/main" id="{BB7F7889-9B2D-4426-BEF3-836020085780}"/>
                  </a:ext>
                </a:extLst>
              </p:cNvPr>
              <p:cNvSpPr/>
              <p:nvPr/>
            </p:nvSpPr>
            <p:spPr>
              <a:xfrm>
                <a:off x="5590366" y="2931408"/>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47" name="Rectangle 193">
                <a:extLst>
                  <a:ext uri="{FF2B5EF4-FFF2-40B4-BE49-F238E27FC236}">
                    <a16:creationId xmlns:a16="http://schemas.microsoft.com/office/drawing/2014/main" id="{D5F619E5-657A-42BB-A900-D716F8AA9393}"/>
                  </a:ext>
                </a:extLst>
              </p:cNvPr>
              <p:cNvSpPr/>
              <p:nvPr/>
            </p:nvSpPr>
            <p:spPr>
              <a:xfrm>
                <a:off x="5590365" y="3189729"/>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48" name="Rectangle 194">
                <a:extLst>
                  <a:ext uri="{FF2B5EF4-FFF2-40B4-BE49-F238E27FC236}">
                    <a16:creationId xmlns:a16="http://schemas.microsoft.com/office/drawing/2014/main" id="{93E88C5E-6636-468B-82FE-DA942D3EBE6A}"/>
                  </a:ext>
                </a:extLst>
              </p:cNvPr>
              <p:cNvSpPr/>
              <p:nvPr/>
            </p:nvSpPr>
            <p:spPr>
              <a:xfrm>
                <a:off x="5590365" y="2803326"/>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grpSp>
        <p:grpSp>
          <p:nvGrpSpPr>
            <p:cNvPr id="149" name="Group 185">
              <a:extLst>
                <a:ext uri="{FF2B5EF4-FFF2-40B4-BE49-F238E27FC236}">
                  <a16:creationId xmlns:a16="http://schemas.microsoft.com/office/drawing/2014/main" id="{7D783E22-9EC2-4BCB-804B-310555A6950B}"/>
                </a:ext>
              </a:extLst>
            </p:cNvPr>
            <p:cNvGrpSpPr/>
            <p:nvPr/>
          </p:nvGrpSpPr>
          <p:grpSpPr>
            <a:xfrm rot="16200000">
              <a:off x="6398851" y="5126882"/>
              <a:ext cx="301052" cy="616143"/>
              <a:chOff x="5590365" y="2803326"/>
              <a:chExt cx="459915" cy="515816"/>
            </a:xfrm>
            <a:solidFill>
              <a:schemeClr val="accent5">
                <a:lumMod val="60000"/>
                <a:lumOff val="40000"/>
              </a:schemeClr>
            </a:solidFill>
          </p:grpSpPr>
          <p:sp>
            <p:nvSpPr>
              <p:cNvPr id="150" name="Rectangle 186">
                <a:extLst>
                  <a:ext uri="{FF2B5EF4-FFF2-40B4-BE49-F238E27FC236}">
                    <a16:creationId xmlns:a16="http://schemas.microsoft.com/office/drawing/2014/main" id="{E04D8C8A-A7AF-4002-9B31-A0BA24E77E4A}"/>
                  </a:ext>
                </a:extLst>
              </p:cNvPr>
              <p:cNvSpPr/>
              <p:nvPr/>
            </p:nvSpPr>
            <p:spPr>
              <a:xfrm>
                <a:off x="5590366" y="3061205"/>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51" name="Rectangle 187">
                <a:extLst>
                  <a:ext uri="{FF2B5EF4-FFF2-40B4-BE49-F238E27FC236}">
                    <a16:creationId xmlns:a16="http://schemas.microsoft.com/office/drawing/2014/main" id="{F2335E6A-4D36-4C2A-8D5A-E04E894149EC}"/>
                  </a:ext>
                </a:extLst>
              </p:cNvPr>
              <p:cNvSpPr/>
              <p:nvPr/>
            </p:nvSpPr>
            <p:spPr>
              <a:xfrm>
                <a:off x="5590366" y="2931408"/>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52" name="Rectangle 188">
                <a:extLst>
                  <a:ext uri="{FF2B5EF4-FFF2-40B4-BE49-F238E27FC236}">
                    <a16:creationId xmlns:a16="http://schemas.microsoft.com/office/drawing/2014/main" id="{EC7D793A-E851-45E3-965E-61CF097C8F17}"/>
                  </a:ext>
                </a:extLst>
              </p:cNvPr>
              <p:cNvSpPr/>
              <p:nvPr/>
            </p:nvSpPr>
            <p:spPr>
              <a:xfrm>
                <a:off x="5590365" y="3189729"/>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53" name="Rectangle 189">
                <a:extLst>
                  <a:ext uri="{FF2B5EF4-FFF2-40B4-BE49-F238E27FC236}">
                    <a16:creationId xmlns:a16="http://schemas.microsoft.com/office/drawing/2014/main" id="{3A68BE2F-1989-4623-8386-3038A44059E0}"/>
                  </a:ext>
                </a:extLst>
              </p:cNvPr>
              <p:cNvSpPr/>
              <p:nvPr/>
            </p:nvSpPr>
            <p:spPr>
              <a:xfrm>
                <a:off x="5590365" y="2803326"/>
                <a:ext cx="459914" cy="129413"/>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grpSp>
        <p:sp>
          <p:nvSpPr>
            <p:cNvPr id="110" name="Trapezoid 157">
              <a:extLst>
                <a:ext uri="{FF2B5EF4-FFF2-40B4-BE49-F238E27FC236}">
                  <a16:creationId xmlns:a16="http://schemas.microsoft.com/office/drawing/2014/main" id="{74D039D9-D8B3-4645-A8D1-7DAC388B5492}"/>
                </a:ext>
              </a:extLst>
            </p:cNvPr>
            <p:cNvSpPr/>
            <p:nvPr/>
          </p:nvSpPr>
          <p:spPr>
            <a:xfrm rot="5400000">
              <a:off x="4678895" y="2518092"/>
              <a:ext cx="1119064" cy="377952"/>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lumMod val="95000"/>
                      <a:lumOff val="5000"/>
                    </a:schemeClr>
                  </a:solidFill>
                </a:rPr>
                <a:t>MUX</a:t>
              </a:r>
            </a:p>
          </p:txBody>
        </p:sp>
        <p:sp>
          <p:nvSpPr>
            <p:cNvPr id="138" name="Trapezoid 157">
              <a:extLst>
                <a:ext uri="{FF2B5EF4-FFF2-40B4-BE49-F238E27FC236}">
                  <a16:creationId xmlns:a16="http://schemas.microsoft.com/office/drawing/2014/main" id="{687D2B88-4AC3-47C8-9C41-2B528F2727D1}"/>
                </a:ext>
              </a:extLst>
            </p:cNvPr>
            <p:cNvSpPr/>
            <p:nvPr/>
          </p:nvSpPr>
          <p:spPr>
            <a:xfrm rot="5400000">
              <a:off x="4684555" y="3870468"/>
              <a:ext cx="1119064" cy="377952"/>
            </a:xfrm>
            <a:prstGeom prst="trapezoid">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solidFill>
                    <a:schemeClr val="tx1">
                      <a:lumMod val="95000"/>
                      <a:lumOff val="5000"/>
                    </a:schemeClr>
                  </a:solidFill>
                </a:rPr>
                <a:t>MUX</a:t>
              </a:r>
            </a:p>
          </p:txBody>
        </p:sp>
      </p:grpSp>
      <p:sp>
        <p:nvSpPr>
          <p:cNvPr id="19" name="灯片编号占位符 18">
            <a:extLst>
              <a:ext uri="{FF2B5EF4-FFF2-40B4-BE49-F238E27FC236}">
                <a16:creationId xmlns:a16="http://schemas.microsoft.com/office/drawing/2014/main" id="{8A2384A2-4C1B-4529-B018-E15ED0216F42}"/>
              </a:ext>
            </a:extLst>
          </p:cNvPr>
          <p:cNvSpPr>
            <a:spLocks noGrp="1"/>
          </p:cNvSpPr>
          <p:nvPr>
            <p:ph type="sldNum" sz="quarter" idx="12"/>
          </p:nvPr>
        </p:nvSpPr>
        <p:spPr/>
        <p:txBody>
          <a:bodyPr/>
          <a:lstStyle/>
          <a:p>
            <a:fld id="{29227C6E-B40C-4F1A-B871-335365E566BA}" type="slidenum">
              <a:rPr lang="en-US" smtClean="0"/>
              <a:t>25</a:t>
            </a:fld>
            <a:endParaRPr lang="en-US"/>
          </a:p>
        </p:txBody>
      </p:sp>
    </p:spTree>
    <p:extLst>
      <p:ext uri="{BB962C8B-B14F-4D97-AF65-F5344CB8AC3E}">
        <p14:creationId xmlns:p14="http://schemas.microsoft.com/office/powerpoint/2010/main" val="2898118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1010902" cy="1325563"/>
          </a:xfrm>
        </p:spPr>
        <p:txBody>
          <a:bodyPr/>
          <a:lstStyle/>
          <a:p>
            <a:r>
              <a:rPr lang="en-US" dirty="0"/>
              <a:t>Advanced Features: Data-Controlled</a:t>
            </a:r>
          </a:p>
        </p:txBody>
      </p:sp>
      <p:sp>
        <p:nvSpPr>
          <p:cNvPr id="3" name="内容占位符 2"/>
          <p:cNvSpPr>
            <a:spLocks noGrp="1"/>
          </p:cNvSpPr>
          <p:nvPr>
            <p:ph idx="1"/>
          </p:nvPr>
        </p:nvSpPr>
        <p:spPr>
          <a:xfrm>
            <a:off x="5637934" y="4579247"/>
            <a:ext cx="5583745" cy="2349218"/>
          </a:xfrm>
        </p:spPr>
        <p:txBody>
          <a:bodyPr>
            <a:normAutofit/>
          </a:bodyPr>
          <a:lstStyle/>
          <a:p>
            <a:r>
              <a:rPr lang="en-US" sz="2000" dirty="0"/>
              <a:t>A data-dependent controlled processing element is created based on its </a:t>
            </a:r>
            <a:r>
              <a:rPr lang="en-US" sz="2000" i="1" dirty="0"/>
              <a:t>`instructions` </a:t>
            </a:r>
            <a:r>
              <a:rPr lang="en-US" sz="2000" dirty="0"/>
              <a:t>field</a:t>
            </a:r>
          </a:p>
          <a:p>
            <a:r>
              <a:rPr lang="en-US" sz="2000" dirty="0"/>
              <a:t>Self-Control (`</a:t>
            </a:r>
            <a:r>
              <a:rPr lang="en-US" sz="2000" i="1" dirty="0" err="1"/>
              <a:t>SelfCtrl</a:t>
            </a:r>
            <a:r>
              <a:rPr lang="en-US" sz="2000" i="1" dirty="0"/>
              <a:t>`</a:t>
            </a:r>
            <a:r>
              <a:rPr lang="en-US" sz="2000" dirty="0"/>
              <a:t>) instructions will use its own computed result to access CLT</a:t>
            </a:r>
          </a:p>
          <a:p>
            <a:r>
              <a:rPr lang="en-US" sz="2000" dirty="0"/>
              <a:t>Input-Control </a:t>
            </a:r>
            <a:r>
              <a:rPr lang="en-US" sz="2000" i="1" dirty="0"/>
              <a:t>(`</a:t>
            </a:r>
            <a:r>
              <a:rPr lang="en-US" sz="2000" i="1" dirty="0" err="1"/>
              <a:t>InputCtrl</a:t>
            </a:r>
            <a:r>
              <a:rPr lang="en-US" sz="2000" i="1" dirty="0"/>
              <a:t>`)</a:t>
            </a:r>
            <a:r>
              <a:rPr lang="en-US" sz="2000" dirty="0"/>
              <a:t> instruction will use the input from upstream to access CLT</a:t>
            </a:r>
            <a:endParaRPr lang="en-US" sz="2000" i="1" dirty="0"/>
          </a:p>
        </p:txBody>
      </p:sp>
      <p:sp>
        <p:nvSpPr>
          <p:cNvPr id="54" name="TextBox 3">
            <a:extLst>
              <a:ext uri="{FF2B5EF4-FFF2-40B4-BE49-F238E27FC236}">
                <a16:creationId xmlns:a16="http://schemas.microsoft.com/office/drawing/2014/main" id="{8D481158-4583-4989-91DB-3597108DDA05}"/>
              </a:ext>
            </a:extLst>
          </p:cNvPr>
          <p:cNvSpPr txBox="1"/>
          <p:nvPr/>
        </p:nvSpPr>
        <p:spPr>
          <a:xfrm>
            <a:off x="3459322" y="4344078"/>
            <a:ext cx="794898" cy="338554"/>
          </a:xfrm>
          <a:prstGeom prst="rect">
            <a:avLst/>
          </a:prstGeom>
          <a:noFill/>
        </p:spPr>
        <p:txBody>
          <a:bodyPr wrap="none" rtlCol="0">
            <a:spAutoFit/>
          </a:bodyPr>
          <a:lstStyle/>
          <a:p>
            <a:pPr defTabSz="457200"/>
            <a:r>
              <a:rPr lang="en-US" sz="1600" b="1" dirty="0">
                <a:solidFill>
                  <a:srgbClr val="9BBB59">
                    <a:lumMod val="50000"/>
                  </a:srgbClr>
                </a:solidFill>
                <a:latin typeface="Calibri" panose="020F0502020204030204" pitchFamily="34" charset="0"/>
                <a:cs typeface="Calibri" panose="020F0502020204030204" pitchFamily="34" charset="0"/>
              </a:rPr>
              <a:t>discard</a:t>
            </a:r>
          </a:p>
        </p:txBody>
      </p:sp>
      <p:cxnSp>
        <p:nvCxnSpPr>
          <p:cNvPr id="55" name="直接连接符 123">
            <a:extLst>
              <a:ext uri="{FF2B5EF4-FFF2-40B4-BE49-F238E27FC236}">
                <a16:creationId xmlns:a16="http://schemas.microsoft.com/office/drawing/2014/main" id="{CB1DB5D7-88B8-473E-A7A8-87F833C233A9}"/>
              </a:ext>
            </a:extLst>
          </p:cNvPr>
          <p:cNvCxnSpPr>
            <a:cxnSpLocks/>
          </p:cNvCxnSpPr>
          <p:nvPr/>
        </p:nvCxnSpPr>
        <p:spPr>
          <a:xfrm flipV="1">
            <a:off x="3175020" y="3819695"/>
            <a:ext cx="1116142" cy="7226"/>
          </a:xfrm>
          <a:prstGeom prst="line">
            <a:avLst/>
          </a:prstGeom>
          <a:noFill/>
          <a:ln w="19050" cap="flat" cmpd="sng">
            <a:solidFill>
              <a:schemeClr val="accent3">
                <a:lumMod val="50000"/>
              </a:schemeClr>
            </a:solidFill>
            <a:prstDash val="solid"/>
            <a:miter lim="800000"/>
            <a:headEnd type="none" w="med" len="med"/>
            <a:tailEnd type="none"/>
          </a:ln>
        </p:spPr>
      </p:cxnSp>
      <p:cxnSp>
        <p:nvCxnSpPr>
          <p:cNvPr id="56" name="直接箭头连接符 267">
            <a:extLst>
              <a:ext uri="{FF2B5EF4-FFF2-40B4-BE49-F238E27FC236}">
                <a16:creationId xmlns:a16="http://schemas.microsoft.com/office/drawing/2014/main" id="{F78F86F2-AAFE-40E1-BC7B-F5D24EBD8D50}"/>
              </a:ext>
            </a:extLst>
          </p:cNvPr>
          <p:cNvCxnSpPr/>
          <p:nvPr/>
        </p:nvCxnSpPr>
        <p:spPr>
          <a:xfrm>
            <a:off x="3816970" y="3628734"/>
            <a:ext cx="2" cy="451995"/>
          </a:xfrm>
          <a:prstGeom prst="straightConnector1">
            <a:avLst/>
          </a:prstGeom>
          <a:noFill/>
          <a:ln w="19050" cap="flat" cmpd="sng">
            <a:solidFill>
              <a:srgbClr val="4F81BD"/>
            </a:solidFill>
            <a:prstDash val="solid"/>
            <a:miter lim="800000"/>
            <a:headEnd type="triangle" w="med" len="med"/>
            <a:tailEnd type="none"/>
          </a:ln>
        </p:spPr>
      </p:cxnSp>
      <p:cxnSp>
        <p:nvCxnSpPr>
          <p:cNvPr id="57" name="直接箭头连接符 97">
            <a:extLst>
              <a:ext uri="{FF2B5EF4-FFF2-40B4-BE49-F238E27FC236}">
                <a16:creationId xmlns:a16="http://schemas.microsoft.com/office/drawing/2014/main" id="{C23C3430-E7E3-43EC-88B3-4F33981BD092}"/>
              </a:ext>
            </a:extLst>
          </p:cNvPr>
          <p:cNvCxnSpPr>
            <a:cxnSpLocks/>
          </p:cNvCxnSpPr>
          <p:nvPr/>
        </p:nvCxnSpPr>
        <p:spPr>
          <a:xfrm>
            <a:off x="3683439" y="3628734"/>
            <a:ext cx="2" cy="451995"/>
          </a:xfrm>
          <a:prstGeom prst="straightConnector1">
            <a:avLst/>
          </a:prstGeom>
          <a:noFill/>
          <a:ln w="19050" cap="flat" cmpd="sng">
            <a:solidFill>
              <a:srgbClr val="FF0000"/>
            </a:solidFill>
            <a:prstDash val="solid"/>
            <a:miter lim="800000"/>
            <a:headEnd type="none" w="med" len="med"/>
            <a:tailEnd type="triangle" w="med" len="med"/>
          </a:ln>
        </p:spPr>
      </p:cxnSp>
      <p:cxnSp>
        <p:nvCxnSpPr>
          <p:cNvPr id="58" name="直接箭头连接符 262">
            <a:extLst>
              <a:ext uri="{FF2B5EF4-FFF2-40B4-BE49-F238E27FC236}">
                <a16:creationId xmlns:a16="http://schemas.microsoft.com/office/drawing/2014/main" id="{F89527C8-8FA1-4AA0-A356-540F1B077ED3}"/>
              </a:ext>
            </a:extLst>
          </p:cNvPr>
          <p:cNvCxnSpPr/>
          <p:nvPr/>
        </p:nvCxnSpPr>
        <p:spPr>
          <a:xfrm>
            <a:off x="2881905" y="3618932"/>
            <a:ext cx="2" cy="451995"/>
          </a:xfrm>
          <a:prstGeom prst="straightConnector1">
            <a:avLst/>
          </a:prstGeom>
          <a:noFill/>
          <a:ln w="19050" cap="flat" cmpd="sng">
            <a:solidFill>
              <a:srgbClr val="4F81BD"/>
            </a:solidFill>
            <a:prstDash val="solid"/>
            <a:miter lim="800000"/>
            <a:headEnd type="triangle" w="med" len="med"/>
            <a:tailEnd type="none"/>
          </a:ln>
        </p:spPr>
      </p:cxnSp>
      <p:cxnSp>
        <p:nvCxnSpPr>
          <p:cNvPr id="59" name="直接箭头连接符 97">
            <a:extLst>
              <a:ext uri="{FF2B5EF4-FFF2-40B4-BE49-F238E27FC236}">
                <a16:creationId xmlns:a16="http://schemas.microsoft.com/office/drawing/2014/main" id="{62BA2838-76A3-40C6-A7CE-26F9EBA2C1DD}"/>
              </a:ext>
            </a:extLst>
          </p:cNvPr>
          <p:cNvCxnSpPr>
            <a:cxnSpLocks/>
          </p:cNvCxnSpPr>
          <p:nvPr/>
        </p:nvCxnSpPr>
        <p:spPr>
          <a:xfrm>
            <a:off x="2748374" y="3618932"/>
            <a:ext cx="2" cy="451995"/>
          </a:xfrm>
          <a:prstGeom prst="straightConnector1">
            <a:avLst/>
          </a:prstGeom>
          <a:noFill/>
          <a:ln w="19050" cap="flat" cmpd="sng">
            <a:solidFill>
              <a:srgbClr val="FF0000"/>
            </a:solidFill>
            <a:prstDash val="solid"/>
            <a:miter lim="800000"/>
            <a:headEnd type="none" w="med" len="med"/>
            <a:tailEnd type="triangle" w="med" len="med"/>
          </a:ln>
        </p:spPr>
      </p:cxnSp>
      <p:cxnSp>
        <p:nvCxnSpPr>
          <p:cNvPr id="60" name="连接符: 肘形 94">
            <a:extLst>
              <a:ext uri="{FF2B5EF4-FFF2-40B4-BE49-F238E27FC236}">
                <a16:creationId xmlns:a16="http://schemas.microsoft.com/office/drawing/2014/main" id="{79EB8336-6997-4882-A582-EFA65844BD62}"/>
              </a:ext>
            </a:extLst>
          </p:cNvPr>
          <p:cNvCxnSpPr>
            <a:cxnSpLocks/>
          </p:cNvCxnSpPr>
          <p:nvPr/>
        </p:nvCxnSpPr>
        <p:spPr>
          <a:xfrm rot="16200000" flipH="1">
            <a:off x="4286124" y="3820291"/>
            <a:ext cx="196656" cy="174794"/>
          </a:xfrm>
          <a:prstGeom prst="bentConnector3">
            <a:avLst>
              <a:gd name="adj1" fmla="val 8023"/>
            </a:avLst>
          </a:prstGeom>
          <a:noFill/>
          <a:ln w="19050" cap="flat" cmpd="sng">
            <a:solidFill>
              <a:schemeClr val="accent3">
                <a:lumMod val="50000"/>
              </a:schemeClr>
            </a:solidFill>
            <a:prstDash val="solid"/>
            <a:miter lim="800000"/>
            <a:headEnd type="none" w="med" len="med"/>
            <a:tailEnd type="none"/>
          </a:ln>
        </p:spPr>
      </p:cxnSp>
      <p:cxnSp>
        <p:nvCxnSpPr>
          <p:cNvPr id="61" name="直接箭头连接符 25">
            <a:extLst>
              <a:ext uri="{FF2B5EF4-FFF2-40B4-BE49-F238E27FC236}">
                <a16:creationId xmlns:a16="http://schemas.microsoft.com/office/drawing/2014/main" id="{7BE9E990-00E9-4754-9E94-3A86DA6F32F5}"/>
              </a:ext>
            </a:extLst>
          </p:cNvPr>
          <p:cNvCxnSpPr/>
          <p:nvPr/>
        </p:nvCxnSpPr>
        <p:spPr>
          <a:xfrm>
            <a:off x="2881905" y="2587937"/>
            <a:ext cx="2" cy="350010"/>
          </a:xfrm>
          <a:prstGeom prst="straightConnector1">
            <a:avLst/>
          </a:prstGeom>
          <a:noFill/>
          <a:ln w="19050" cap="flat" cmpd="sng">
            <a:solidFill>
              <a:srgbClr val="4F81BD"/>
            </a:solidFill>
            <a:prstDash val="solid"/>
            <a:miter lim="800000"/>
            <a:headEnd type="triangle" w="med" len="med"/>
            <a:tailEnd type="none"/>
          </a:ln>
        </p:spPr>
      </p:cxnSp>
      <p:cxnSp>
        <p:nvCxnSpPr>
          <p:cNvPr id="62" name="直接箭头连接符 97">
            <a:extLst>
              <a:ext uri="{FF2B5EF4-FFF2-40B4-BE49-F238E27FC236}">
                <a16:creationId xmlns:a16="http://schemas.microsoft.com/office/drawing/2014/main" id="{5EA8487A-9634-4207-9DEA-6032A19E144F}"/>
              </a:ext>
            </a:extLst>
          </p:cNvPr>
          <p:cNvCxnSpPr>
            <a:cxnSpLocks/>
          </p:cNvCxnSpPr>
          <p:nvPr/>
        </p:nvCxnSpPr>
        <p:spPr>
          <a:xfrm>
            <a:off x="2748374" y="2587937"/>
            <a:ext cx="2" cy="350010"/>
          </a:xfrm>
          <a:prstGeom prst="straightConnector1">
            <a:avLst/>
          </a:prstGeom>
          <a:noFill/>
          <a:ln w="19050" cap="flat" cmpd="sng">
            <a:solidFill>
              <a:srgbClr val="FF0000"/>
            </a:solidFill>
            <a:prstDash val="solid"/>
            <a:miter lim="800000"/>
            <a:headEnd type="none" w="med" len="med"/>
            <a:tailEnd type="triangle" w="med" len="med"/>
          </a:ln>
        </p:spPr>
      </p:cxnSp>
      <p:cxnSp>
        <p:nvCxnSpPr>
          <p:cNvPr id="63" name="直接箭头连接符 116">
            <a:extLst>
              <a:ext uri="{FF2B5EF4-FFF2-40B4-BE49-F238E27FC236}">
                <a16:creationId xmlns:a16="http://schemas.microsoft.com/office/drawing/2014/main" id="{2395E8A0-459C-4526-90B2-94317C15463C}"/>
              </a:ext>
            </a:extLst>
          </p:cNvPr>
          <p:cNvCxnSpPr/>
          <p:nvPr/>
        </p:nvCxnSpPr>
        <p:spPr>
          <a:xfrm>
            <a:off x="3808636" y="2587937"/>
            <a:ext cx="2" cy="350010"/>
          </a:xfrm>
          <a:prstGeom prst="straightConnector1">
            <a:avLst/>
          </a:prstGeom>
          <a:noFill/>
          <a:ln w="19050" cap="flat" cmpd="sng">
            <a:solidFill>
              <a:srgbClr val="4F81BD"/>
            </a:solidFill>
            <a:prstDash val="solid"/>
            <a:miter lim="800000"/>
            <a:headEnd type="triangle" w="med" len="med"/>
            <a:tailEnd type="none"/>
          </a:ln>
        </p:spPr>
      </p:cxnSp>
      <p:cxnSp>
        <p:nvCxnSpPr>
          <p:cNvPr id="64" name="直接箭头连接符 97">
            <a:extLst>
              <a:ext uri="{FF2B5EF4-FFF2-40B4-BE49-F238E27FC236}">
                <a16:creationId xmlns:a16="http://schemas.microsoft.com/office/drawing/2014/main" id="{285ACD91-18F9-424E-AFF8-52AF5D2B444C}"/>
              </a:ext>
            </a:extLst>
          </p:cNvPr>
          <p:cNvCxnSpPr>
            <a:cxnSpLocks/>
          </p:cNvCxnSpPr>
          <p:nvPr/>
        </p:nvCxnSpPr>
        <p:spPr>
          <a:xfrm>
            <a:off x="3675105" y="2587937"/>
            <a:ext cx="2" cy="350010"/>
          </a:xfrm>
          <a:prstGeom prst="straightConnector1">
            <a:avLst/>
          </a:prstGeom>
          <a:noFill/>
          <a:ln w="19050" cap="flat" cmpd="sng">
            <a:solidFill>
              <a:srgbClr val="FF0000"/>
            </a:solidFill>
            <a:prstDash val="solid"/>
            <a:miter lim="800000"/>
            <a:headEnd type="none" w="med" len="med"/>
            <a:tailEnd type="triangle" w="med" len="med"/>
          </a:ln>
        </p:spPr>
      </p:cxnSp>
      <p:cxnSp>
        <p:nvCxnSpPr>
          <p:cNvPr id="65" name="直接箭头连接符 97">
            <a:extLst>
              <a:ext uri="{FF2B5EF4-FFF2-40B4-BE49-F238E27FC236}">
                <a16:creationId xmlns:a16="http://schemas.microsoft.com/office/drawing/2014/main" id="{6AF9698A-69E6-4917-AFD6-172469EA13B0}"/>
              </a:ext>
            </a:extLst>
          </p:cNvPr>
          <p:cNvCxnSpPr>
            <a:cxnSpLocks/>
            <a:stCxn id="81" idx="2"/>
            <a:endCxn id="83" idx="0"/>
          </p:cNvCxnSpPr>
          <p:nvPr/>
        </p:nvCxnSpPr>
        <p:spPr>
          <a:xfrm flipH="1">
            <a:off x="4745192" y="2583114"/>
            <a:ext cx="14711" cy="354550"/>
          </a:xfrm>
          <a:prstGeom prst="straightConnector1">
            <a:avLst/>
          </a:prstGeom>
          <a:noFill/>
          <a:ln w="19050" cap="flat" cmpd="sng">
            <a:solidFill>
              <a:schemeClr val="accent3">
                <a:lumMod val="50000"/>
              </a:schemeClr>
            </a:solidFill>
            <a:prstDash val="solid"/>
            <a:miter lim="800000"/>
            <a:headEnd type="none" w="med" len="med"/>
            <a:tailEnd type="triangle"/>
          </a:ln>
        </p:spPr>
      </p:cxnSp>
      <p:cxnSp>
        <p:nvCxnSpPr>
          <p:cNvPr id="66" name="连接符: 肘形 93">
            <a:extLst>
              <a:ext uri="{FF2B5EF4-FFF2-40B4-BE49-F238E27FC236}">
                <a16:creationId xmlns:a16="http://schemas.microsoft.com/office/drawing/2014/main" id="{1C307165-1002-4DA7-89DE-903788D4BB1F}"/>
              </a:ext>
            </a:extLst>
          </p:cNvPr>
          <p:cNvCxnSpPr>
            <a:cxnSpLocks/>
            <a:endCxn id="92" idx="2"/>
          </p:cNvCxnSpPr>
          <p:nvPr/>
        </p:nvCxnSpPr>
        <p:spPr>
          <a:xfrm rot="10800000">
            <a:off x="2085749" y="4328162"/>
            <a:ext cx="2683119" cy="408400"/>
          </a:xfrm>
          <a:prstGeom prst="bentConnector2">
            <a:avLst/>
          </a:prstGeom>
          <a:noFill/>
          <a:ln w="19050" cap="flat" cmpd="sng">
            <a:solidFill>
              <a:schemeClr val="accent3">
                <a:lumMod val="50000"/>
              </a:schemeClr>
            </a:solidFill>
            <a:prstDash val="solid"/>
            <a:miter lim="800000"/>
            <a:headEnd type="none" w="med" len="med"/>
            <a:tailEnd type="triangle"/>
          </a:ln>
        </p:spPr>
      </p:cxnSp>
      <p:cxnSp>
        <p:nvCxnSpPr>
          <p:cNvPr id="67" name="直接箭头连接符 95">
            <a:extLst>
              <a:ext uri="{FF2B5EF4-FFF2-40B4-BE49-F238E27FC236}">
                <a16:creationId xmlns:a16="http://schemas.microsoft.com/office/drawing/2014/main" id="{3069B86C-D85C-4950-8215-7484D5C543B8}"/>
              </a:ext>
            </a:extLst>
          </p:cNvPr>
          <p:cNvCxnSpPr>
            <a:cxnSpLocks/>
          </p:cNvCxnSpPr>
          <p:nvPr/>
        </p:nvCxnSpPr>
        <p:spPr>
          <a:xfrm flipH="1">
            <a:off x="3309893" y="4366682"/>
            <a:ext cx="1232" cy="669000"/>
          </a:xfrm>
          <a:prstGeom prst="straightConnector1">
            <a:avLst/>
          </a:prstGeom>
          <a:noFill/>
          <a:ln w="38100" cap="flat" cmpd="sng">
            <a:solidFill>
              <a:srgbClr val="FF0000"/>
            </a:solidFill>
            <a:prstDash val="solid"/>
            <a:miter lim="800000"/>
            <a:headEnd type="none" w="med" len="med"/>
            <a:tailEnd type="triangle" w="med" len="med"/>
          </a:ln>
        </p:spPr>
      </p:cxnSp>
      <p:sp>
        <p:nvSpPr>
          <p:cNvPr id="68" name="流程图: 手动操作 99">
            <a:extLst>
              <a:ext uri="{FF2B5EF4-FFF2-40B4-BE49-F238E27FC236}">
                <a16:creationId xmlns:a16="http://schemas.microsoft.com/office/drawing/2014/main" id="{0091151A-558E-4D6A-8786-B97A3139FBF1}"/>
              </a:ext>
            </a:extLst>
          </p:cNvPr>
          <p:cNvSpPr/>
          <p:nvPr/>
        </p:nvSpPr>
        <p:spPr>
          <a:xfrm>
            <a:off x="2608539" y="2349269"/>
            <a:ext cx="401860" cy="238387"/>
          </a:xfrm>
          <a:prstGeom prst="flowChartManualOpe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100" b="1" dirty="0">
              <a:solidFill>
                <a:prstClr val="black"/>
              </a:solidFill>
              <a:latin typeface="Consolas" panose="020B0609020204030204" pitchFamily="49" charset="0"/>
              <a:ea typeface="等线" panose="02010600030101010101" pitchFamily="2" charset="-122"/>
              <a:cs typeface="Consolas" panose="020B0609020204030204" pitchFamily="49" charset="0"/>
            </a:endParaRPr>
          </a:p>
        </p:txBody>
      </p:sp>
      <p:grpSp>
        <p:nvGrpSpPr>
          <p:cNvPr id="69" name="组合 100">
            <a:extLst>
              <a:ext uri="{FF2B5EF4-FFF2-40B4-BE49-F238E27FC236}">
                <a16:creationId xmlns:a16="http://schemas.microsoft.com/office/drawing/2014/main" id="{6938C011-5E5B-4B88-A37A-7D7B6F971839}"/>
              </a:ext>
            </a:extLst>
          </p:cNvPr>
          <p:cNvGrpSpPr/>
          <p:nvPr/>
        </p:nvGrpSpPr>
        <p:grpSpPr>
          <a:xfrm>
            <a:off x="2608539" y="2937665"/>
            <a:ext cx="401862" cy="664239"/>
            <a:chOff x="1973579" y="2189885"/>
            <a:chExt cx="640081" cy="451716"/>
          </a:xfrm>
          <a:noFill/>
        </p:grpSpPr>
        <p:sp>
          <p:nvSpPr>
            <p:cNvPr id="70" name="矩形 101">
              <a:extLst>
                <a:ext uri="{FF2B5EF4-FFF2-40B4-BE49-F238E27FC236}">
                  <a16:creationId xmlns:a16="http://schemas.microsoft.com/office/drawing/2014/main" id="{49A03F84-ACCB-4157-8897-AA6C441A2481}"/>
                </a:ext>
              </a:extLst>
            </p:cNvPr>
            <p:cNvSpPr/>
            <p:nvPr/>
          </p:nvSpPr>
          <p:spPr>
            <a:xfrm>
              <a:off x="1973580" y="2189885"/>
              <a:ext cx="640080" cy="45171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100" b="1">
                <a:solidFill>
                  <a:prstClr val="white"/>
                </a:solidFill>
                <a:latin typeface="Consolas" panose="020B0609020204030204" pitchFamily="49" charset="0"/>
                <a:ea typeface="等线" panose="02010600030101010101" pitchFamily="2" charset="-122"/>
                <a:cs typeface="Consolas" panose="020B0609020204030204" pitchFamily="49" charset="0"/>
              </a:endParaRPr>
            </a:p>
          </p:txBody>
        </p:sp>
        <p:cxnSp>
          <p:nvCxnSpPr>
            <p:cNvPr id="71" name="直接连接符 102">
              <a:extLst>
                <a:ext uri="{FF2B5EF4-FFF2-40B4-BE49-F238E27FC236}">
                  <a16:creationId xmlns:a16="http://schemas.microsoft.com/office/drawing/2014/main" id="{9D108B59-9603-45E3-B0FA-943442478644}"/>
                </a:ext>
              </a:extLst>
            </p:cNvPr>
            <p:cNvCxnSpPr/>
            <p:nvPr/>
          </p:nvCxnSpPr>
          <p:spPr>
            <a:xfrm>
              <a:off x="1973579" y="2300288"/>
              <a:ext cx="640080" cy="0"/>
            </a:xfrm>
            <a:prstGeom prst="line">
              <a:avLst/>
            </a:prstGeom>
            <a:grpFill/>
            <a:ln w="25400" cap="flat" cmpd="sng">
              <a:solidFill>
                <a:srgbClr val="000000"/>
              </a:solidFill>
              <a:prstDash val="solid"/>
              <a:miter lim="800000"/>
              <a:headEnd type="none" w="med" len="med"/>
              <a:tailEnd type="none"/>
            </a:ln>
          </p:spPr>
        </p:cxnSp>
        <p:cxnSp>
          <p:nvCxnSpPr>
            <p:cNvPr id="72" name="直接连接符 103">
              <a:extLst>
                <a:ext uri="{FF2B5EF4-FFF2-40B4-BE49-F238E27FC236}">
                  <a16:creationId xmlns:a16="http://schemas.microsoft.com/office/drawing/2014/main" id="{A1EFE961-8490-49F5-82FA-247438123740}"/>
                </a:ext>
              </a:extLst>
            </p:cNvPr>
            <p:cNvCxnSpPr>
              <a:cxnSpLocks/>
            </p:cNvCxnSpPr>
            <p:nvPr/>
          </p:nvCxnSpPr>
          <p:spPr>
            <a:xfrm>
              <a:off x="1973579" y="2415743"/>
              <a:ext cx="640080" cy="0"/>
            </a:xfrm>
            <a:prstGeom prst="line">
              <a:avLst/>
            </a:prstGeom>
            <a:grpFill/>
            <a:ln w="25400" cap="flat" cmpd="sng">
              <a:solidFill>
                <a:srgbClr val="000000"/>
              </a:solidFill>
              <a:prstDash val="solid"/>
              <a:miter lim="800000"/>
              <a:headEnd type="none" w="med" len="med"/>
              <a:tailEnd type="none"/>
            </a:ln>
          </p:spPr>
        </p:cxnSp>
        <p:cxnSp>
          <p:nvCxnSpPr>
            <p:cNvPr id="73" name="直接连接符 104">
              <a:extLst>
                <a:ext uri="{FF2B5EF4-FFF2-40B4-BE49-F238E27FC236}">
                  <a16:creationId xmlns:a16="http://schemas.microsoft.com/office/drawing/2014/main" id="{4F69F70E-9145-4045-9929-53AB99905076}"/>
                </a:ext>
              </a:extLst>
            </p:cNvPr>
            <p:cNvCxnSpPr/>
            <p:nvPr/>
          </p:nvCxnSpPr>
          <p:spPr>
            <a:xfrm>
              <a:off x="1973579" y="2541307"/>
              <a:ext cx="640080" cy="0"/>
            </a:xfrm>
            <a:prstGeom prst="line">
              <a:avLst/>
            </a:prstGeom>
            <a:grpFill/>
            <a:ln w="25400" cap="flat" cmpd="sng">
              <a:solidFill>
                <a:srgbClr val="000000"/>
              </a:solidFill>
              <a:prstDash val="solid"/>
              <a:miter lim="800000"/>
              <a:headEnd type="none" w="med" len="med"/>
              <a:tailEnd type="none"/>
            </a:ln>
          </p:spPr>
        </p:cxnSp>
      </p:grpSp>
      <p:sp>
        <p:nvSpPr>
          <p:cNvPr id="74" name="任意多边形: 形状 114">
            <a:extLst>
              <a:ext uri="{FF2B5EF4-FFF2-40B4-BE49-F238E27FC236}">
                <a16:creationId xmlns:a16="http://schemas.microsoft.com/office/drawing/2014/main" id="{DC8BD622-9642-49A0-866D-6B3714A6D0C5}"/>
              </a:ext>
            </a:extLst>
          </p:cNvPr>
          <p:cNvSpPr/>
          <p:nvPr/>
        </p:nvSpPr>
        <p:spPr>
          <a:xfrm>
            <a:off x="2548085" y="4082496"/>
            <a:ext cx="1624907" cy="307207"/>
          </a:xfrm>
          <a:custGeom>
            <a:avLst/>
            <a:gdLst>
              <a:gd name="connsiteX0" fmla="*/ 0 w 1659732"/>
              <a:gd name="connsiteY0" fmla="*/ 4762 h 485775"/>
              <a:gd name="connsiteX1" fmla="*/ 747713 w 1659732"/>
              <a:gd name="connsiteY1" fmla="*/ 0 h 485775"/>
              <a:gd name="connsiteX2" fmla="*/ 835819 w 1659732"/>
              <a:gd name="connsiteY2" fmla="*/ 126206 h 485775"/>
              <a:gd name="connsiteX3" fmla="*/ 921544 w 1659732"/>
              <a:gd name="connsiteY3" fmla="*/ 2381 h 485775"/>
              <a:gd name="connsiteX4" fmla="*/ 1659732 w 1659732"/>
              <a:gd name="connsiteY4" fmla="*/ 2381 h 485775"/>
              <a:gd name="connsiteX5" fmla="*/ 1326357 w 1659732"/>
              <a:gd name="connsiteY5" fmla="*/ 485775 h 485775"/>
              <a:gd name="connsiteX6" fmla="*/ 330994 w 1659732"/>
              <a:gd name="connsiteY6" fmla="*/ 485775 h 485775"/>
              <a:gd name="connsiteX7" fmla="*/ 0 w 1659732"/>
              <a:gd name="connsiteY7" fmla="*/ 4762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9732" h="485775">
                <a:moveTo>
                  <a:pt x="0" y="4762"/>
                </a:moveTo>
                <a:lnTo>
                  <a:pt x="747713" y="0"/>
                </a:lnTo>
                <a:lnTo>
                  <a:pt x="835819" y="126206"/>
                </a:lnTo>
                <a:lnTo>
                  <a:pt x="921544" y="2381"/>
                </a:lnTo>
                <a:lnTo>
                  <a:pt x="1659732" y="2381"/>
                </a:lnTo>
                <a:lnTo>
                  <a:pt x="1326357" y="485775"/>
                </a:lnTo>
                <a:lnTo>
                  <a:pt x="330994" y="485775"/>
                </a:lnTo>
                <a:lnTo>
                  <a:pt x="0" y="4762"/>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sz="1200" b="1" dirty="0" err="1">
                <a:solidFill>
                  <a:prstClr val="black"/>
                </a:solidFill>
                <a:latin typeface="Consolas" panose="020B0609020204030204" pitchFamily="49" charset="0"/>
                <a:ea typeface="等线" panose="02010600030101010101" pitchFamily="2" charset="-122"/>
                <a:cs typeface="Consolas" panose="020B0609020204030204" pitchFamily="49" charset="0"/>
              </a:rPr>
              <a:t>Func</a:t>
            </a:r>
            <a:r>
              <a:rPr lang="en-US" altLang="zh-CN" sz="1200" b="1" dirty="0">
                <a:solidFill>
                  <a:prstClr val="black"/>
                </a:solidFill>
                <a:latin typeface="Consolas" panose="020B0609020204030204" pitchFamily="49" charset="0"/>
                <a:ea typeface="等线" panose="02010600030101010101" pitchFamily="2" charset="-122"/>
                <a:cs typeface="Consolas" panose="020B0609020204030204" pitchFamily="49" charset="0"/>
              </a:rPr>
              <a:t>. Unit</a:t>
            </a:r>
            <a:endParaRPr lang="zh-CN" altLang="en-US" sz="1200" b="1" dirty="0">
              <a:solidFill>
                <a:prstClr val="black"/>
              </a:solidFill>
              <a:latin typeface="Consolas" panose="020B0609020204030204" pitchFamily="49" charset="0"/>
              <a:ea typeface="等线" panose="02010600030101010101" pitchFamily="2" charset="-122"/>
              <a:cs typeface="Consolas" panose="020B0609020204030204" pitchFamily="49" charset="0"/>
            </a:endParaRPr>
          </a:p>
        </p:txBody>
      </p:sp>
      <p:sp>
        <p:nvSpPr>
          <p:cNvPr id="75" name="流程图: 手动操作 117">
            <a:extLst>
              <a:ext uri="{FF2B5EF4-FFF2-40B4-BE49-F238E27FC236}">
                <a16:creationId xmlns:a16="http://schemas.microsoft.com/office/drawing/2014/main" id="{EE7F3E2B-4AE6-4603-8F46-23657FCDD3BD}"/>
              </a:ext>
            </a:extLst>
          </p:cNvPr>
          <p:cNvSpPr/>
          <p:nvPr/>
        </p:nvSpPr>
        <p:spPr>
          <a:xfrm>
            <a:off x="3547612" y="2344729"/>
            <a:ext cx="401860" cy="238387"/>
          </a:xfrm>
          <a:prstGeom prst="flowChartManualOpe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100" b="1" dirty="0">
              <a:solidFill>
                <a:prstClr val="black"/>
              </a:solidFill>
              <a:latin typeface="Consolas" panose="020B0609020204030204" pitchFamily="49" charset="0"/>
              <a:ea typeface="等线" panose="02010600030101010101" pitchFamily="2" charset="-122"/>
              <a:cs typeface="Consolas" panose="020B0609020204030204" pitchFamily="49" charset="0"/>
            </a:endParaRPr>
          </a:p>
        </p:txBody>
      </p:sp>
      <p:grpSp>
        <p:nvGrpSpPr>
          <p:cNvPr id="76" name="组合 118">
            <a:extLst>
              <a:ext uri="{FF2B5EF4-FFF2-40B4-BE49-F238E27FC236}">
                <a16:creationId xmlns:a16="http://schemas.microsoft.com/office/drawing/2014/main" id="{59E87515-5FC6-43EE-BAE3-26177FBB160A}"/>
              </a:ext>
            </a:extLst>
          </p:cNvPr>
          <p:cNvGrpSpPr/>
          <p:nvPr/>
        </p:nvGrpSpPr>
        <p:grpSpPr>
          <a:xfrm>
            <a:off x="3547612" y="2937665"/>
            <a:ext cx="401862" cy="664239"/>
            <a:chOff x="1973579" y="2189885"/>
            <a:chExt cx="640081" cy="451716"/>
          </a:xfrm>
          <a:noFill/>
        </p:grpSpPr>
        <p:sp>
          <p:nvSpPr>
            <p:cNvPr id="77" name="矩形 119">
              <a:extLst>
                <a:ext uri="{FF2B5EF4-FFF2-40B4-BE49-F238E27FC236}">
                  <a16:creationId xmlns:a16="http://schemas.microsoft.com/office/drawing/2014/main" id="{85D3304B-A4ED-413F-A533-90C3F9EECC83}"/>
                </a:ext>
              </a:extLst>
            </p:cNvPr>
            <p:cNvSpPr/>
            <p:nvPr/>
          </p:nvSpPr>
          <p:spPr>
            <a:xfrm>
              <a:off x="1973580" y="2189885"/>
              <a:ext cx="640080" cy="45171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100" b="1">
                <a:solidFill>
                  <a:prstClr val="white"/>
                </a:solidFill>
                <a:latin typeface="Consolas" panose="020B0609020204030204" pitchFamily="49" charset="0"/>
                <a:ea typeface="等线" panose="02010600030101010101" pitchFamily="2" charset="-122"/>
                <a:cs typeface="Consolas" panose="020B0609020204030204" pitchFamily="49" charset="0"/>
              </a:endParaRPr>
            </a:p>
          </p:txBody>
        </p:sp>
        <p:cxnSp>
          <p:nvCxnSpPr>
            <p:cNvPr id="78" name="直接连接符 120">
              <a:extLst>
                <a:ext uri="{FF2B5EF4-FFF2-40B4-BE49-F238E27FC236}">
                  <a16:creationId xmlns:a16="http://schemas.microsoft.com/office/drawing/2014/main" id="{859DEE52-E993-447D-B8C6-23ED33194B91}"/>
                </a:ext>
              </a:extLst>
            </p:cNvPr>
            <p:cNvCxnSpPr/>
            <p:nvPr/>
          </p:nvCxnSpPr>
          <p:spPr>
            <a:xfrm>
              <a:off x="1973579" y="2300288"/>
              <a:ext cx="640080" cy="0"/>
            </a:xfrm>
            <a:prstGeom prst="line">
              <a:avLst/>
            </a:prstGeom>
            <a:grpFill/>
            <a:ln w="25400" cap="flat" cmpd="sng">
              <a:solidFill>
                <a:srgbClr val="000000"/>
              </a:solidFill>
              <a:prstDash val="solid"/>
              <a:miter lim="800000"/>
              <a:headEnd type="none" w="med" len="med"/>
              <a:tailEnd type="none"/>
            </a:ln>
          </p:spPr>
        </p:cxnSp>
        <p:cxnSp>
          <p:nvCxnSpPr>
            <p:cNvPr id="79" name="直接连接符 121">
              <a:extLst>
                <a:ext uri="{FF2B5EF4-FFF2-40B4-BE49-F238E27FC236}">
                  <a16:creationId xmlns:a16="http://schemas.microsoft.com/office/drawing/2014/main" id="{2AB057DB-C148-44DE-B89E-2B5D72229BBB}"/>
                </a:ext>
              </a:extLst>
            </p:cNvPr>
            <p:cNvCxnSpPr>
              <a:cxnSpLocks/>
            </p:cNvCxnSpPr>
            <p:nvPr/>
          </p:nvCxnSpPr>
          <p:spPr>
            <a:xfrm>
              <a:off x="1973579" y="2415743"/>
              <a:ext cx="640080" cy="0"/>
            </a:xfrm>
            <a:prstGeom prst="line">
              <a:avLst/>
            </a:prstGeom>
            <a:grpFill/>
            <a:ln w="25400" cap="flat" cmpd="sng">
              <a:solidFill>
                <a:srgbClr val="000000"/>
              </a:solidFill>
              <a:prstDash val="solid"/>
              <a:miter lim="800000"/>
              <a:headEnd type="none" w="med" len="med"/>
              <a:tailEnd type="none"/>
            </a:ln>
          </p:spPr>
        </p:cxnSp>
        <p:cxnSp>
          <p:nvCxnSpPr>
            <p:cNvPr id="80" name="直接连接符 122">
              <a:extLst>
                <a:ext uri="{FF2B5EF4-FFF2-40B4-BE49-F238E27FC236}">
                  <a16:creationId xmlns:a16="http://schemas.microsoft.com/office/drawing/2014/main" id="{B67481D8-CED6-4ADA-BF32-14835F9CABA7}"/>
                </a:ext>
              </a:extLst>
            </p:cNvPr>
            <p:cNvCxnSpPr/>
            <p:nvPr/>
          </p:nvCxnSpPr>
          <p:spPr>
            <a:xfrm>
              <a:off x="1973579" y="2541307"/>
              <a:ext cx="640080" cy="0"/>
            </a:xfrm>
            <a:prstGeom prst="line">
              <a:avLst/>
            </a:prstGeom>
            <a:grpFill/>
            <a:ln w="25400" cap="flat" cmpd="sng">
              <a:solidFill>
                <a:srgbClr val="000000"/>
              </a:solidFill>
              <a:prstDash val="solid"/>
              <a:miter lim="800000"/>
              <a:headEnd type="none" w="med" len="med"/>
              <a:tailEnd type="none"/>
            </a:ln>
          </p:spPr>
        </p:cxnSp>
      </p:grpSp>
      <p:sp>
        <p:nvSpPr>
          <p:cNvPr id="81" name="流程图: 手动操作 152">
            <a:extLst>
              <a:ext uri="{FF2B5EF4-FFF2-40B4-BE49-F238E27FC236}">
                <a16:creationId xmlns:a16="http://schemas.microsoft.com/office/drawing/2014/main" id="{5440A35A-4443-4847-B77F-906881F4047B}"/>
              </a:ext>
            </a:extLst>
          </p:cNvPr>
          <p:cNvSpPr/>
          <p:nvPr/>
        </p:nvSpPr>
        <p:spPr>
          <a:xfrm>
            <a:off x="4558972" y="2344729"/>
            <a:ext cx="401860" cy="238387"/>
          </a:xfrm>
          <a:prstGeom prst="flowChartManualOpera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100" b="1" dirty="0">
              <a:solidFill>
                <a:prstClr val="black"/>
              </a:solidFill>
              <a:latin typeface="Consolas" panose="020B0609020204030204" pitchFamily="49" charset="0"/>
              <a:ea typeface="等线" panose="02010600030101010101" pitchFamily="2" charset="-122"/>
              <a:cs typeface="Consolas" panose="020B0609020204030204" pitchFamily="49" charset="0"/>
            </a:endParaRPr>
          </a:p>
        </p:txBody>
      </p:sp>
      <p:grpSp>
        <p:nvGrpSpPr>
          <p:cNvPr id="82" name="组合 153">
            <a:extLst>
              <a:ext uri="{FF2B5EF4-FFF2-40B4-BE49-F238E27FC236}">
                <a16:creationId xmlns:a16="http://schemas.microsoft.com/office/drawing/2014/main" id="{B4F413C2-91DA-4281-99D2-9773C7EE5E15}"/>
              </a:ext>
            </a:extLst>
          </p:cNvPr>
          <p:cNvGrpSpPr/>
          <p:nvPr/>
        </p:nvGrpSpPr>
        <p:grpSpPr>
          <a:xfrm>
            <a:off x="4614179" y="2937665"/>
            <a:ext cx="262025" cy="664239"/>
            <a:chOff x="1973579" y="2189885"/>
            <a:chExt cx="640081" cy="451716"/>
          </a:xfrm>
          <a:noFill/>
        </p:grpSpPr>
        <p:sp>
          <p:nvSpPr>
            <p:cNvPr id="83" name="矩形 154">
              <a:extLst>
                <a:ext uri="{FF2B5EF4-FFF2-40B4-BE49-F238E27FC236}">
                  <a16:creationId xmlns:a16="http://schemas.microsoft.com/office/drawing/2014/main" id="{2EB073C3-F5FC-4F31-852A-F61132BF41A6}"/>
                </a:ext>
              </a:extLst>
            </p:cNvPr>
            <p:cNvSpPr/>
            <p:nvPr/>
          </p:nvSpPr>
          <p:spPr>
            <a:xfrm>
              <a:off x="1973580" y="2189885"/>
              <a:ext cx="640080" cy="45171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100" b="1">
                <a:solidFill>
                  <a:prstClr val="white"/>
                </a:solidFill>
                <a:latin typeface="Consolas" panose="020B0609020204030204" pitchFamily="49" charset="0"/>
                <a:ea typeface="等线" panose="02010600030101010101" pitchFamily="2" charset="-122"/>
                <a:cs typeface="Consolas" panose="020B0609020204030204" pitchFamily="49" charset="0"/>
              </a:endParaRPr>
            </a:p>
          </p:txBody>
        </p:sp>
        <p:cxnSp>
          <p:nvCxnSpPr>
            <p:cNvPr id="84" name="直接连接符 155">
              <a:extLst>
                <a:ext uri="{FF2B5EF4-FFF2-40B4-BE49-F238E27FC236}">
                  <a16:creationId xmlns:a16="http://schemas.microsoft.com/office/drawing/2014/main" id="{7A807D24-0FDB-4D00-821F-F830D6BAA781}"/>
                </a:ext>
              </a:extLst>
            </p:cNvPr>
            <p:cNvCxnSpPr/>
            <p:nvPr/>
          </p:nvCxnSpPr>
          <p:spPr>
            <a:xfrm>
              <a:off x="1973579" y="2300288"/>
              <a:ext cx="640080" cy="0"/>
            </a:xfrm>
            <a:prstGeom prst="line">
              <a:avLst/>
            </a:prstGeom>
            <a:grpFill/>
            <a:ln w="25400" cap="flat" cmpd="sng">
              <a:solidFill>
                <a:srgbClr val="000000"/>
              </a:solidFill>
              <a:prstDash val="solid"/>
              <a:miter lim="800000"/>
              <a:headEnd type="none" w="med" len="med"/>
              <a:tailEnd type="none"/>
            </a:ln>
          </p:spPr>
        </p:cxnSp>
        <p:cxnSp>
          <p:nvCxnSpPr>
            <p:cNvPr id="85" name="直接连接符 156">
              <a:extLst>
                <a:ext uri="{FF2B5EF4-FFF2-40B4-BE49-F238E27FC236}">
                  <a16:creationId xmlns:a16="http://schemas.microsoft.com/office/drawing/2014/main" id="{77805C0B-F712-4D31-9BAB-2FF7609C4170}"/>
                </a:ext>
              </a:extLst>
            </p:cNvPr>
            <p:cNvCxnSpPr>
              <a:cxnSpLocks/>
            </p:cNvCxnSpPr>
            <p:nvPr/>
          </p:nvCxnSpPr>
          <p:spPr>
            <a:xfrm>
              <a:off x="1973579" y="2415743"/>
              <a:ext cx="640080" cy="0"/>
            </a:xfrm>
            <a:prstGeom prst="line">
              <a:avLst/>
            </a:prstGeom>
            <a:grpFill/>
            <a:ln w="25400" cap="flat" cmpd="sng">
              <a:solidFill>
                <a:srgbClr val="000000"/>
              </a:solidFill>
              <a:prstDash val="solid"/>
              <a:miter lim="800000"/>
              <a:headEnd type="none" w="med" len="med"/>
              <a:tailEnd type="none"/>
            </a:ln>
          </p:spPr>
        </p:cxnSp>
        <p:cxnSp>
          <p:nvCxnSpPr>
            <p:cNvPr id="86" name="直接连接符 159">
              <a:extLst>
                <a:ext uri="{FF2B5EF4-FFF2-40B4-BE49-F238E27FC236}">
                  <a16:creationId xmlns:a16="http://schemas.microsoft.com/office/drawing/2014/main" id="{CEF0C215-409E-4FAC-90C6-CC2CC6248532}"/>
                </a:ext>
              </a:extLst>
            </p:cNvPr>
            <p:cNvCxnSpPr/>
            <p:nvPr/>
          </p:nvCxnSpPr>
          <p:spPr>
            <a:xfrm>
              <a:off x="1973579" y="2541307"/>
              <a:ext cx="640080" cy="0"/>
            </a:xfrm>
            <a:prstGeom prst="line">
              <a:avLst/>
            </a:prstGeom>
            <a:grpFill/>
            <a:ln w="25400" cap="flat" cmpd="sng">
              <a:solidFill>
                <a:srgbClr val="000000"/>
              </a:solidFill>
              <a:prstDash val="solid"/>
              <a:miter lim="800000"/>
              <a:headEnd type="none" w="med" len="med"/>
              <a:tailEnd type="none"/>
            </a:ln>
          </p:spPr>
        </p:cxnSp>
      </p:grpSp>
      <p:cxnSp>
        <p:nvCxnSpPr>
          <p:cNvPr id="87" name="直接箭头连接符 164">
            <a:extLst>
              <a:ext uri="{FF2B5EF4-FFF2-40B4-BE49-F238E27FC236}">
                <a16:creationId xmlns:a16="http://schemas.microsoft.com/office/drawing/2014/main" id="{F5A6C863-05C5-49D5-A2F5-536F0D61F238}"/>
              </a:ext>
            </a:extLst>
          </p:cNvPr>
          <p:cNvCxnSpPr/>
          <p:nvPr/>
        </p:nvCxnSpPr>
        <p:spPr>
          <a:xfrm>
            <a:off x="4715972" y="2061633"/>
            <a:ext cx="0" cy="273124"/>
          </a:xfrm>
          <a:prstGeom prst="straightConnector1">
            <a:avLst/>
          </a:prstGeom>
          <a:noFill/>
          <a:ln w="19050" cap="flat" cmpd="sng">
            <a:solidFill>
              <a:schemeClr val="accent3">
                <a:lumMod val="50000"/>
              </a:schemeClr>
            </a:solidFill>
            <a:prstDash val="solid"/>
            <a:miter lim="800000"/>
            <a:headEnd type="none" w="med" len="med"/>
            <a:tailEnd type="triangle" w="sm" len="sm"/>
          </a:ln>
        </p:spPr>
      </p:cxnSp>
      <p:cxnSp>
        <p:nvCxnSpPr>
          <p:cNvPr id="88" name="直接箭头连接符 187">
            <a:extLst>
              <a:ext uri="{FF2B5EF4-FFF2-40B4-BE49-F238E27FC236}">
                <a16:creationId xmlns:a16="http://schemas.microsoft.com/office/drawing/2014/main" id="{D9FFFF3F-260A-454D-967B-3AC6C6D58494}"/>
              </a:ext>
            </a:extLst>
          </p:cNvPr>
          <p:cNvCxnSpPr/>
          <p:nvPr/>
        </p:nvCxnSpPr>
        <p:spPr>
          <a:xfrm>
            <a:off x="4819998" y="2061633"/>
            <a:ext cx="0" cy="273124"/>
          </a:xfrm>
          <a:prstGeom prst="straightConnector1">
            <a:avLst/>
          </a:prstGeom>
          <a:noFill/>
          <a:ln w="19050" cap="flat" cmpd="sng">
            <a:solidFill>
              <a:schemeClr val="accent3">
                <a:lumMod val="50000"/>
              </a:schemeClr>
            </a:solidFill>
            <a:prstDash val="solid"/>
            <a:miter lim="800000"/>
            <a:headEnd type="none" w="med" len="med"/>
            <a:tailEnd type="triangle" w="sm" len="sm"/>
          </a:ln>
        </p:spPr>
      </p:cxnSp>
      <p:cxnSp>
        <p:nvCxnSpPr>
          <p:cNvPr id="89" name="直接箭头连接符 189">
            <a:extLst>
              <a:ext uri="{FF2B5EF4-FFF2-40B4-BE49-F238E27FC236}">
                <a16:creationId xmlns:a16="http://schemas.microsoft.com/office/drawing/2014/main" id="{960EBA77-A2A2-43AC-BC98-80877C166AA0}"/>
              </a:ext>
            </a:extLst>
          </p:cNvPr>
          <p:cNvCxnSpPr/>
          <p:nvPr/>
        </p:nvCxnSpPr>
        <p:spPr>
          <a:xfrm>
            <a:off x="4610726" y="2061633"/>
            <a:ext cx="0" cy="273124"/>
          </a:xfrm>
          <a:prstGeom prst="straightConnector1">
            <a:avLst/>
          </a:prstGeom>
          <a:noFill/>
          <a:ln w="19050" cap="flat" cmpd="sng">
            <a:solidFill>
              <a:schemeClr val="accent3">
                <a:lumMod val="50000"/>
              </a:schemeClr>
            </a:solidFill>
            <a:prstDash val="solid"/>
            <a:miter lim="800000"/>
            <a:headEnd type="none" w="med" len="med"/>
            <a:tailEnd type="triangle" w="sm" len="sm"/>
          </a:ln>
        </p:spPr>
      </p:cxnSp>
      <p:cxnSp>
        <p:nvCxnSpPr>
          <p:cNvPr id="90" name="直接箭头连接符 193">
            <a:extLst>
              <a:ext uri="{FF2B5EF4-FFF2-40B4-BE49-F238E27FC236}">
                <a16:creationId xmlns:a16="http://schemas.microsoft.com/office/drawing/2014/main" id="{ED4FEC8A-240F-4FC1-839F-23CBDDCCFB6C}"/>
              </a:ext>
            </a:extLst>
          </p:cNvPr>
          <p:cNvCxnSpPr/>
          <p:nvPr/>
        </p:nvCxnSpPr>
        <p:spPr>
          <a:xfrm>
            <a:off x="4921491" y="2061633"/>
            <a:ext cx="0" cy="273124"/>
          </a:xfrm>
          <a:prstGeom prst="straightConnector1">
            <a:avLst/>
          </a:prstGeom>
          <a:noFill/>
          <a:ln w="19050" cap="flat" cmpd="sng">
            <a:solidFill>
              <a:schemeClr val="accent3">
                <a:lumMod val="50000"/>
              </a:schemeClr>
            </a:solidFill>
            <a:prstDash val="solid"/>
            <a:miter lim="800000"/>
            <a:headEnd type="none" w="med" len="med"/>
            <a:tailEnd type="triangle" w="sm" len="sm"/>
          </a:ln>
        </p:spPr>
      </p:cxnSp>
      <p:grpSp>
        <p:nvGrpSpPr>
          <p:cNvPr id="91" name="组合 234">
            <a:extLst>
              <a:ext uri="{FF2B5EF4-FFF2-40B4-BE49-F238E27FC236}">
                <a16:creationId xmlns:a16="http://schemas.microsoft.com/office/drawing/2014/main" id="{A4E22F64-CD4C-420F-834A-4A38072E37C5}"/>
              </a:ext>
            </a:extLst>
          </p:cNvPr>
          <p:cNvGrpSpPr/>
          <p:nvPr/>
        </p:nvGrpSpPr>
        <p:grpSpPr>
          <a:xfrm>
            <a:off x="1688783" y="3971060"/>
            <a:ext cx="819841" cy="408624"/>
            <a:chOff x="2789127" y="3768196"/>
            <a:chExt cx="423989" cy="211324"/>
          </a:xfrm>
        </p:grpSpPr>
        <p:sp>
          <p:nvSpPr>
            <p:cNvPr id="92" name="流程图: 过程 235">
              <a:extLst>
                <a:ext uri="{FF2B5EF4-FFF2-40B4-BE49-F238E27FC236}">
                  <a16:creationId xmlns:a16="http://schemas.microsoft.com/office/drawing/2014/main" id="{95B83BA7-B074-40F2-9309-A605C18399C6}"/>
                </a:ext>
              </a:extLst>
            </p:cNvPr>
            <p:cNvSpPr/>
            <p:nvPr/>
          </p:nvSpPr>
          <p:spPr>
            <a:xfrm>
              <a:off x="2859881" y="3798094"/>
              <a:ext cx="269082" cy="154781"/>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200">
                <a:solidFill>
                  <a:prstClr val="white"/>
                </a:solidFill>
                <a:latin typeface="Calibri" panose="020F0502020204030204"/>
                <a:ea typeface="等线" panose="02010600030101010101" pitchFamily="2" charset="-122"/>
              </a:endParaRPr>
            </a:p>
          </p:txBody>
        </p:sp>
        <p:sp>
          <p:nvSpPr>
            <p:cNvPr id="93" name="流程图: 过程 236">
              <a:extLst>
                <a:ext uri="{FF2B5EF4-FFF2-40B4-BE49-F238E27FC236}">
                  <a16:creationId xmlns:a16="http://schemas.microsoft.com/office/drawing/2014/main" id="{967B56E5-EA19-473E-94C4-359460415230}"/>
                </a:ext>
              </a:extLst>
            </p:cNvPr>
            <p:cNvSpPr/>
            <p:nvPr/>
          </p:nvSpPr>
          <p:spPr>
            <a:xfrm>
              <a:off x="2789127" y="3768196"/>
              <a:ext cx="423989" cy="211324"/>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sz="1200" b="1" dirty="0">
                  <a:solidFill>
                    <a:prstClr val="black"/>
                  </a:solidFill>
                  <a:latin typeface="Consolas" panose="020B0609020204030204" pitchFamily="49" charset="0"/>
                  <a:ea typeface="等线" panose="02010600030101010101" pitchFamily="2" charset="-122"/>
                  <a:cs typeface="Consolas" panose="020B0609020204030204" pitchFamily="49" charset="0"/>
                </a:rPr>
                <a:t>ACC</a:t>
              </a:r>
              <a:endParaRPr lang="zh-CN" altLang="en-US" sz="1200" b="1" dirty="0">
                <a:solidFill>
                  <a:prstClr val="black"/>
                </a:solidFill>
                <a:latin typeface="Consolas" panose="020B0609020204030204" pitchFamily="49" charset="0"/>
                <a:ea typeface="等线" panose="02010600030101010101" pitchFamily="2" charset="-122"/>
                <a:cs typeface="Consolas" panose="020B0609020204030204" pitchFamily="49" charset="0"/>
              </a:endParaRPr>
            </a:p>
          </p:txBody>
        </p:sp>
      </p:grpSp>
      <p:grpSp>
        <p:nvGrpSpPr>
          <p:cNvPr id="94" name="组合 237">
            <a:extLst>
              <a:ext uri="{FF2B5EF4-FFF2-40B4-BE49-F238E27FC236}">
                <a16:creationId xmlns:a16="http://schemas.microsoft.com/office/drawing/2014/main" id="{8AFE5377-1324-4FD2-9A44-76BA9BDD5A5A}"/>
              </a:ext>
            </a:extLst>
          </p:cNvPr>
          <p:cNvGrpSpPr/>
          <p:nvPr/>
        </p:nvGrpSpPr>
        <p:grpSpPr>
          <a:xfrm>
            <a:off x="4286473" y="3964921"/>
            <a:ext cx="967185" cy="408624"/>
            <a:chOff x="2789127" y="3768196"/>
            <a:chExt cx="423989" cy="211324"/>
          </a:xfrm>
        </p:grpSpPr>
        <p:sp>
          <p:nvSpPr>
            <p:cNvPr id="95" name="流程图: 过程 238">
              <a:extLst>
                <a:ext uri="{FF2B5EF4-FFF2-40B4-BE49-F238E27FC236}">
                  <a16:creationId xmlns:a16="http://schemas.microsoft.com/office/drawing/2014/main" id="{D3885705-E042-42E1-B323-4CFCA8E8584C}"/>
                </a:ext>
              </a:extLst>
            </p:cNvPr>
            <p:cNvSpPr/>
            <p:nvPr/>
          </p:nvSpPr>
          <p:spPr>
            <a:xfrm>
              <a:off x="2859881" y="3798094"/>
              <a:ext cx="269082" cy="154781"/>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3600">
                <a:solidFill>
                  <a:prstClr val="white"/>
                </a:solidFill>
                <a:latin typeface="Calibri" panose="020F0502020204030204"/>
                <a:ea typeface="等线" panose="02010600030101010101" pitchFamily="2" charset="-122"/>
              </a:endParaRPr>
            </a:p>
          </p:txBody>
        </p:sp>
        <p:sp>
          <p:nvSpPr>
            <p:cNvPr id="96" name="流程图: 过程 239">
              <a:extLst>
                <a:ext uri="{FF2B5EF4-FFF2-40B4-BE49-F238E27FC236}">
                  <a16:creationId xmlns:a16="http://schemas.microsoft.com/office/drawing/2014/main" id="{4F7B5542-021D-433E-9757-6DB7FE8BFE67}"/>
                </a:ext>
              </a:extLst>
            </p:cNvPr>
            <p:cNvSpPr/>
            <p:nvPr/>
          </p:nvSpPr>
          <p:spPr>
            <a:xfrm>
              <a:off x="2789127" y="3768196"/>
              <a:ext cx="423989" cy="211324"/>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altLang="zh-CN" sz="1200" b="1" dirty="0">
                  <a:solidFill>
                    <a:srgbClr val="9BBB59">
                      <a:lumMod val="50000"/>
                    </a:srgbClr>
                  </a:solidFill>
                  <a:latin typeface="Consolas" panose="020B0609020204030204" pitchFamily="49" charset="0"/>
                  <a:ea typeface="等线" panose="02010600030101010101" pitchFamily="2" charset="-122"/>
                  <a:cs typeface="Consolas" panose="020B0609020204030204" pitchFamily="49" charset="0"/>
                </a:rPr>
                <a:t>CLT</a:t>
              </a:r>
              <a:endParaRPr lang="zh-CN" altLang="en-US" sz="1200" b="1" dirty="0">
                <a:solidFill>
                  <a:srgbClr val="9BBB59">
                    <a:lumMod val="50000"/>
                  </a:srgbClr>
                </a:solidFill>
                <a:latin typeface="Consolas" panose="020B0609020204030204" pitchFamily="49" charset="0"/>
                <a:ea typeface="等线" panose="02010600030101010101" pitchFamily="2" charset="-122"/>
                <a:cs typeface="Consolas" panose="020B0609020204030204" pitchFamily="49" charset="0"/>
              </a:endParaRPr>
            </a:p>
          </p:txBody>
        </p:sp>
      </p:grpSp>
      <p:cxnSp>
        <p:nvCxnSpPr>
          <p:cNvPr id="97" name="连接符: 肘形 242">
            <a:extLst>
              <a:ext uri="{FF2B5EF4-FFF2-40B4-BE49-F238E27FC236}">
                <a16:creationId xmlns:a16="http://schemas.microsoft.com/office/drawing/2014/main" id="{ED881007-7353-45BD-BC10-6A2662C3A6C2}"/>
              </a:ext>
            </a:extLst>
          </p:cNvPr>
          <p:cNvCxnSpPr>
            <a:cxnSpLocks/>
            <a:stCxn id="92" idx="0"/>
            <a:endCxn id="98" idx="0"/>
          </p:cNvCxnSpPr>
          <p:nvPr/>
        </p:nvCxnSpPr>
        <p:spPr>
          <a:xfrm rot="16200000" flipH="1">
            <a:off x="2314929" y="3799691"/>
            <a:ext cx="46659" cy="505022"/>
          </a:xfrm>
          <a:prstGeom prst="bentConnector3">
            <a:avLst>
              <a:gd name="adj1" fmla="val -671053"/>
            </a:avLst>
          </a:prstGeom>
          <a:noFill/>
          <a:ln w="19050" cap="flat" cmpd="sng">
            <a:solidFill>
              <a:srgbClr val="FF0000"/>
            </a:solidFill>
            <a:prstDash val="solid"/>
            <a:miter lim="800000"/>
            <a:headEnd type="none" w="med" len="med"/>
            <a:tailEnd type="triangle"/>
          </a:ln>
        </p:spPr>
      </p:cxnSp>
      <p:sp>
        <p:nvSpPr>
          <p:cNvPr id="98" name="流程图: 过程 243">
            <a:extLst>
              <a:ext uri="{FF2B5EF4-FFF2-40B4-BE49-F238E27FC236}">
                <a16:creationId xmlns:a16="http://schemas.microsoft.com/office/drawing/2014/main" id="{3CD878B2-91C9-42FD-851C-9B54FB2B06C8}"/>
              </a:ext>
            </a:extLst>
          </p:cNvPr>
          <p:cNvSpPr/>
          <p:nvPr/>
        </p:nvSpPr>
        <p:spPr>
          <a:xfrm>
            <a:off x="2587290" y="4075531"/>
            <a:ext cx="6961" cy="6961"/>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3600">
              <a:solidFill>
                <a:prstClr val="white"/>
              </a:solidFill>
              <a:latin typeface="Calibri" panose="020F0502020204030204"/>
              <a:ea typeface="等线" panose="02010600030101010101" pitchFamily="2" charset="-122"/>
            </a:endParaRPr>
          </a:p>
        </p:txBody>
      </p:sp>
      <p:sp>
        <p:nvSpPr>
          <p:cNvPr id="99" name="Google Shape;734;p16">
            <a:extLst>
              <a:ext uri="{FF2B5EF4-FFF2-40B4-BE49-F238E27FC236}">
                <a16:creationId xmlns:a16="http://schemas.microsoft.com/office/drawing/2014/main" id="{DC5E4233-17D8-4261-BFA4-9AEA9CD60FDD}"/>
              </a:ext>
            </a:extLst>
          </p:cNvPr>
          <p:cNvSpPr txBox="1"/>
          <p:nvPr/>
        </p:nvSpPr>
        <p:spPr>
          <a:xfrm>
            <a:off x="2089750" y="3164590"/>
            <a:ext cx="504826" cy="255248"/>
          </a:xfrm>
          <a:prstGeom prst="rect">
            <a:avLst/>
          </a:prstGeom>
          <a:noFill/>
          <a:ln>
            <a:noFill/>
          </a:ln>
        </p:spPr>
        <p:txBody>
          <a:bodyPr spcFirstLastPara="1" wrap="square" lIns="0" tIns="0" rIns="0" bIns="0" anchor="t" anchorCtr="0">
            <a:noAutofit/>
          </a:bodyPr>
          <a:lstStyle/>
          <a:p>
            <a:pPr algn="ctr" defTabSz="457200"/>
            <a:r>
              <a:rPr lang="en-US" sz="1200" b="1" dirty="0">
                <a:solidFill>
                  <a:prstClr val="black"/>
                </a:solidFill>
                <a:latin typeface="Consolas" panose="020B0609020204030204" pitchFamily="49" charset="0"/>
                <a:ea typeface="Calibri"/>
                <a:cs typeface="Consolas" panose="020B0609020204030204" pitchFamily="49" charset="0"/>
                <a:sym typeface="Calibri"/>
              </a:rPr>
              <a:t>FIFO</a:t>
            </a:r>
            <a:r>
              <a:rPr lang="en-US" sz="1200" b="1" baseline="-25000" dirty="0">
                <a:solidFill>
                  <a:prstClr val="black"/>
                </a:solidFill>
                <a:latin typeface="Consolas" panose="020B0609020204030204" pitchFamily="49" charset="0"/>
                <a:ea typeface="Calibri"/>
                <a:cs typeface="Consolas" panose="020B0609020204030204" pitchFamily="49" charset="0"/>
                <a:sym typeface="Calibri"/>
              </a:rPr>
              <a:t>0</a:t>
            </a:r>
            <a:endParaRPr sz="1200" b="1" dirty="0">
              <a:solidFill>
                <a:prstClr val="black"/>
              </a:solidFill>
              <a:latin typeface="Consolas" panose="020B0609020204030204" pitchFamily="49" charset="0"/>
              <a:ea typeface="Calibri"/>
              <a:cs typeface="Consolas" panose="020B0609020204030204" pitchFamily="49" charset="0"/>
              <a:sym typeface="Calibri"/>
            </a:endParaRPr>
          </a:p>
        </p:txBody>
      </p:sp>
      <p:sp>
        <p:nvSpPr>
          <p:cNvPr id="100" name="Google Shape;734;p16">
            <a:extLst>
              <a:ext uri="{FF2B5EF4-FFF2-40B4-BE49-F238E27FC236}">
                <a16:creationId xmlns:a16="http://schemas.microsoft.com/office/drawing/2014/main" id="{599F7C58-6F13-4943-9253-3D89BBB38D81}"/>
              </a:ext>
            </a:extLst>
          </p:cNvPr>
          <p:cNvSpPr txBox="1"/>
          <p:nvPr/>
        </p:nvSpPr>
        <p:spPr>
          <a:xfrm>
            <a:off x="3033282" y="3163008"/>
            <a:ext cx="504826" cy="255248"/>
          </a:xfrm>
          <a:prstGeom prst="rect">
            <a:avLst/>
          </a:prstGeom>
          <a:noFill/>
          <a:ln>
            <a:noFill/>
          </a:ln>
        </p:spPr>
        <p:txBody>
          <a:bodyPr spcFirstLastPara="1" wrap="square" lIns="0" tIns="0" rIns="0" bIns="0" anchor="t" anchorCtr="0">
            <a:noAutofit/>
          </a:bodyPr>
          <a:lstStyle/>
          <a:p>
            <a:pPr algn="ctr" defTabSz="457200"/>
            <a:r>
              <a:rPr lang="en-US" sz="1200" b="1" dirty="0">
                <a:solidFill>
                  <a:prstClr val="black"/>
                </a:solidFill>
                <a:latin typeface="Consolas" panose="020B0609020204030204" pitchFamily="49" charset="0"/>
                <a:ea typeface="Calibri"/>
                <a:cs typeface="Consolas" panose="020B0609020204030204" pitchFamily="49" charset="0"/>
                <a:sym typeface="Calibri"/>
              </a:rPr>
              <a:t>FIFO</a:t>
            </a:r>
            <a:r>
              <a:rPr lang="en-US" sz="1200" b="1" baseline="-25000" dirty="0">
                <a:solidFill>
                  <a:prstClr val="black"/>
                </a:solidFill>
                <a:latin typeface="Consolas" panose="020B0609020204030204" pitchFamily="49" charset="0"/>
                <a:ea typeface="Calibri"/>
                <a:cs typeface="Consolas" panose="020B0609020204030204" pitchFamily="49" charset="0"/>
                <a:sym typeface="Calibri"/>
              </a:rPr>
              <a:t>1</a:t>
            </a:r>
            <a:endParaRPr sz="1200" b="1" dirty="0">
              <a:solidFill>
                <a:prstClr val="black"/>
              </a:solidFill>
              <a:latin typeface="Consolas" panose="020B0609020204030204" pitchFamily="49" charset="0"/>
              <a:ea typeface="Calibri"/>
              <a:cs typeface="Consolas" panose="020B0609020204030204" pitchFamily="49" charset="0"/>
              <a:sym typeface="Calibri"/>
            </a:endParaRPr>
          </a:p>
        </p:txBody>
      </p:sp>
      <p:sp>
        <p:nvSpPr>
          <p:cNvPr id="101" name="Google Shape;734;p16">
            <a:extLst>
              <a:ext uri="{FF2B5EF4-FFF2-40B4-BE49-F238E27FC236}">
                <a16:creationId xmlns:a16="http://schemas.microsoft.com/office/drawing/2014/main" id="{E8F1A9B8-44F7-45EB-8CA4-277AF0F28DD8}"/>
              </a:ext>
            </a:extLst>
          </p:cNvPr>
          <p:cNvSpPr txBox="1"/>
          <p:nvPr/>
        </p:nvSpPr>
        <p:spPr>
          <a:xfrm>
            <a:off x="4044642" y="3150871"/>
            <a:ext cx="504826" cy="255248"/>
          </a:xfrm>
          <a:prstGeom prst="rect">
            <a:avLst/>
          </a:prstGeom>
          <a:noFill/>
          <a:ln>
            <a:noFill/>
          </a:ln>
        </p:spPr>
        <p:txBody>
          <a:bodyPr spcFirstLastPara="1" wrap="square" lIns="0" tIns="0" rIns="0" bIns="0" anchor="t" anchorCtr="0">
            <a:noAutofit/>
          </a:bodyPr>
          <a:lstStyle/>
          <a:p>
            <a:pPr algn="ctr" defTabSz="457200"/>
            <a:r>
              <a:rPr lang="en-US" sz="1200" b="1" dirty="0">
                <a:solidFill>
                  <a:prstClr val="black"/>
                </a:solidFill>
                <a:latin typeface="Consolas" panose="020B0609020204030204" pitchFamily="49" charset="0"/>
                <a:ea typeface="Calibri"/>
                <a:cs typeface="Consolas" panose="020B0609020204030204" pitchFamily="49" charset="0"/>
                <a:sym typeface="Calibri"/>
              </a:rPr>
              <a:t>FIFO</a:t>
            </a:r>
            <a:r>
              <a:rPr lang="en-US" sz="1200" b="1" baseline="-25000" dirty="0">
                <a:solidFill>
                  <a:prstClr val="black"/>
                </a:solidFill>
                <a:latin typeface="Consolas" panose="020B0609020204030204" pitchFamily="49" charset="0"/>
                <a:ea typeface="Calibri"/>
                <a:cs typeface="Consolas" panose="020B0609020204030204" pitchFamily="49" charset="0"/>
                <a:sym typeface="Calibri"/>
              </a:rPr>
              <a:t>2</a:t>
            </a:r>
            <a:endParaRPr sz="1200" b="1" dirty="0">
              <a:solidFill>
                <a:prstClr val="black"/>
              </a:solidFill>
              <a:latin typeface="Consolas" panose="020B0609020204030204" pitchFamily="49" charset="0"/>
              <a:ea typeface="Calibri"/>
              <a:cs typeface="Consolas" panose="020B0609020204030204" pitchFamily="49" charset="0"/>
              <a:sym typeface="Calibri"/>
            </a:endParaRPr>
          </a:p>
        </p:txBody>
      </p:sp>
      <p:sp>
        <p:nvSpPr>
          <p:cNvPr id="102" name="TextBox 55">
            <a:extLst>
              <a:ext uri="{FF2B5EF4-FFF2-40B4-BE49-F238E27FC236}">
                <a16:creationId xmlns:a16="http://schemas.microsoft.com/office/drawing/2014/main" id="{375CB37C-51B4-44D6-92BE-4FB0E7C908E8}"/>
              </a:ext>
            </a:extLst>
          </p:cNvPr>
          <p:cNvSpPr txBox="1"/>
          <p:nvPr/>
        </p:nvSpPr>
        <p:spPr>
          <a:xfrm>
            <a:off x="1665564" y="5121252"/>
            <a:ext cx="3288657" cy="830997"/>
          </a:xfrm>
          <a:prstGeom prst="rect">
            <a:avLst/>
          </a:prstGeom>
          <a:noFill/>
        </p:spPr>
        <p:txBody>
          <a:bodyPr wrap="none" rtlCol="0">
            <a:spAutoFit/>
          </a:bodyPr>
          <a:lstStyle/>
          <a:p>
            <a:pPr algn="ctr" defTabSz="457200"/>
            <a:r>
              <a:rPr lang="en-US" sz="2400" b="1" dirty="0">
                <a:solidFill>
                  <a:prstClr val="black"/>
                </a:solidFill>
                <a:latin typeface="Calibri" panose="020F0502020204030204" pitchFamily="34" charset="0"/>
                <a:cs typeface="Calibri" panose="020F0502020204030204" pitchFamily="34" charset="0"/>
              </a:rPr>
              <a:t>Data-dependent Control</a:t>
            </a:r>
          </a:p>
          <a:p>
            <a:pPr algn="ctr" defTabSz="457200"/>
            <a:r>
              <a:rPr lang="en-US" sz="2400" b="1" dirty="0">
                <a:solidFill>
                  <a:prstClr val="black"/>
                </a:solidFill>
                <a:latin typeface="Calibri" panose="020F0502020204030204" pitchFamily="34" charset="0"/>
                <a:cs typeface="Calibri" panose="020F0502020204030204" pitchFamily="34" charset="0"/>
              </a:rPr>
              <a:t>Processing Element</a:t>
            </a:r>
          </a:p>
        </p:txBody>
      </p:sp>
      <p:cxnSp>
        <p:nvCxnSpPr>
          <p:cNvPr id="103" name="连接符: 肘形 94">
            <a:extLst>
              <a:ext uri="{FF2B5EF4-FFF2-40B4-BE49-F238E27FC236}">
                <a16:creationId xmlns:a16="http://schemas.microsoft.com/office/drawing/2014/main" id="{80E2BAA6-762B-4E12-9F43-2306FD16DA20}"/>
              </a:ext>
            </a:extLst>
          </p:cNvPr>
          <p:cNvCxnSpPr>
            <a:cxnSpLocks/>
          </p:cNvCxnSpPr>
          <p:nvPr/>
        </p:nvCxnSpPr>
        <p:spPr>
          <a:xfrm rot="16200000" flipH="1">
            <a:off x="2956971" y="3586673"/>
            <a:ext cx="290552" cy="186465"/>
          </a:xfrm>
          <a:prstGeom prst="bentConnector3">
            <a:avLst>
              <a:gd name="adj1" fmla="val 873"/>
            </a:avLst>
          </a:prstGeom>
          <a:noFill/>
          <a:ln w="19050" cap="flat" cmpd="sng">
            <a:solidFill>
              <a:schemeClr val="accent3">
                <a:lumMod val="50000"/>
              </a:schemeClr>
            </a:solidFill>
            <a:prstDash val="solid"/>
            <a:miter lim="800000"/>
            <a:headEnd type="triangle" w="med" len="med"/>
            <a:tailEnd type="none"/>
          </a:ln>
        </p:spPr>
      </p:cxnSp>
      <p:cxnSp>
        <p:nvCxnSpPr>
          <p:cNvPr id="104" name="连接符: 肘形 94">
            <a:extLst>
              <a:ext uri="{FF2B5EF4-FFF2-40B4-BE49-F238E27FC236}">
                <a16:creationId xmlns:a16="http://schemas.microsoft.com/office/drawing/2014/main" id="{B94C407C-39D7-4485-A6F0-C1EB036ECF48}"/>
              </a:ext>
            </a:extLst>
          </p:cNvPr>
          <p:cNvCxnSpPr>
            <a:cxnSpLocks/>
          </p:cNvCxnSpPr>
          <p:nvPr/>
        </p:nvCxnSpPr>
        <p:spPr>
          <a:xfrm rot="16200000" flipV="1">
            <a:off x="3921378" y="3584592"/>
            <a:ext cx="281553" cy="190827"/>
          </a:xfrm>
          <a:prstGeom prst="bentConnector3">
            <a:avLst>
              <a:gd name="adj1" fmla="val 97426"/>
            </a:avLst>
          </a:prstGeom>
          <a:noFill/>
          <a:ln w="19050" cap="flat" cmpd="sng">
            <a:solidFill>
              <a:schemeClr val="accent3">
                <a:lumMod val="50000"/>
              </a:schemeClr>
            </a:solidFill>
            <a:prstDash val="solid"/>
            <a:miter lim="800000"/>
            <a:headEnd type="none" w="med" len="med"/>
            <a:tailEnd type="triangle"/>
          </a:ln>
        </p:spPr>
      </p:cxnSp>
      <p:sp>
        <p:nvSpPr>
          <p:cNvPr id="105" name="TextBox 58">
            <a:extLst>
              <a:ext uri="{FF2B5EF4-FFF2-40B4-BE49-F238E27FC236}">
                <a16:creationId xmlns:a16="http://schemas.microsoft.com/office/drawing/2014/main" id="{547BA0A0-4BAF-4C25-B010-51ED03B08811}"/>
              </a:ext>
            </a:extLst>
          </p:cNvPr>
          <p:cNvSpPr txBox="1"/>
          <p:nvPr/>
        </p:nvSpPr>
        <p:spPr>
          <a:xfrm>
            <a:off x="2863314" y="3723024"/>
            <a:ext cx="653640" cy="338554"/>
          </a:xfrm>
          <a:prstGeom prst="rect">
            <a:avLst/>
          </a:prstGeom>
          <a:noFill/>
        </p:spPr>
        <p:txBody>
          <a:bodyPr wrap="none" rtlCol="0">
            <a:spAutoFit/>
          </a:bodyPr>
          <a:lstStyle/>
          <a:p>
            <a:pPr defTabSz="457200"/>
            <a:r>
              <a:rPr lang="en-US" sz="1600" b="1" dirty="0">
                <a:solidFill>
                  <a:srgbClr val="9BBB59">
                    <a:lumMod val="50000"/>
                  </a:srgbClr>
                </a:solidFill>
                <a:latin typeface="Calibri" panose="020F0502020204030204" pitchFamily="34" charset="0"/>
                <a:cs typeface="Calibri" panose="020F0502020204030204" pitchFamily="34" charset="0"/>
              </a:rPr>
              <a:t>reuse</a:t>
            </a:r>
          </a:p>
        </p:txBody>
      </p:sp>
      <p:sp>
        <p:nvSpPr>
          <p:cNvPr id="106" name="TextBox 59">
            <a:extLst>
              <a:ext uri="{FF2B5EF4-FFF2-40B4-BE49-F238E27FC236}">
                <a16:creationId xmlns:a16="http://schemas.microsoft.com/office/drawing/2014/main" id="{5B5883BE-93D1-4C0A-B8B5-66BD1F81957A}"/>
              </a:ext>
            </a:extLst>
          </p:cNvPr>
          <p:cNvSpPr txBox="1"/>
          <p:nvPr/>
        </p:nvSpPr>
        <p:spPr>
          <a:xfrm>
            <a:off x="1318282" y="4320074"/>
            <a:ext cx="612155" cy="338554"/>
          </a:xfrm>
          <a:prstGeom prst="rect">
            <a:avLst/>
          </a:prstGeom>
          <a:noFill/>
        </p:spPr>
        <p:txBody>
          <a:bodyPr wrap="none" rtlCol="0">
            <a:spAutoFit/>
          </a:bodyPr>
          <a:lstStyle/>
          <a:p>
            <a:pPr defTabSz="457200"/>
            <a:r>
              <a:rPr lang="en-US" sz="1600" b="1" dirty="0">
                <a:solidFill>
                  <a:srgbClr val="9BBB59">
                    <a:lumMod val="50000"/>
                  </a:srgbClr>
                </a:solidFill>
                <a:latin typeface="Calibri" panose="020F0502020204030204" pitchFamily="34" charset="0"/>
                <a:cs typeface="Calibri" panose="020F0502020204030204" pitchFamily="34" charset="0"/>
              </a:rPr>
              <a:t>reset</a:t>
            </a:r>
          </a:p>
        </p:txBody>
      </p:sp>
      <p:cxnSp>
        <p:nvCxnSpPr>
          <p:cNvPr id="107" name="连接符: 肘形 94">
            <a:extLst>
              <a:ext uri="{FF2B5EF4-FFF2-40B4-BE49-F238E27FC236}">
                <a16:creationId xmlns:a16="http://schemas.microsoft.com/office/drawing/2014/main" id="{8C023D83-B191-40AB-B43B-91F8EF672F4C}"/>
              </a:ext>
            </a:extLst>
          </p:cNvPr>
          <p:cNvCxnSpPr>
            <a:cxnSpLocks/>
          </p:cNvCxnSpPr>
          <p:nvPr/>
        </p:nvCxnSpPr>
        <p:spPr>
          <a:xfrm rot="16200000" flipV="1">
            <a:off x="3935792" y="4314767"/>
            <a:ext cx="446969" cy="396626"/>
          </a:xfrm>
          <a:prstGeom prst="bentConnector3">
            <a:avLst>
              <a:gd name="adj1" fmla="val 101145"/>
            </a:avLst>
          </a:prstGeom>
          <a:noFill/>
          <a:ln w="19050" cap="flat" cmpd="sng">
            <a:solidFill>
              <a:schemeClr val="accent3">
                <a:lumMod val="50000"/>
              </a:schemeClr>
            </a:solidFill>
            <a:prstDash val="solid"/>
            <a:miter lim="800000"/>
            <a:headEnd type="none" w="med" len="med"/>
            <a:tailEnd type="triangle"/>
          </a:ln>
        </p:spPr>
      </p:cxnSp>
      <p:cxnSp>
        <p:nvCxnSpPr>
          <p:cNvPr id="108" name="连接符: 肘形 242">
            <a:extLst>
              <a:ext uri="{FF2B5EF4-FFF2-40B4-BE49-F238E27FC236}">
                <a16:creationId xmlns:a16="http://schemas.microsoft.com/office/drawing/2014/main" id="{4D80AE51-C508-4E63-B028-A7E9ED164090}"/>
              </a:ext>
            </a:extLst>
          </p:cNvPr>
          <p:cNvCxnSpPr>
            <a:cxnSpLocks/>
          </p:cNvCxnSpPr>
          <p:nvPr/>
        </p:nvCxnSpPr>
        <p:spPr>
          <a:xfrm rot="10800000">
            <a:off x="2345902" y="4247592"/>
            <a:ext cx="460511" cy="290809"/>
          </a:xfrm>
          <a:prstGeom prst="bentConnector3">
            <a:avLst>
              <a:gd name="adj1" fmla="val 50000"/>
            </a:avLst>
          </a:prstGeom>
          <a:noFill/>
          <a:ln w="19050" cap="flat" cmpd="sng">
            <a:solidFill>
              <a:srgbClr val="FF0000"/>
            </a:solidFill>
            <a:prstDash val="solid"/>
            <a:miter lim="800000"/>
            <a:headEnd type="none" w="med" len="med"/>
            <a:tailEnd type="triangle"/>
          </a:ln>
        </p:spPr>
      </p:cxnSp>
      <p:cxnSp>
        <p:nvCxnSpPr>
          <p:cNvPr id="109" name="连接符: 肘形 242">
            <a:extLst>
              <a:ext uri="{FF2B5EF4-FFF2-40B4-BE49-F238E27FC236}">
                <a16:creationId xmlns:a16="http://schemas.microsoft.com/office/drawing/2014/main" id="{DB84665E-155E-4C37-ADFF-EC14E980FF4A}"/>
              </a:ext>
            </a:extLst>
          </p:cNvPr>
          <p:cNvCxnSpPr>
            <a:cxnSpLocks/>
          </p:cNvCxnSpPr>
          <p:nvPr/>
        </p:nvCxnSpPr>
        <p:spPr>
          <a:xfrm flipH="1">
            <a:off x="2756042" y="4531615"/>
            <a:ext cx="572009" cy="4977"/>
          </a:xfrm>
          <a:prstGeom prst="straightConnector1">
            <a:avLst/>
          </a:prstGeom>
          <a:noFill/>
          <a:ln w="19050" cap="flat" cmpd="sng">
            <a:solidFill>
              <a:srgbClr val="FF0000"/>
            </a:solidFill>
            <a:prstDash val="solid"/>
            <a:miter lim="800000"/>
            <a:headEnd type="none" w="med" len="med"/>
            <a:tailEnd type="none"/>
          </a:ln>
        </p:spPr>
      </p:cxnSp>
      <p:grpSp>
        <p:nvGrpSpPr>
          <p:cNvPr id="114" name="组合 3">
            <a:extLst>
              <a:ext uri="{FF2B5EF4-FFF2-40B4-BE49-F238E27FC236}">
                <a16:creationId xmlns:a16="http://schemas.microsoft.com/office/drawing/2014/main" id="{7BDA619B-C842-4C1D-9160-64BAA3F54E6C}"/>
              </a:ext>
            </a:extLst>
          </p:cNvPr>
          <p:cNvGrpSpPr/>
          <p:nvPr/>
        </p:nvGrpSpPr>
        <p:grpSpPr>
          <a:xfrm>
            <a:off x="2519629" y="1738052"/>
            <a:ext cx="581826" cy="299285"/>
            <a:chOff x="3140514" y="2518363"/>
            <a:chExt cx="300897" cy="176864"/>
          </a:xfrm>
        </p:grpSpPr>
        <p:sp>
          <p:nvSpPr>
            <p:cNvPr id="115" name="Google Shape;732;p16">
              <a:extLst>
                <a:ext uri="{FF2B5EF4-FFF2-40B4-BE49-F238E27FC236}">
                  <a16:creationId xmlns:a16="http://schemas.microsoft.com/office/drawing/2014/main" id="{F7F43F26-7AF2-4C0F-BA7B-3706B3EC1F69}"/>
                </a:ext>
              </a:extLst>
            </p:cNvPr>
            <p:cNvSpPr txBox="1"/>
            <p:nvPr/>
          </p:nvSpPr>
          <p:spPr>
            <a:xfrm rot="3600000">
              <a:off x="3096683" y="2562194"/>
              <a:ext cx="176864" cy="89201"/>
            </a:xfrm>
            <a:prstGeom prst="rect">
              <a:avLst/>
            </a:prstGeom>
            <a:noFill/>
            <a:ln>
              <a:noFill/>
            </a:ln>
          </p:spPr>
          <p:txBody>
            <a:bodyPr spcFirstLastPara="1" wrap="square" lIns="0" tIns="0" rIns="0" bIns="0" anchor="t" anchorCtr="0">
              <a:noAutofit/>
            </a:bodyPr>
            <a:lstStyle/>
            <a:p>
              <a:pPr algn="ctr" defTabSz="457200"/>
              <a:r>
                <a:rPr lang="en-US" sz="1050" b="1" dirty="0">
                  <a:solidFill>
                    <a:prstClr val="black"/>
                  </a:solidFill>
                  <a:latin typeface="Consolas" panose="020B0609020204030204" pitchFamily="49" charset="0"/>
                  <a:ea typeface="Calibri"/>
                  <a:cs typeface="Consolas" panose="020B0609020204030204" pitchFamily="49" charset="0"/>
                  <a:sym typeface="Calibri"/>
                </a:rPr>
                <a:t>NE</a:t>
              </a:r>
              <a:endParaRPr sz="1050" b="1" dirty="0">
                <a:solidFill>
                  <a:prstClr val="black"/>
                </a:solidFill>
                <a:latin typeface="Consolas" panose="020B0609020204030204" pitchFamily="49" charset="0"/>
                <a:ea typeface="Calibri"/>
                <a:cs typeface="Consolas" panose="020B0609020204030204" pitchFamily="49" charset="0"/>
                <a:sym typeface="Calibri"/>
              </a:endParaRPr>
            </a:p>
          </p:txBody>
        </p:sp>
        <p:sp>
          <p:nvSpPr>
            <p:cNvPr id="116" name="Google Shape;733;p16">
              <a:extLst>
                <a:ext uri="{FF2B5EF4-FFF2-40B4-BE49-F238E27FC236}">
                  <a16:creationId xmlns:a16="http://schemas.microsoft.com/office/drawing/2014/main" id="{7BB871A5-36DF-42C9-92DE-34E29A751647}"/>
                </a:ext>
              </a:extLst>
            </p:cNvPr>
            <p:cNvSpPr txBox="1"/>
            <p:nvPr/>
          </p:nvSpPr>
          <p:spPr>
            <a:xfrm rot="3600000">
              <a:off x="3171881" y="2560778"/>
              <a:ext cx="172859" cy="89201"/>
            </a:xfrm>
            <a:prstGeom prst="rect">
              <a:avLst/>
            </a:prstGeom>
            <a:noFill/>
            <a:ln>
              <a:noFill/>
            </a:ln>
          </p:spPr>
          <p:txBody>
            <a:bodyPr spcFirstLastPara="1" wrap="square" lIns="0" tIns="0" rIns="0" bIns="0" anchor="t" anchorCtr="0">
              <a:noAutofit/>
            </a:bodyPr>
            <a:lstStyle/>
            <a:p>
              <a:pPr algn="ctr" defTabSz="457200"/>
              <a:r>
                <a:rPr lang="en-US" sz="1050" b="1" dirty="0">
                  <a:solidFill>
                    <a:prstClr val="black"/>
                  </a:solidFill>
                  <a:latin typeface="Consolas" panose="020B0609020204030204" pitchFamily="49" charset="0"/>
                  <a:ea typeface="Calibri"/>
                  <a:cs typeface="Consolas" panose="020B0609020204030204" pitchFamily="49" charset="0"/>
                  <a:sym typeface="Calibri"/>
                </a:rPr>
                <a:t>NW</a:t>
              </a:r>
              <a:endParaRPr sz="1050" b="1" dirty="0">
                <a:solidFill>
                  <a:prstClr val="black"/>
                </a:solidFill>
                <a:latin typeface="Consolas" panose="020B0609020204030204" pitchFamily="49" charset="0"/>
                <a:ea typeface="Calibri"/>
                <a:cs typeface="Consolas" panose="020B0609020204030204" pitchFamily="49" charset="0"/>
                <a:sym typeface="Calibri"/>
              </a:endParaRPr>
            </a:p>
          </p:txBody>
        </p:sp>
        <p:sp>
          <p:nvSpPr>
            <p:cNvPr id="117" name="Google Shape;732;p16">
              <a:extLst>
                <a:ext uri="{FF2B5EF4-FFF2-40B4-BE49-F238E27FC236}">
                  <a16:creationId xmlns:a16="http://schemas.microsoft.com/office/drawing/2014/main" id="{3A9D70D4-4E94-4F3C-88A3-5DFDB11A51C4}"/>
                </a:ext>
              </a:extLst>
            </p:cNvPr>
            <p:cNvSpPr txBox="1"/>
            <p:nvPr/>
          </p:nvSpPr>
          <p:spPr>
            <a:xfrm rot="3600000">
              <a:off x="3239945" y="2562194"/>
              <a:ext cx="176864" cy="89201"/>
            </a:xfrm>
            <a:prstGeom prst="rect">
              <a:avLst/>
            </a:prstGeom>
            <a:noFill/>
            <a:ln>
              <a:noFill/>
            </a:ln>
          </p:spPr>
          <p:txBody>
            <a:bodyPr spcFirstLastPara="1" wrap="square" lIns="0" tIns="0" rIns="0" bIns="0" anchor="t" anchorCtr="0">
              <a:noAutofit/>
            </a:bodyPr>
            <a:lstStyle/>
            <a:p>
              <a:pPr algn="ctr" defTabSz="457200"/>
              <a:r>
                <a:rPr lang="en-US" sz="1050" b="1" dirty="0">
                  <a:solidFill>
                    <a:prstClr val="black"/>
                  </a:solidFill>
                  <a:latin typeface="Consolas" panose="020B0609020204030204" pitchFamily="49" charset="0"/>
                  <a:ea typeface="Calibri"/>
                  <a:cs typeface="Consolas" panose="020B0609020204030204" pitchFamily="49" charset="0"/>
                  <a:sym typeface="Calibri"/>
                </a:rPr>
                <a:t>SE</a:t>
              </a:r>
              <a:endParaRPr sz="1050" b="1" dirty="0">
                <a:solidFill>
                  <a:prstClr val="black"/>
                </a:solidFill>
                <a:latin typeface="Consolas" panose="020B0609020204030204" pitchFamily="49" charset="0"/>
                <a:ea typeface="Calibri"/>
                <a:cs typeface="Consolas" panose="020B0609020204030204" pitchFamily="49" charset="0"/>
                <a:sym typeface="Calibri"/>
              </a:endParaRPr>
            </a:p>
          </p:txBody>
        </p:sp>
        <p:sp>
          <p:nvSpPr>
            <p:cNvPr id="122" name="Google Shape;733;p16">
              <a:extLst>
                <a:ext uri="{FF2B5EF4-FFF2-40B4-BE49-F238E27FC236}">
                  <a16:creationId xmlns:a16="http://schemas.microsoft.com/office/drawing/2014/main" id="{6603D71C-8107-457C-AE69-29376A783E21}"/>
                </a:ext>
              </a:extLst>
            </p:cNvPr>
            <p:cNvSpPr txBox="1"/>
            <p:nvPr/>
          </p:nvSpPr>
          <p:spPr>
            <a:xfrm rot="3600000">
              <a:off x="3310381" y="2560778"/>
              <a:ext cx="172859" cy="89201"/>
            </a:xfrm>
            <a:prstGeom prst="rect">
              <a:avLst/>
            </a:prstGeom>
            <a:noFill/>
            <a:ln>
              <a:noFill/>
            </a:ln>
          </p:spPr>
          <p:txBody>
            <a:bodyPr spcFirstLastPara="1" wrap="square" lIns="0" tIns="0" rIns="0" bIns="0" anchor="t" anchorCtr="0">
              <a:noAutofit/>
            </a:bodyPr>
            <a:lstStyle/>
            <a:p>
              <a:pPr algn="ctr" defTabSz="457200"/>
              <a:r>
                <a:rPr lang="en-US" sz="1050" b="1" dirty="0">
                  <a:solidFill>
                    <a:prstClr val="black"/>
                  </a:solidFill>
                  <a:latin typeface="Consolas" panose="020B0609020204030204" pitchFamily="49" charset="0"/>
                  <a:ea typeface="Calibri"/>
                  <a:cs typeface="Consolas" panose="020B0609020204030204" pitchFamily="49" charset="0"/>
                  <a:sym typeface="Calibri"/>
                </a:rPr>
                <a:t>SW</a:t>
              </a:r>
              <a:endParaRPr sz="1050" b="1" dirty="0">
                <a:solidFill>
                  <a:prstClr val="black"/>
                </a:solidFill>
                <a:latin typeface="Consolas" panose="020B0609020204030204" pitchFamily="49" charset="0"/>
                <a:ea typeface="Calibri"/>
                <a:cs typeface="Consolas" panose="020B0609020204030204" pitchFamily="49" charset="0"/>
                <a:sym typeface="Calibri"/>
              </a:endParaRPr>
            </a:p>
          </p:txBody>
        </p:sp>
      </p:grpSp>
      <p:grpSp>
        <p:nvGrpSpPr>
          <p:cNvPr id="123" name="组合 84">
            <a:extLst>
              <a:ext uri="{FF2B5EF4-FFF2-40B4-BE49-F238E27FC236}">
                <a16:creationId xmlns:a16="http://schemas.microsoft.com/office/drawing/2014/main" id="{FF58B72D-5426-42E1-A0EE-68CE6EF4D82E}"/>
              </a:ext>
            </a:extLst>
          </p:cNvPr>
          <p:cNvGrpSpPr/>
          <p:nvPr/>
        </p:nvGrpSpPr>
        <p:grpSpPr>
          <a:xfrm>
            <a:off x="3464468" y="1738052"/>
            <a:ext cx="581826" cy="341991"/>
            <a:chOff x="3140514" y="2518363"/>
            <a:chExt cx="300897" cy="176864"/>
          </a:xfrm>
        </p:grpSpPr>
        <p:sp>
          <p:nvSpPr>
            <p:cNvPr id="124" name="Google Shape;732;p16">
              <a:extLst>
                <a:ext uri="{FF2B5EF4-FFF2-40B4-BE49-F238E27FC236}">
                  <a16:creationId xmlns:a16="http://schemas.microsoft.com/office/drawing/2014/main" id="{D2E416B4-790B-4490-BE66-7DBF563B7563}"/>
                </a:ext>
              </a:extLst>
            </p:cNvPr>
            <p:cNvSpPr txBox="1"/>
            <p:nvPr/>
          </p:nvSpPr>
          <p:spPr>
            <a:xfrm rot="3600000">
              <a:off x="3096683" y="2562194"/>
              <a:ext cx="176864" cy="89201"/>
            </a:xfrm>
            <a:prstGeom prst="rect">
              <a:avLst/>
            </a:prstGeom>
            <a:noFill/>
            <a:ln>
              <a:noFill/>
            </a:ln>
          </p:spPr>
          <p:txBody>
            <a:bodyPr spcFirstLastPara="1" wrap="square" lIns="0" tIns="0" rIns="0" bIns="0" anchor="t" anchorCtr="0">
              <a:noAutofit/>
            </a:bodyPr>
            <a:lstStyle/>
            <a:p>
              <a:pPr algn="ctr" defTabSz="457200"/>
              <a:r>
                <a:rPr lang="en-US" sz="1050" b="1" dirty="0">
                  <a:solidFill>
                    <a:prstClr val="black"/>
                  </a:solidFill>
                  <a:latin typeface="Consolas" panose="020B0609020204030204" pitchFamily="49" charset="0"/>
                  <a:ea typeface="Calibri"/>
                  <a:cs typeface="Consolas" panose="020B0609020204030204" pitchFamily="49" charset="0"/>
                  <a:sym typeface="Calibri"/>
                </a:rPr>
                <a:t>NE</a:t>
              </a:r>
              <a:endParaRPr sz="1050" b="1" dirty="0">
                <a:solidFill>
                  <a:prstClr val="black"/>
                </a:solidFill>
                <a:latin typeface="Consolas" panose="020B0609020204030204" pitchFamily="49" charset="0"/>
                <a:ea typeface="Calibri"/>
                <a:cs typeface="Consolas" panose="020B0609020204030204" pitchFamily="49" charset="0"/>
                <a:sym typeface="Calibri"/>
              </a:endParaRPr>
            </a:p>
          </p:txBody>
        </p:sp>
        <p:sp>
          <p:nvSpPr>
            <p:cNvPr id="125" name="Google Shape;733;p16">
              <a:extLst>
                <a:ext uri="{FF2B5EF4-FFF2-40B4-BE49-F238E27FC236}">
                  <a16:creationId xmlns:a16="http://schemas.microsoft.com/office/drawing/2014/main" id="{C571059D-3D11-43ED-8ADC-8FFE67D9A0DC}"/>
                </a:ext>
              </a:extLst>
            </p:cNvPr>
            <p:cNvSpPr txBox="1"/>
            <p:nvPr/>
          </p:nvSpPr>
          <p:spPr>
            <a:xfrm rot="3600000">
              <a:off x="3171881" y="2560778"/>
              <a:ext cx="172859" cy="89201"/>
            </a:xfrm>
            <a:prstGeom prst="rect">
              <a:avLst/>
            </a:prstGeom>
            <a:noFill/>
            <a:ln>
              <a:noFill/>
            </a:ln>
          </p:spPr>
          <p:txBody>
            <a:bodyPr spcFirstLastPara="1" wrap="square" lIns="0" tIns="0" rIns="0" bIns="0" anchor="t" anchorCtr="0">
              <a:noAutofit/>
            </a:bodyPr>
            <a:lstStyle/>
            <a:p>
              <a:pPr algn="ctr" defTabSz="457200"/>
              <a:r>
                <a:rPr lang="en-US" sz="1050" b="1" dirty="0">
                  <a:solidFill>
                    <a:prstClr val="black"/>
                  </a:solidFill>
                  <a:latin typeface="Consolas" panose="020B0609020204030204" pitchFamily="49" charset="0"/>
                  <a:ea typeface="Calibri"/>
                  <a:cs typeface="Consolas" panose="020B0609020204030204" pitchFamily="49" charset="0"/>
                  <a:sym typeface="Calibri"/>
                </a:rPr>
                <a:t>NW</a:t>
              </a:r>
              <a:endParaRPr sz="1050" b="1" dirty="0">
                <a:solidFill>
                  <a:prstClr val="black"/>
                </a:solidFill>
                <a:latin typeface="Consolas" panose="020B0609020204030204" pitchFamily="49" charset="0"/>
                <a:ea typeface="Calibri"/>
                <a:cs typeface="Consolas" panose="020B0609020204030204" pitchFamily="49" charset="0"/>
                <a:sym typeface="Calibri"/>
              </a:endParaRPr>
            </a:p>
          </p:txBody>
        </p:sp>
        <p:sp>
          <p:nvSpPr>
            <p:cNvPr id="126" name="Google Shape;732;p16">
              <a:extLst>
                <a:ext uri="{FF2B5EF4-FFF2-40B4-BE49-F238E27FC236}">
                  <a16:creationId xmlns:a16="http://schemas.microsoft.com/office/drawing/2014/main" id="{2C595539-E64D-402F-B90D-DA5404FC02AA}"/>
                </a:ext>
              </a:extLst>
            </p:cNvPr>
            <p:cNvSpPr txBox="1"/>
            <p:nvPr/>
          </p:nvSpPr>
          <p:spPr>
            <a:xfrm rot="3600000">
              <a:off x="3239945" y="2562194"/>
              <a:ext cx="176864" cy="89201"/>
            </a:xfrm>
            <a:prstGeom prst="rect">
              <a:avLst/>
            </a:prstGeom>
            <a:noFill/>
            <a:ln>
              <a:noFill/>
            </a:ln>
          </p:spPr>
          <p:txBody>
            <a:bodyPr spcFirstLastPara="1" wrap="square" lIns="0" tIns="0" rIns="0" bIns="0" anchor="t" anchorCtr="0">
              <a:noAutofit/>
            </a:bodyPr>
            <a:lstStyle/>
            <a:p>
              <a:pPr algn="ctr" defTabSz="457200"/>
              <a:r>
                <a:rPr lang="en-US" sz="1050" b="1" dirty="0">
                  <a:solidFill>
                    <a:prstClr val="black"/>
                  </a:solidFill>
                  <a:latin typeface="Consolas" panose="020B0609020204030204" pitchFamily="49" charset="0"/>
                  <a:ea typeface="Calibri"/>
                  <a:cs typeface="Consolas" panose="020B0609020204030204" pitchFamily="49" charset="0"/>
                  <a:sym typeface="Calibri"/>
                </a:rPr>
                <a:t>SE</a:t>
              </a:r>
              <a:endParaRPr sz="1050" b="1" dirty="0">
                <a:solidFill>
                  <a:prstClr val="black"/>
                </a:solidFill>
                <a:latin typeface="Consolas" panose="020B0609020204030204" pitchFamily="49" charset="0"/>
                <a:ea typeface="Calibri"/>
                <a:cs typeface="Consolas" panose="020B0609020204030204" pitchFamily="49" charset="0"/>
                <a:sym typeface="Calibri"/>
              </a:endParaRPr>
            </a:p>
          </p:txBody>
        </p:sp>
        <p:sp>
          <p:nvSpPr>
            <p:cNvPr id="127" name="Google Shape;733;p16">
              <a:extLst>
                <a:ext uri="{FF2B5EF4-FFF2-40B4-BE49-F238E27FC236}">
                  <a16:creationId xmlns:a16="http://schemas.microsoft.com/office/drawing/2014/main" id="{104B2EA3-EB33-49D5-8667-78C4B3665F6A}"/>
                </a:ext>
              </a:extLst>
            </p:cNvPr>
            <p:cNvSpPr txBox="1"/>
            <p:nvPr/>
          </p:nvSpPr>
          <p:spPr>
            <a:xfrm rot="3600000">
              <a:off x="3310381" y="2560778"/>
              <a:ext cx="172859" cy="89201"/>
            </a:xfrm>
            <a:prstGeom prst="rect">
              <a:avLst/>
            </a:prstGeom>
            <a:noFill/>
            <a:ln>
              <a:noFill/>
            </a:ln>
          </p:spPr>
          <p:txBody>
            <a:bodyPr spcFirstLastPara="1" wrap="square" lIns="0" tIns="0" rIns="0" bIns="0" anchor="t" anchorCtr="0">
              <a:noAutofit/>
            </a:bodyPr>
            <a:lstStyle/>
            <a:p>
              <a:pPr algn="ctr" defTabSz="457200"/>
              <a:r>
                <a:rPr lang="en-US" sz="1050" b="1" dirty="0">
                  <a:solidFill>
                    <a:prstClr val="black"/>
                  </a:solidFill>
                  <a:latin typeface="Consolas" panose="020B0609020204030204" pitchFamily="49" charset="0"/>
                  <a:ea typeface="Calibri"/>
                  <a:cs typeface="Consolas" panose="020B0609020204030204" pitchFamily="49" charset="0"/>
                  <a:sym typeface="Calibri"/>
                </a:rPr>
                <a:t>SW</a:t>
              </a:r>
              <a:endParaRPr sz="1050" b="1" dirty="0">
                <a:solidFill>
                  <a:prstClr val="black"/>
                </a:solidFill>
                <a:latin typeface="Consolas" panose="020B0609020204030204" pitchFamily="49" charset="0"/>
                <a:ea typeface="Calibri"/>
                <a:cs typeface="Consolas" panose="020B0609020204030204" pitchFamily="49" charset="0"/>
                <a:sym typeface="Calibri"/>
              </a:endParaRPr>
            </a:p>
          </p:txBody>
        </p:sp>
      </p:grpSp>
      <p:grpSp>
        <p:nvGrpSpPr>
          <p:cNvPr id="128" name="组合 91">
            <a:extLst>
              <a:ext uri="{FF2B5EF4-FFF2-40B4-BE49-F238E27FC236}">
                <a16:creationId xmlns:a16="http://schemas.microsoft.com/office/drawing/2014/main" id="{7F0E1649-CD65-4B1E-8B54-8367E5110AE7}"/>
              </a:ext>
            </a:extLst>
          </p:cNvPr>
          <p:cNvGrpSpPr/>
          <p:nvPr/>
        </p:nvGrpSpPr>
        <p:grpSpPr>
          <a:xfrm>
            <a:off x="4431532" y="1738052"/>
            <a:ext cx="581826" cy="341991"/>
            <a:chOff x="3140514" y="2518363"/>
            <a:chExt cx="300897" cy="176864"/>
          </a:xfrm>
        </p:grpSpPr>
        <p:sp>
          <p:nvSpPr>
            <p:cNvPr id="129" name="Google Shape;732;p16">
              <a:extLst>
                <a:ext uri="{FF2B5EF4-FFF2-40B4-BE49-F238E27FC236}">
                  <a16:creationId xmlns:a16="http://schemas.microsoft.com/office/drawing/2014/main" id="{A9682FD3-974C-4E41-B768-B2E4666EDE6D}"/>
                </a:ext>
              </a:extLst>
            </p:cNvPr>
            <p:cNvSpPr txBox="1"/>
            <p:nvPr/>
          </p:nvSpPr>
          <p:spPr>
            <a:xfrm rot="3600000">
              <a:off x="3096683" y="2562194"/>
              <a:ext cx="176864" cy="89201"/>
            </a:xfrm>
            <a:prstGeom prst="rect">
              <a:avLst/>
            </a:prstGeom>
            <a:noFill/>
            <a:ln>
              <a:noFill/>
            </a:ln>
          </p:spPr>
          <p:txBody>
            <a:bodyPr spcFirstLastPara="1" wrap="square" lIns="0" tIns="0" rIns="0" bIns="0" anchor="t" anchorCtr="0">
              <a:noAutofit/>
            </a:bodyPr>
            <a:lstStyle/>
            <a:p>
              <a:pPr algn="ctr" defTabSz="457200"/>
              <a:r>
                <a:rPr lang="en-US" sz="1050" b="1" dirty="0">
                  <a:solidFill>
                    <a:prstClr val="black"/>
                  </a:solidFill>
                  <a:latin typeface="Consolas" panose="020B0609020204030204" pitchFamily="49" charset="0"/>
                  <a:ea typeface="Calibri"/>
                  <a:cs typeface="Consolas" panose="020B0609020204030204" pitchFamily="49" charset="0"/>
                  <a:sym typeface="Calibri"/>
                </a:rPr>
                <a:t>NE</a:t>
              </a:r>
              <a:endParaRPr sz="1050" b="1" dirty="0">
                <a:solidFill>
                  <a:prstClr val="black"/>
                </a:solidFill>
                <a:latin typeface="Consolas" panose="020B0609020204030204" pitchFamily="49" charset="0"/>
                <a:ea typeface="Calibri"/>
                <a:cs typeface="Consolas" panose="020B0609020204030204" pitchFamily="49" charset="0"/>
                <a:sym typeface="Calibri"/>
              </a:endParaRPr>
            </a:p>
          </p:txBody>
        </p:sp>
        <p:sp>
          <p:nvSpPr>
            <p:cNvPr id="130" name="Google Shape;733;p16">
              <a:extLst>
                <a:ext uri="{FF2B5EF4-FFF2-40B4-BE49-F238E27FC236}">
                  <a16:creationId xmlns:a16="http://schemas.microsoft.com/office/drawing/2014/main" id="{96A005AC-3FFE-4062-AD01-ABD3187392AA}"/>
                </a:ext>
              </a:extLst>
            </p:cNvPr>
            <p:cNvSpPr txBox="1"/>
            <p:nvPr/>
          </p:nvSpPr>
          <p:spPr>
            <a:xfrm rot="3600000">
              <a:off x="3171881" y="2560778"/>
              <a:ext cx="172859" cy="89201"/>
            </a:xfrm>
            <a:prstGeom prst="rect">
              <a:avLst/>
            </a:prstGeom>
            <a:noFill/>
            <a:ln>
              <a:noFill/>
            </a:ln>
          </p:spPr>
          <p:txBody>
            <a:bodyPr spcFirstLastPara="1" wrap="square" lIns="0" tIns="0" rIns="0" bIns="0" anchor="t" anchorCtr="0">
              <a:noAutofit/>
            </a:bodyPr>
            <a:lstStyle/>
            <a:p>
              <a:pPr algn="ctr" defTabSz="457200"/>
              <a:r>
                <a:rPr lang="en-US" sz="1050" b="1" dirty="0">
                  <a:solidFill>
                    <a:prstClr val="black"/>
                  </a:solidFill>
                  <a:latin typeface="Consolas" panose="020B0609020204030204" pitchFamily="49" charset="0"/>
                  <a:ea typeface="Calibri"/>
                  <a:cs typeface="Consolas" panose="020B0609020204030204" pitchFamily="49" charset="0"/>
                  <a:sym typeface="Calibri"/>
                </a:rPr>
                <a:t>NW</a:t>
              </a:r>
              <a:endParaRPr sz="1050" b="1" dirty="0">
                <a:solidFill>
                  <a:prstClr val="black"/>
                </a:solidFill>
                <a:latin typeface="Consolas" panose="020B0609020204030204" pitchFamily="49" charset="0"/>
                <a:ea typeface="Calibri"/>
                <a:cs typeface="Consolas" panose="020B0609020204030204" pitchFamily="49" charset="0"/>
                <a:sym typeface="Calibri"/>
              </a:endParaRPr>
            </a:p>
          </p:txBody>
        </p:sp>
        <p:sp>
          <p:nvSpPr>
            <p:cNvPr id="131" name="Google Shape;732;p16">
              <a:extLst>
                <a:ext uri="{FF2B5EF4-FFF2-40B4-BE49-F238E27FC236}">
                  <a16:creationId xmlns:a16="http://schemas.microsoft.com/office/drawing/2014/main" id="{EAE69096-9D71-4023-A8B8-812AEDDD1818}"/>
                </a:ext>
              </a:extLst>
            </p:cNvPr>
            <p:cNvSpPr txBox="1"/>
            <p:nvPr/>
          </p:nvSpPr>
          <p:spPr>
            <a:xfrm rot="3600000">
              <a:off x="3239945" y="2562194"/>
              <a:ext cx="176864" cy="89201"/>
            </a:xfrm>
            <a:prstGeom prst="rect">
              <a:avLst/>
            </a:prstGeom>
            <a:noFill/>
            <a:ln>
              <a:noFill/>
            </a:ln>
          </p:spPr>
          <p:txBody>
            <a:bodyPr spcFirstLastPara="1" wrap="square" lIns="0" tIns="0" rIns="0" bIns="0" anchor="t" anchorCtr="0">
              <a:noAutofit/>
            </a:bodyPr>
            <a:lstStyle/>
            <a:p>
              <a:pPr algn="ctr" defTabSz="457200"/>
              <a:r>
                <a:rPr lang="en-US" sz="1050" b="1" dirty="0">
                  <a:solidFill>
                    <a:prstClr val="black"/>
                  </a:solidFill>
                  <a:latin typeface="Consolas" panose="020B0609020204030204" pitchFamily="49" charset="0"/>
                  <a:ea typeface="Calibri"/>
                  <a:cs typeface="Consolas" panose="020B0609020204030204" pitchFamily="49" charset="0"/>
                  <a:sym typeface="Calibri"/>
                </a:rPr>
                <a:t>SE</a:t>
              </a:r>
              <a:endParaRPr sz="1050" b="1" dirty="0">
                <a:solidFill>
                  <a:prstClr val="black"/>
                </a:solidFill>
                <a:latin typeface="Consolas" panose="020B0609020204030204" pitchFamily="49" charset="0"/>
                <a:ea typeface="Calibri"/>
                <a:cs typeface="Consolas" panose="020B0609020204030204" pitchFamily="49" charset="0"/>
                <a:sym typeface="Calibri"/>
              </a:endParaRPr>
            </a:p>
          </p:txBody>
        </p:sp>
        <p:sp>
          <p:nvSpPr>
            <p:cNvPr id="132" name="Google Shape;733;p16">
              <a:extLst>
                <a:ext uri="{FF2B5EF4-FFF2-40B4-BE49-F238E27FC236}">
                  <a16:creationId xmlns:a16="http://schemas.microsoft.com/office/drawing/2014/main" id="{5CCAE8DF-6B9F-4B38-8B0B-046FACC407D9}"/>
                </a:ext>
              </a:extLst>
            </p:cNvPr>
            <p:cNvSpPr txBox="1"/>
            <p:nvPr/>
          </p:nvSpPr>
          <p:spPr>
            <a:xfrm rot="3600000">
              <a:off x="3310381" y="2560778"/>
              <a:ext cx="172859" cy="89201"/>
            </a:xfrm>
            <a:prstGeom prst="rect">
              <a:avLst/>
            </a:prstGeom>
            <a:noFill/>
            <a:ln>
              <a:noFill/>
            </a:ln>
          </p:spPr>
          <p:txBody>
            <a:bodyPr spcFirstLastPara="1" wrap="square" lIns="0" tIns="0" rIns="0" bIns="0" anchor="t" anchorCtr="0">
              <a:noAutofit/>
            </a:bodyPr>
            <a:lstStyle/>
            <a:p>
              <a:pPr algn="ctr" defTabSz="457200"/>
              <a:r>
                <a:rPr lang="en-US" sz="1050" b="1" dirty="0">
                  <a:solidFill>
                    <a:prstClr val="black"/>
                  </a:solidFill>
                  <a:latin typeface="Consolas" panose="020B0609020204030204" pitchFamily="49" charset="0"/>
                  <a:ea typeface="Calibri"/>
                  <a:cs typeface="Consolas" panose="020B0609020204030204" pitchFamily="49" charset="0"/>
                  <a:sym typeface="Calibri"/>
                </a:rPr>
                <a:t>SW</a:t>
              </a:r>
              <a:endParaRPr sz="1050" b="1" dirty="0">
                <a:solidFill>
                  <a:prstClr val="black"/>
                </a:solidFill>
                <a:latin typeface="Consolas" panose="020B0609020204030204" pitchFamily="49" charset="0"/>
                <a:ea typeface="Calibri"/>
                <a:cs typeface="Consolas" panose="020B0609020204030204" pitchFamily="49" charset="0"/>
                <a:sym typeface="Calibri"/>
              </a:endParaRPr>
            </a:p>
          </p:txBody>
        </p:sp>
      </p:grpSp>
      <p:cxnSp>
        <p:nvCxnSpPr>
          <p:cNvPr id="133" name="直接连接符 8">
            <a:extLst>
              <a:ext uri="{FF2B5EF4-FFF2-40B4-BE49-F238E27FC236}">
                <a16:creationId xmlns:a16="http://schemas.microsoft.com/office/drawing/2014/main" id="{927E022B-E8AC-45D6-BD0A-3C3EC67E392D}"/>
              </a:ext>
            </a:extLst>
          </p:cNvPr>
          <p:cNvCxnSpPr>
            <a:stCxn id="83" idx="2"/>
            <a:endCxn id="95" idx="0"/>
          </p:cNvCxnSpPr>
          <p:nvPr/>
        </p:nvCxnSpPr>
        <p:spPr>
          <a:xfrm>
            <a:off x="4745192" y="3601904"/>
            <a:ext cx="9591" cy="420829"/>
          </a:xfrm>
          <a:prstGeom prst="line">
            <a:avLst/>
          </a:prstGeom>
          <a:noFill/>
          <a:ln w="19050" cap="flat" cmpd="sng">
            <a:solidFill>
              <a:srgbClr val="000000"/>
            </a:solidFill>
            <a:prstDash val="solid"/>
            <a:miter lim="800000"/>
            <a:headEnd type="none" w="med" len="med"/>
            <a:tailEnd type="triangle"/>
          </a:ln>
        </p:spPr>
      </p:cxnSp>
      <p:cxnSp>
        <p:nvCxnSpPr>
          <p:cNvPr id="134" name="直接箭头连接符 108">
            <a:extLst>
              <a:ext uri="{FF2B5EF4-FFF2-40B4-BE49-F238E27FC236}">
                <a16:creationId xmlns:a16="http://schemas.microsoft.com/office/drawing/2014/main" id="{28D52E0D-2982-4417-923A-0F47D8F75DC2}"/>
              </a:ext>
            </a:extLst>
          </p:cNvPr>
          <p:cNvCxnSpPr/>
          <p:nvPr/>
        </p:nvCxnSpPr>
        <p:spPr>
          <a:xfrm>
            <a:off x="2631246" y="2180522"/>
            <a:ext cx="0" cy="141991"/>
          </a:xfrm>
          <a:prstGeom prst="straightConnector1">
            <a:avLst/>
          </a:prstGeom>
          <a:noFill/>
          <a:ln w="19050" cap="flat" cmpd="sng">
            <a:solidFill>
              <a:srgbClr val="FF0000"/>
            </a:solidFill>
            <a:prstDash val="solid"/>
            <a:miter lim="800000"/>
            <a:headEnd type="none" w="sm" len="sm"/>
            <a:tailEnd type="triangle" w="sm" len="sm"/>
          </a:ln>
        </p:spPr>
      </p:cxnSp>
      <p:cxnSp>
        <p:nvCxnSpPr>
          <p:cNvPr id="135" name="直接箭头连接符 108">
            <a:extLst>
              <a:ext uri="{FF2B5EF4-FFF2-40B4-BE49-F238E27FC236}">
                <a16:creationId xmlns:a16="http://schemas.microsoft.com/office/drawing/2014/main" id="{D5DE4831-B816-4663-9D36-245D4E43B79C}"/>
              </a:ext>
            </a:extLst>
          </p:cNvPr>
          <p:cNvCxnSpPr/>
          <p:nvPr/>
        </p:nvCxnSpPr>
        <p:spPr>
          <a:xfrm flipV="1">
            <a:off x="2631246" y="2030108"/>
            <a:ext cx="0" cy="152127"/>
          </a:xfrm>
          <a:prstGeom prst="straightConnector1">
            <a:avLst/>
          </a:prstGeom>
          <a:noFill/>
          <a:ln w="19050" cap="flat" cmpd="sng">
            <a:solidFill>
              <a:srgbClr val="4F81BD"/>
            </a:solidFill>
            <a:prstDash val="solid"/>
            <a:miter lim="800000"/>
            <a:headEnd type="none" w="sm" len="sm"/>
            <a:tailEnd type="triangle" w="sm" len="sm"/>
          </a:ln>
        </p:spPr>
      </p:cxnSp>
      <p:cxnSp>
        <p:nvCxnSpPr>
          <p:cNvPr id="136" name="直接箭头连接符 108">
            <a:extLst>
              <a:ext uri="{FF2B5EF4-FFF2-40B4-BE49-F238E27FC236}">
                <a16:creationId xmlns:a16="http://schemas.microsoft.com/office/drawing/2014/main" id="{059E843A-F214-4ECC-A16B-5D9B42EACC81}"/>
              </a:ext>
            </a:extLst>
          </p:cNvPr>
          <p:cNvCxnSpPr/>
          <p:nvPr/>
        </p:nvCxnSpPr>
        <p:spPr>
          <a:xfrm>
            <a:off x="2746359" y="2180522"/>
            <a:ext cx="0" cy="141991"/>
          </a:xfrm>
          <a:prstGeom prst="straightConnector1">
            <a:avLst/>
          </a:prstGeom>
          <a:noFill/>
          <a:ln w="19050" cap="flat" cmpd="sng">
            <a:solidFill>
              <a:srgbClr val="FF0000"/>
            </a:solidFill>
            <a:prstDash val="solid"/>
            <a:miter lim="800000"/>
            <a:headEnd type="none" w="sm" len="sm"/>
            <a:tailEnd type="triangle" w="sm" len="sm"/>
          </a:ln>
        </p:spPr>
      </p:cxnSp>
      <p:cxnSp>
        <p:nvCxnSpPr>
          <p:cNvPr id="137" name="直接箭头连接符 108">
            <a:extLst>
              <a:ext uri="{FF2B5EF4-FFF2-40B4-BE49-F238E27FC236}">
                <a16:creationId xmlns:a16="http://schemas.microsoft.com/office/drawing/2014/main" id="{8EF7F3FB-1C1C-4085-AB6F-D6EAB996C922}"/>
              </a:ext>
            </a:extLst>
          </p:cNvPr>
          <p:cNvCxnSpPr/>
          <p:nvPr/>
        </p:nvCxnSpPr>
        <p:spPr>
          <a:xfrm flipV="1">
            <a:off x="2746359" y="2030108"/>
            <a:ext cx="0" cy="152127"/>
          </a:xfrm>
          <a:prstGeom prst="straightConnector1">
            <a:avLst/>
          </a:prstGeom>
          <a:noFill/>
          <a:ln w="19050" cap="flat" cmpd="sng">
            <a:solidFill>
              <a:srgbClr val="4F81BD"/>
            </a:solidFill>
            <a:prstDash val="solid"/>
            <a:miter lim="800000"/>
            <a:headEnd type="none" w="sm" len="sm"/>
            <a:tailEnd type="triangle" w="sm" len="sm"/>
          </a:ln>
        </p:spPr>
      </p:cxnSp>
      <p:cxnSp>
        <p:nvCxnSpPr>
          <p:cNvPr id="143" name="直接箭头连接符 108">
            <a:extLst>
              <a:ext uri="{FF2B5EF4-FFF2-40B4-BE49-F238E27FC236}">
                <a16:creationId xmlns:a16="http://schemas.microsoft.com/office/drawing/2014/main" id="{33336F6E-14F1-42FB-89D5-6C88B321CD8E}"/>
              </a:ext>
            </a:extLst>
          </p:cNvPr>
          <p:cNvCxnSpPr/>
          <p:nvPr/>
        </p:nvCxnSpPr>
        <p:spPr>
          <a:xfrm>
            <a:off x="2861475" y="2180522"/>
            <a:ext cx="0" cy="141991"/>
          </a:xfrm>
          <a:prstGeom prst="straightConnector1">
            <a:avLst/>
          </a:prstGeom>
          <a:noFill/>
          <a:ln w="19050" cap="flat" cmpd="sng">
            <a:solidFill>
              <a:srgbClr val="FF0000"/>
            </a:solidFill>
            <a:prstDash val="solid"/>
            <a:miter lim="800000"/>
            <a:headEnd type="none" w="sm" len="sm"/>
            <a:tailEnd type="triangle" w="sm" len="sm"/>
          </a:ln>
        </p:spPr>
      </p:cxnSp>
      <p:cxnSp>
        <p:nvCxnSpPr>
          <p:cNvPr id="144" name="直接箭头连接符 108">
            <a:extLst>
              <a:ext uri="{FF2B5EF4-FFF2-40B4-BE49-F238E27FC236}">
                <a16:creationId xmlns:a16="http://schemas.microsoft.com/office/drawing/2014/main" id="{4620D6D8-0ECA-4E2B-A6FD-FE1D2BA72AD9}"/>
              </a:ext>
            </a:extLst>
          </p:cNvPr>
          <p:cNvCxnSpPr/>
          <p:nvPr/>
        </p:nvCxnSpPr>
        <p:spPr>
          <a:xfrm flipV="1">
            <a:off x="2861475" y="2030108"/>
            <a:ext cx="0" cy="152127"/>
          </a:xfrm>
          <a:prstGeom prst="straightConnector1">
            <a:avLst/>
          </a:prstGeom>
          <a:noFill/>
          <a:ln w="19050" cap="flat" cmpd="sng">
            <a:solidFill>
              <a:srgbClr val="4F81BD"/>
            </a:solidFill>
            <a:prstDash val="solid"/>
            <a:miter lim="800000"/>
            <a:headEnd type="none" w="sm" len="sm"/>
            <a:tailEnd type="triangle" w="sm" len="sm"/>
          </a:ln>
        </p:spPr>
      </p:cxnSp>
      <p:cxnSp>
        <p:nvCxnSpPr>
          <p:cNvPr id="177" name="直接箭头连接符 108">
            <a:extLst>
              <a:ext uri="{FF2B5EF4-FFF2-40B4-BE49-F238E27FC236}">
                <a16:creationId xmlns:a16="http://schemas.microsoft.com/office/drawing/2014/main" id="{5A098588-90BF-47B0-B4E9-B5144CE091E3}"/>
              </a:ext>
            </a:extLst>
          </p:cNvPr>
          <p:cNvCxnSpPr/>
          <p:nvPr/>
        </p:nvCxnSpPr>
        <p:spPr>
          <a:xfrm>
            <a:off x="2981192" y="2180522"/>
            <a:ext cx="0" cy="141991"/>
          </a:xfrm>
          <a:prstGeom prst="straightConnector1">
            <a:avLst/>
          </a:prstGeom>
          <a:noFill/>
          <a:ln w="19050" cap="flat" cmpd="sng">
            <a:solidFill>
              <a:srgbClr val="FF0000"/>
            </a:solidFill>
            <a:prstDash val="solid"/>
            <a:miter lim="800000"/>
            <a:headEnd type="none" w="sm" len="sm"/>
            <a:tailEnd type="triangle" w="sm" len="sm"/>
          </a:ln>
        </p:spPr>
      </p:cxnSp>
      <p:cxnSp>
        <p:nvCxnSpPr>
          <p:cNvPr id="178" name="直接箭头连接符 108">
            <a:extLst>
              <a:ext uri="{FF2B5EF4-FFF2-40B4-BE49-F238E27FC236}">
                <a16:creationId xmlns:a16="http://schemas.microsoft.com/office/drawing/2014/main" id="{50CC98CA-5885-4BB8-A264-C85B110069EF}"/>
              </a:ext>
            </a:extLst>
          </p:cNvPr>
          <p:cNvCxnSpPr/>
          <p:nvPr/>
        </p:nvCxnSpPr>
        <p:spPr>
          <a:xfrm flipV="1">
            <a:off x="2981192" y="2030108"/>
            <a:ext cx="0" cy="152127"/>
          </a:xfrm>
          <a:prstGeom prst="straightConnector1">
            <a:avLst/>
          </a:prstGeom>
          <a:noFill/>
          <a:ln w="19050" cap="flat" cmpd="sng">
            <a:solidFill>
              <a:srgbClr val="4F81BD"/>
            </a:solidFill>
            <a:prstDash val="solid"/>
            <a:miter lim="800000"/>
            <a:headEnd type="none" w="sm" len="sm"/>
            <a:tailEnd type="triangle" w="sm" len="sm"/>
          </a:ln>
        </p:spPr>
      </p:cxnSp>
      <p:cxnSp>
        <p:nvCxnSpPr>
          <p:cNvPr id="179" name="直接箭头连接符 108">
            <a:extLst>
              <a:ext uri="{FF2B5EF4-FFF2-40B4-BE49-F238E27FC236}">
                <a16:creationId xmlns:a16="http://schemas.microsoft.com/office/drawing/2014/main" id="{7534875B-3E59-49B1-94BE-DCF94DEC67BA}"/>
              </a:ext>
            </a:extLst>
          </p:cNvPr>
          <p:cNvCxnSpPr/>
          <p:nvPr/>
        </p:nvCxnSpPr>
        <p:spPr>
          <a:xfrm>
            <a:off x="3573569" y="2189375"/>
            <a:ext cx="0" cy="141991"/>
          </a:xfrm>
          <a:prstGeom prst="straightConnector1">
            <a:avLst/>
          </a:prstGeom>
          <a:noFill/>
          <a:ln w="19050" cap="flat" cmpd="sng">
            <a:solidFill>
              <a:srgbClr val="FF0000"/>
            </a:solidFill>
            <a:prstDash val="solid"/>
            <a:miter lim="800000"/>
            <a:headEnd type="none" w="sm" len="sm"/>
            <a:tailEnd type="triangle" w="sm" len="sm"/>
          </a:ln>
        </p:spPr>
      </p:cxnSp>
      <p:cxnSp>
        <p:nvCxnSpPr>
          <p:cNvPr id="180" name="直接箭头连接符 108">
            <a:extLst>
              <a:ext uri="{FF2B5EF4-FFF2-40B4-BE49-F238E27FC236}">
                <a16:creationId xmlns:a16="http://schemas.microsoft.com/office/drawing/2014/main" id="{E1CC245D-C520-403D-9E31-DAED26DBEBDC}"/>
              </a:ext>
            </a:extLst>
          </p:cNvPr>
          <p:cNvCxnSpPr/>
          <p:nvPr/>
        </p:nvCxnSpPr>
        <p:spPr>
          <a:xfrm flipV="1">
            <a:off x="3573569" y="2038961"/>
            <a:ext cx="0" cy="152127"/>
          </a:xfrm>
          <a:prstGeom prst="straightConnector1">
            <a:avLst/>
          </a:prstGeom>
          <a:noFill/>
          <a:ln w="19050" cap="flat" cmpd="sng">
            <a:solidFill>
              <a:srgbClr val="4F81BD"/>
            </a:solidFill>
            <a:prstDash val="solid"/>
            <a:miter lim="800000"/>
            <a:headEnd type="none" w="sm" len="sm"/>
            <a:tailEnd type="triangle" w="sm" len="sm"/>
          </a:ln>
        </p:spPr>
      </p:cxnSp>
      <p:cxnSp>
        <p:nvCxnSpPr>
          <p:cNvPr id="181" name="直接箭头连接符 108">
            <a:extLst>
              <a:ext uri="{FF2B5EF4-FFF2-40B4-BE49-F238E27FC236}">
                <a16:creationId xmlns:a16="http://schemas.microsoft.com/office/drawing/2014/main" id="{95AE1D15-D2A0-4B5C-9D36-85FAC7186E4A}"/>
              </a:ext>
            </a:extLst>
          </p:cNvPr>
          <p:cNvCxnSpPr/>
          <p:nvPr/>
        </p:nvCxnSpPr>
        <p:spPr>
          <a:xfrm>
            <a:off x="3688682" y="2189375"/>
            <a:ext cx="0" cy="141991"/>
          </a:xfrm>
          <a:prstGeom prst="straightConnector1">
            <a:avLst/>
          </a:prstGeom>
          <a:noFill/>
          <a:ln w="19050" cap="flat" cmpd="sng">
            <a:solidFill>
              <a:srgbClr val="FF0000"/>
            </a:solidFill>
            <a:prstDash val="solid"/>
            <a:miter lim="800000"/>
            <a:headEnd type="none" w="sm" len="sm"/>
            <a:tailEnd type="triangle" w="sm" len="sm"/>
          </a:ln>
        </p:spPr>
      </p:cxnSp>
      <p:cxnSp>
        <p:nvCxnSpPr>
          <p:cNvPr id="182" name="直接箭头连接符 108">
            <a:extLst>
              <a:ext uri="{FF2B5EF4-FFF2-40B4-BE49-F238E27FC236}">
                <a16:creationId xmlns:a16="http://schemas.microsoft.com/office/drawing/2014/main" id="{0FC2AD85-ACEC-4020-836D-AA0AA156217A}"/>
              </a:ext>
            </a:extLst>
          </p:cNvPr>
          <p:cNvCxnSpPr/>
          <p:nvPr/>
        </p:nvCxnSpPr>
        <p:spPr>
          <a:xfrm flipV="1">
            <a:off x="3688682" y="2038961"/>
            <a:ext cx="0" cy="152127"/>
          </a:xfrm>
          <a:prstGeom prst="straightConnector1">
            <a:avLst/>
          </a:prstGeom>
          <a:noFill/>
          <a:ln w="19050" cap="flat" cmpd="sng">
            <a:solidFill>
              <a:srgbClr val="4F81BD"/>
            </a:solidFill>
            <a:prstDash val="solid"/>
            <a:miter lim="800000"/>
            <a:headEnd type="none" w="sm" len="sm"/>
            <a:tailEnd type="triangle" w="sm" len="sm"/>
          </a:ln>
        </p:spPr>
      </p:cxnSp>
      <p:cxnSp>
        <p:nvCxnSpPr>
          <p:cNvPr id="183" name="直接箭头连接符 108">
            <a:extLst>
              <a:ext uri="{FF2B5EF4-FFF2-40B4-BE49-F238E27FC236}">
                <a16:creationId xmlns:a16="http://schemas.microsoft.com/office/drawing/2014/main" id="{3B027665-6529-44E3-8AD0-F11A362F8469}"/>
              </a:ext>
            </a:extLst>
          </p:cNvPr>
          <p:cNvCxnSpPr/>
          <p:nvPr/>
        </p:nvCxnSpPr>
        <p:spPr>
          <a:xfrm>
            <a:off x="3803798" y="2189375"/>
            <a:ext cx="0" cy="141991"/>
          </a:xfrm>
          <a:prstGeom prst="straightConnector1">
            <a:avLst/>
          </a:prstGeom>
          <a:noFill/>
          <a:ln w="19050" cap="flat" cmpd="sng">
            <a:solidFill>
              <a:srgbClr val="FF0000"/>
            </a:solidFill>
            <a:prstDash val="solid"/>
            <a:miter lim="800000"/>
            <a:headEnd type="none" w="sm" len="sm"/>
            <a:tailEnd type="triangle" w="sm" len="sm"/>
          </a:ln>
        </p:spPr>
      </p:cxnSp>
      <p:cxnSp>
        <p:nvCxnSpPr>
          <p:cNvPr id="184" name="直接箭头连接符 108">
            <a:extLst>
              <a:ext uri="{FF2B5EF4-FFF2-40B4-BE49-F238E27FC236}">
                <a16:creationId xmlns:a16="http://schemas.microsoft.com/office/drawing/2014/main" id="{AE1514BD-8DA2-44DF-AE16-D1A359865713}"/>
              </a:ext>
            </a:extLst>
          </p:cNvPr>
          <p:cNvCxnSpPr/>
          <p:nvPr/>
        </p:nvCxnSpPr>
        <p:spPr>
          <a:xfrm flipV="1">
            <a:off x="3803798" y="2038961"/>
            <a:ext cx="0" cy="152127"/>
          </a:xfrm>
          <a:prstGeom prst="straightConnector1">
            <a:avLst/>
          </a:prstGeom>
          <a:noFill/>
          <a:ln w="19050" cap="flat" cmpd="sng">
            <a:solidFill>
              <a:srgbClr val="4F81BD"/>
            </a:solidFill>
            <a:prstDash val="solid"/>
            <a:miter lim="800000"/>
            <a:headEnd type="none" w="sm" len="sm"/>
            <a:tailEnd type="triangle" w="sm" len="sm"/>
          </a:ln>
        </p:spPr>
      </p:cxnSp>
      <p:cxnSp>
        <p:nvCxnSpPr>
          <p:cNvPr id="185" name="直接箭头连接符 108">
            <a:extLst>
              <a:ext uri="{FF2B5EF4-FFF2-40B4-BE49-F238E27FC236}">
                <a16:creationId xmlns:a16="http://schemas.microsoft.com/office/drawing/2014/main" id="{F0DD8F3B-419F-4F34-B0CF-E63359D61F08}"/>
              </a:ext>
            </a:extLst>
          </p:cNvPr>
          <p:cNvCxnSpPr/>
          <p:nvPr/>
        </p:nvCxnSpPr>
        <p:spPr>
          <a:xfrm>
            <a:off x="3923515" y="2189375"/>
            <a:ext cx="0" cy="141991"/>
          </a:xfrm>
          <a:prstGeom prst="straightConnector1">
            <a:avLst/>
          </a:prstGeom>
          <a:noFill/>
          <a:ln w="19050" cap="flat" cmpd="sng">
            <a:solidFill>
              <a:srgbClr val="FF0000"/>
            </a:solidFill>
            <a:prstDash val="solid"/>
            <a:miter lim="800000"/>
            <a:headEnd type="none" w="sm" len="sm"/>
            <a:tailEnd type="triangle" w="sm" len="sm"/>
          </a:ln>
        </p:spPr>
      </p:cxnSp>
      <p:cxnSp>
        <p:nvCxnSpPr>
          <p:cNvPr id="186" name="直接箭头连接符 108">
            <a:extLst>
              <a:ext uri="{FF2B5EF4-FFF2-40B4-BE49-F238E27FC236}">
                <a16:creationId xmlns:a16="http://schemas.microsoft.com/office/drawing/2014/main" id="{F44B9602-6C90-46E8-8FD6-65CBF547B24B}"/>
              </a:ext>
            </a:extLst>
          </p:cNvPr>
          <p:cNvCxnSpPr/>
          <p:nvPr/>
        </p:nvCxnSpPr>
        <p:spPr>
          <a:xfrm flipV="1">
            <a:off x="3923515" y="2038961"/>
            <a:ext cx="0" cy="152127"/>
          </a:xfrm>
          <a:prstGeom prst="straightConnector1">
            <a:avLst/>
          </a:prstGeom>
          <a:noFill/>
          <a:ln w="19050" cap="flat" cmpd="sng">
            <a:solidFill>
              <a:srgbClr val="4F81BD"/>
            </a:solidFill>
            <a:prstDash val="solid"/>
            <a:miter lim="800000"/>
            <a:headEnd type="none" w="sm" len="sm"/>
            <a:tailEnd type="triangle" w="sm" len="sm"/>
          </a:ln>
        </p:spPr>
      </p:cxnSp>
      <p:cxnSp>
        <p:nvCxnSpPr>
          <p:cNvPr id="187" name="直接连接符 273">
            <a:extLst>
              <a:ext uri="{FF2B5EF4-FFF2-40B4-BE49-F238E27FC236}">
                <a16:creationId xmlns:a16="http://schemas.microsoft.com/office/drawing/2014/main" id="{C02A2EFB-DE3A-4751-A0E4-6E37A0852398}"/>
              </a:ext>
            </a:extLst>
          </p:cNvPr>
          <p:cNvCxnSpPr>
            <a:stCxn id="95" idx="2"/>
          </p:cNvCxnSpPr>
          <p:nvPr/>
        </p:nvCxnSpPr>
        <p:spPr>
          <a:xfrm flipH="1">
            <a:off x="4753262" y="4322023"/>
            <a:ext cx="1521" cy="433830"/>
          </a:xfrm>
          <a:prstGeom prst="line">
            <a:avLst/>
          </a:prstGeom>
          <a:noFill/>
          <a:ln w="19050" cap="flat" cmpd="sng">
            <a:solidFill>
              <a:schemeClr val="accent3">
                <a:lumMod val="50000"/>
              </a:schemeClr>
            </a:solidFill>
            <a:prstDash val="solid"/>
            <a:miter lim="800000"/>
            <a:headEnd type="none" w="med" len="med"/>
            <a:tailEnd type="none"/>
          </a:ln>
        </p:spPr>
      </p:cxnSp>
      <p:cxnSp>
        <p:nvCxnSpPr>
          <p:cNvPr id="188" name="直接箭头连接符 285">
            <a:extLst>
              <a:ext uri="{FF2B5EF4-FFF2-40B4-BE49-F238E27FC236}">
                <a16:creationId xmlns:a16="http://schemas.microsoft.com/office/drawing/2014/main" id="{6FCE64F6-68F4-4C18-9273-D18FF3F960D2}"/>
              </a:ext>
            </a:extLst>
          </p:cNvPr>
          <p:cNvCxnSpPr/>
          <p:nvPr/>
        </p:nvCxnSpPr>
        <p:spPr>
          <a:xfrm>
            <a:off x="3458423" y="4412948"/>
            <a:ext cx="2" cy="489788"/>
          </a:xfrm>
          <a:prstGeom prst="straightConnector1">
            <a:avLst/>
          </a:prstGeom>
          <a:noFill/>
          <a:ln w="19050" cap="flat" cmpd="sng">
            <a:solidFill>
              <a:srgbClr val="4F81BD"/>
            </a:solidFill>
            <a:prstDash val="solid"/>
            <a:miter lim="800000"/>
            <a:headEnd type="triangle" w="med" len="med"/>
            <a:tailEnd type="none"/>
          </a:ln>
        </p:spPr>
      </p:cxnSp>
      <p:sp>
        <p:nvSpPr>
          <p:cNvPr id="189" name="Google Shape;732;p16">
            <a:extLst>
              <a:ext uri="{FF2B5EF4-FFF2-40B4-BE49-F238E27FC236}">
                <a16:creationId xmlns:a16="http://schemas.microsoft.com/office/drawing/2014/main" id="{340F9247-956E-440D-A33E-0A6FD3C0E8BA}"/>
              </a:ext>
            </a:extLst>
          </p:cNvPr>
          <p:cNvSpPr txBox="1"/>
          <p:nvPr/>
        </p:nvSpPr>
        <p:spPr>
          <a:xfrm>
            <a:off x="3498439" y="4842131"/>
            <a:ext cx="341991" cy="172482"/>
          </a:xfrm>
          <a:prstGeom prst="rect">
            <a:avLst/>
          </a:prstGeom>
          <a:noFill/>
          <a:ln>
            <a:noFill/>
          </a:ln>
        </p:spPr>
        <p:txBody>
          <a:bodyPr spcFirstLastPara="1" wrap="square" lIns="0" tIns="0" rIns="0" bIns="0" anchor="t" anchorCtr="0">
            <a:noAutofit/>
          </a:bodyPr>
          <a:lstStyle/>
          <a:p>
            <a:pPr algn="ctr" defTabSz="457200"/>
            <a:r>
              <a:rPr lang="en-US" sz="1200" b="1" dirty="0">
                <a:solidFill>
                  <a:prstClr val="black"/>
                </a:solidFill>
                <a:latin typeface="Consolas" panose="020B0609020204030204" pitchFamily="49" charset="0"/>
                <a:ea typeface="Calibri"/>
                <a:cs typeface="Consolas" panose="020B0609020204030204" pitchFamily="49" charset="0"/>
                <a:sym typeface="Calibri"/>
              </a:rPr>
              <a:t>SE</a:t>
            </a:r>
            <a:endParaRPr sz="1200" b="1" dirty="0">
              <a:solidFill>
                <a:prstClr val="black"/>
              </a:solidFill>
              <a:latin typeface="Consolas" panose="020B0609020204030204" pitchFamily="49" charset="0"/>
              <a:ea typeface="Calibri"/>
              <a:cs typeface="Consolas" panose="020B0609020204030204" pitchFamily="49" charset="0"/>
              <a:sym typeface="Calibri"/>
            </a:endParaRPr>
          </a:p>
        </p:txBody>
      </p:sp>
      <p:sp>
        <p:nvSpPr>
          <p:cNvPr id="190" name="TextBox 103">
            <a:extLst>
              <a:ext uri="{FF2B5EF4-FFF2-40B4-BE49-F238E27FC236}">
                <a16:creationId xmlns:a16="http://schemas.microsoft.com/office/drawing/2014/main" id="{D0CCA5FF-EC1E-4886-872F-82FB1DF750EB}"/>
              </a:ext>
            </a:extLst>
          </p:cNvPr>
          <p:cNvSpPr txBox="1"/>
          <p:nvPr/>
        </p:nvSpPr>
        <p:spPr>
          <a:xfrm>
            <a:off x="959172" y="2694162"/>
            <a:ext cx="1350770" cy="369332"/>
          </a:xfrm>
          <a:prstGeom prst="rect">
            <a:avLst/>
          </a:prstGeom>
          <a:noFill/>
        </p:spPr>
        <p:txBody>
          <a:bodyPr wrap="square" rtlCol="0">
            <a:spAutoFit/>
          </a:bodyPr>
          <a:lstStyle/>
          <a:p>
            <a:pPr defTabSz="457200"/>
            <a:r>
              <a:rPr lang="en-US" b="1" dirty="0">
                <a:solidFill>
                  <a:srgbClr val="4F6228"/>
                </a:solidFill>
                <a:latin typeface="Calibri" panose="020F0502020204030204" pitchFamily="34" charset="0"/>
                <a:cs typeface="Calibri" panose="020F0502020204030204" pitchFamily="34" charset="0"/>
              </a:rPr>
              <a:t>Stream-Join</a:t>
            </a:r>
          </a:p>
        </p:txBody>
      </p:sp>
      <p:grpSp>
        <p:nvGrpSpPr>
          <p:cNvPr id="191" name="组合 305">
            <a:extLst>
              <a:ext uri="{FF2B5EF4-FFF2-40B4-BE49-F238E27FC236}">
                <a16:creationId xmlns:a16="http://schemas.microsoft.com/office/drawing/2014/main" id="{9D475864-3D14-4F5B-BC2C-857C547F5E43}"/>
              </a:ext>
            </a:extLst>
          </p:cNvPr>
          <p:cNvGrpSpPr/>
          <p:nvPr/>
        </p:nvGrpSpPr>
        <p:grpSpPr>
          <a:xfrm>
            <a:off x="1068016" y="2342830"/>
            <a:ext cx="1166734" cy="369332"/>
            <a:chOff x="2358285" y="2905449"/>
            <a:chExt cx="870047" cy="213837"/>
          </a:xfrm>
        </p:grpSpPr>
        <p:sp>
          <p:nvSpPr>
            <p:cNvPr id="192" name="TextBox 103">
              <a:extLst>
                <a:ext uri="{FF2B5EF4-FFF2-40B4-BE49-F238E27FC236}">
                  <a16:creationId xmlns:a16="http://schemas.microsoft.com/office/drawing/2014/main" id="{85BD9FA1-08D6-4DCC-BBD9-23FDD252A5FA}"/>
                </a:ext>
              </a:extLst>
            </p:cNvPr>
            <p:cNvSpPr txBox="1"/>
            <p:nvPr/>
          </p:nvSpPr>
          <p:spPr>
            <a:xfrm>
              <a:off x="2358285" y="2905449"/>
              <a:ext cx="784072" cy="213837"/>
            </a:xfrm>
            <a:prstGeom prst="rect">
              <a:avLst/>
            </a:prstGeom>
            <a:noFill/>
          </p:spPr>
          <p:txBody>
            <a:bodyPr wrap="none" rtlCol="0">
              <a:spAutoFit/>
            </a:bodyPr>
            <a:lstStyle/>
            <a:p>
              <a:pPr defTabSz="457200"/>
              <a:r>
                <a:rPr lang="en-US" b="1" dirty="0">
                  <a:solidFill>
                    <a:srgbClr val="4F81BD"/>
                  </a:solidFill>
                  <a:latin typeface="Calibri" panose="020F0502020204030204" pitchFamily="34" charset="0"/>
                  <a:cs typeface="Calibri" panose="020F0502020204030204" pitchFamily="34" charset="0"/>
                </a:rPr>
                <a:t>Flow-Ctrl</a:t>
              </a:r>
            </a:p>
          </p:txBody>
        </p:sp>
        <p:cxnSp>
          <p:nvCxnSpPr>
            <p:cNvPr id="193" name="直接箭头连接符 303">
              <a:extLst>
                <a:ext uri="{FF2B5EF4-FFF2-40B4-BE49-F238E27FC236}">
                  <a16:creationId xmlns:a16="http://schemas.microsoft.com/office/drawing/2014/main" id="{4C4B162E-0FD1-4879-A51C-15E6E7B5C1C6}"/>
                </a:ext>
              </a:extLst>
            </p:cNvPr>
            <p:cNvCxnSpPr/>
            <p:nvPr/>
          </p:nvCxnSpPr>
          <p:spPr>
            <a:xfrm>
              <a:off x="3228331" y="2959048"/>
              <a:ext cx="1" cy="134400"/>
            </a:xfrm>
            <a:prstGeom prst="straightConnector1">
              <a:avLst/>
            </a:prstGeom>
            <a:noFill/>
            <a:ln w="19050" cap="flat" cmpd="sng">
              <a:solidFill>
                <a:srgbClr val="4F81BD"/>
              </a:solidFill>
              <a:prstDash val="solid"/>
              <a:miter lim="800000"/>
              <a:headEnd type="triangle" w="med" len="med"/>
              <a:tailEnd type="none"/>
            </a:ln>
          </p:spPr>
        </p:cxnSp>
      </p:grpSp>
      <p:grpSp>
        <p:nvGrpSpPr>
          <p:cNvPr id="194" name="组合 306">
            <a:extLst>
              <a:ext uri="{FF2B5EF4-FFF2-40B4-BE49-F238E27FC236}">
                <a16:creationId xmlns:a16="http://schemas.microsoft.com/office/drawing/2014/main" id="{A5C31FBD-2B28-4E8C-BF8B-757B5C5CF8E4}"/>
              </a:ext>
            </a:extLst>
          </p:cNvPr>
          <p:cNvGrpSpPr/>
          <p:nvPr/>
        </p:nvGrpSpPr>
        <p:grpSpPr>
          <a:xfrm>
            <a:off x="987173" y="2020489"/>
            <a:ext cx="1253494" cy="369332"/>
            <a:chOff x="2306702" y="2685478"/>
            <a:chExt cx="925337" cy="213837"/>
          </a:xfrm>
        </p:grpSpPr>
        <p:sp>
          <p:nvSpPr>
            <p:cNvPr id="195" name="TextBox 114">
              <a:extLst>
                <a:ext uri="{FF2B5EF4-FFF2-40B4-BE49-F238E27FC236}">
                  <a16:creationId xmlns:a16="http://schemas.microsoft.com/office/drawing/2014/main" id="{302F1745-D0E2-4C66-8ADA-72F57F14A401}"/>
                </a:ext>
              </a:extLst>
            </p:cNvPr>
            <p:cNvSpPr txBox="1"/>
            <p:nvPr/>
          </p:nvSpPr>
          <p:spPr>
            <a:xfrm>
              <a:off x="2306702" y="2685478"/>
              <a:ext cx="856980" cy="213837"/>
            </a:xfrm>
            <a:prstGeom prst="rect">
              <a:avLst/>
            </a:prstGeom>
            <a:noFill/>
          </p:spPr>
          <p:txBody>
            <a:bodyPr wrap="none" rtlCol="0">
              <a:spAutoFit/>
            </a:bodyPr>
            <a:lstStyle/>
            <a:p>
              <a:pPr defTabSz="457200"/>
              <a:r>
                <a:rPr lang="en-US" b="1" dirty="0">
                  <a:solidFill>
                    <a:srgbClr val="FF0000"/>
                  </a:solidFill>
                  <a:latin typeface="Calibri" panose="020F0502020204030204" pitchFamily="34" charset="0"/>
                  <a:cs typeface="Calibri" panose="020F0502020204030204" pitchFamily="34" charset="0"/>
                </a:rPr>
                <a:t>Data-Flow</a:t>
              </a:r>
            </a:p>
          </p:txBody>
        </p:sp>
        <p:cxnSp>
          <p:nvCxnSpPr>
            <p:cNvPr id="196" name="直接箭头连接符 97">
              <a:extLst>
                <a:ext uri="{FF2B5EF4-FFF2-40B4-BE49-F238E27FC236}">
                  <a16:creationId xmlns:a16="http://schemas.microsoft.com/office/drawing/2014/main" id="{9DF96D0B-F0B8-4275-BCBB-ADF27A637B6D}"/>
                </a:ext>
              </a:extLst>
            </p:cNvPr>
            <p:cNvCxnSpPr>
              <a:cxnSpLocks/>
            </p:cNvCxnSpPr>
            <p:nvPr/>
          </p:nvCxnSpPr>
          <p:spPr>
            <a:xfrm flipH="1">
              <a:off x="3232038" y="2743697"/>
              <a:ext cx="1" cy="137035"/>
            </a:xfrm>
            <a:prstGeom prst="straightConnector1">
              <a:avLst/>
            </a:prstGeom>
            <a:noFill/>
            <a:ln w="19050" cap="flat" cmpd="sng">
              <a:solidFill>
                <a:srgbClr val="FF0000"/>
              </a:solidFill>
              <a:prstDash val="solid"/>
              <a:miter lim="800000"/>
              <a:headEnd type="none" w="med" len="med"/>
              <a:tailEnd type="triangle" w="med" len="med"/>
            </a:ln>
          </p:spPr>
        </p:cxnSp>
      </p:grpSp>
      <p:sp>
        <p:nvSpPr>
          <p:cNvPr id="197" name="矩形 309">
            <a:extLst>
              <a:ext uri="{FF2B5EF4-FFF2-40B4-BE49-F238E27FC236}">
                <a16:creationId xmlns:a16="http://schemas.microsoft.com/office/drawing/2014/main" id="{63FA82A0-4669-496D-A368-E11B1525E64B}"/>
              </a:ext>
            </a:extLst>
          </p:cNvPr>
          <p:cNvSpPr/>
          <p:nvPr/>
        </p:nvSpPr>
        <p:spPr>
          <a:xfrm>
            <a:off x="1037655" y="2021255"/>
            <a:ext cx="1375575" cy="1050086"/>
          </a:xfrm>
          <a:prstGeom prst="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4800">
              <a:solidFill>
                <a:prstClr val="white"/>
              </a:solidFill>
              <a:latin typeface="Calibri" panose="020F0502020204030204"/>
              <a:ea typeface="等线" panose="02010600030101010101" pitchFamily="2" charset="-122"/>
            </a:endParaRPr>
          </a:p>
        </p:txBody>
      </p:sp>
      <p:cxnSp>
        <p:nvCxnSpPr>
          <p:cNvPr id="198" name="直接箭头连接符 97">
            <a:extLst>
              <a:ext uri="{FF2B5EF4-FFF2-40B4-BE49-F238E27FC236}">
                <a16:creationId xmlns:a16="http://schemas.microsoft.com/office/drawing/2014/main" id="{8CB9AC2E-514D-4E25-B81C-F38324C9EE41}"/>
              </a:ext>
            </a:extLst>
          </p:cNvPr>
          <p:cNvCxnSpPr>
            <a:cxnSpLocks/>
          </p:cNvCxnSpPr>
          <p:nvPr/>
        </p:nvCxnSpPr>
        <p:spPr>
          <a:xfrm flipH="1">
            <a:off x="2229678" y="2748075"/>
            <a:ext cx="2" cy="247237"/>
          </a:xfrm>
          <a:prstGeom prst="straightConnector1">
            <a:avLst/>
          </a:prstGeom>
          <a:noFill/>
          <a:ln w="19050" cap="flat" cmpd="sng">
            <a:solidFill>
              <a:srgbClr val="4F6228"/>
            </a:solidFill>
            <a:prstDash val="solid"/>
            <a:miter lim="800000"/>
            <a:headEnd type="none" w="med" len="med"/>
            <a:tailEnd type="triangle" w="med" len="med"/>
          </a:ln>
        </p:spPr>
      </p:cxnSp>
      <p:cxnSp>
        <p:nvCxnSpPr>
          <p:cNvPr id="199" name="连接符: 肘形 94">
            <a:extLst>
              <a:ext uri="{FF2B5EF4-FFF2-40B4-BE49-F238E27FC236}">
                <a16:creationId xmlns:a16="http://schemas.microsoft.com/office/drawing/2014/main" id="{9BAA9191-BE5A-45E0-B27F-626E7E4C9ECD}"/>
              </a:ext>
            </a:extLst>
          </p:cNvPr>
          <p:cNvCxnSpPr>
            <a:cxnSpLocks/>
            <a:endCxn id="95" idx="1"/>
          </p:cNvCxnSpPr>
          <p:nvPr/>
        </p:nvCxnSpPr>
        <p:spPr>
          <a:xfrm flipV="1">
            <a:off x="4037162" y="4172378"/>
            <a:ext cx="410712" cy="34670"/>
          </a:xfrm>
          <a:prstGeom prst="bentConnector3">
            <a:avLst>
              <a:gd name="adj1" fmla="val 50000"/>
            </a:avLst>
          </a:prstGeom>
          <a:noFill/>
          <a:ln w="19050" cap="flat" cmpd="sng">
            <a:solidFill>
              <a:schemeClr val="accent3">
                <a:lumMod val="50000"/>
              </a:schemeClr>
            </a:solidFill>
            <a:prstDash val="solid"/>
            <a:miter lim="800000"/>
            <a:headEnd type="none" w="med" len="med"/>
            <a:tailEnd type="triangle"/>
          </a:ln>
        </p:spPr>
      </p:cxnSp>
      <p:sp>
        <p:nvSpPr>
          <p:cNvPr id="200" name="Rectangle 2">
            <a:extLst>
              <a:ext uri="{FF2B5EF4-FFF2-40B4-BE49-F238E27FC236}">
                <a16:creationId xmlns:a16="http://schemas.microsoft.com/office/drawing/2014/main" id="{E0CCC4D2-3470-488A-9AB7-1D643123E061}"/>
              </a:ext>
            </a:extLst>
          </p:cNvPr>
          <p:cNvSpPr/>
          <p:nvPr/>
        </p:nvSpPr>
        <p:spPr>
          <a:xfrm>
            <a:off x="4427338" y="1732481"/>
            <a:ext cx="717387" cy="2191715"/>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a:extLst>
              <a:ext uri="{FF2B5EF4-FFF2-40B4-BE49-F238E27FC236}">
                <a16:creationId xmlns:a16="http://schemas.microsoft.com/office/drawing/2014/main" id="{8B641BB9-DBD4-4BB5-BD83-C97309FFCADE}"/>
              </a:ext>
            </a:extLst>
          </p:cNvPr>
          <p:cNvSpPr>
            <a:spLocks noChangeArrowheads="1"/>
          </p:cNvSpPr>
          <p:nvPr/>
        </p:nvSpPr>
        <p:spPr bwMode="auto">
          <a:xfrm>
            <a:off x="5637934" y="2030186"/>
            <a:ext cx="6493314" cy="1815882"/>
          </a:xfrm>
          <a:prstGeom prst="rect">
            <a:avLst/>
          </a:prstGeom>
          <a:solidFill>
            <a:srgbClr val="1313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Your own Data-dependent Controlled </a:t>
            </a:r>
            <a:br>
              <a:rPr kumimoji="0" lang="en-US" altLang="en-US" sz="16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Processing Elements with GE / LE and Add </a:t>
            </a:r>
            <a:br>
              <a:rPr kumimoji="0" lang="en-US" altLang="en-US" sz="16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sz="1600" b="0" i="1" u="none" strike="noStrike" cap="none" normalizeH="0" baseline="0" dirty="0" err="1">
                <a:ln>
                  <a:noFill/>
                </a:ln>
                <a:solidFill>
                  <a:srgbClr val="ED94FF"/>
                </a:solidFill>
                <a:effectLst/>
                <a:latin typeface="Courier New" panose="02070309020205020404" pitchFamily="49" charset="0"/>
                <a:ea typeface="JetBrains Mono"/>
                <a:cs typeface="Courier New" panose="02070309020205020404" pitchFamily="49" charset="0"/>
              </a:rPr>
              <a:t>my_fu</a:t>
            </a:r>
            <a:r>
              <a:rPr kumimoji="0" lang="en-US" altLang="en-US" sz="16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new </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ssnode(</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“processing elements"</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600" b="0" i="1" u="none" strike="noStrike" cap="none" normalizeH="0" baseline="0" dirty="0" err="1">
                <a:ln>
                  <a:noFill/>
                </a:ln>
                <a:solidFill>
                  <a:srgbClr val="ED94FF"/>
                </a:solidFill>
                <a:effectLst/>
                <a:latin typeface="Courier New" panose="02070309020205020404" pitchFamily="49" charset="0"/>
                <a:ea typeface="JetBrains Mono"/>
                <a:cs typeface="Courier New" panose="02070309020205020404" pitchFamily="49" charset="0"/>
              </a:rPr>
              <a:t>my_fu</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instructions"</a:t>
            </a:r>
            <a:r>
              <a:rPr kumimoji="0" lang="en-US" altLang="en-US" sz="1600" b="1" i="0" u="none" strike="noStrike" cap="none" normalizeH="0" baseline="0" dirty="0" err="1">
                <a:ln>
                  <a:noFill/>
                </a:ln>
                <a:solidFill>
                  <a:srgbClr val="ED864A"/>
                </a:solidFill>
                <a:effectLst/>
                <a:latin typeface="Courier New" panose="02070309020205020404" pitchFamily="49" charset="0"/>
                <a:ea typeface="JetBrains Mono"/>
                <a:cs typeface="Courier New" panose="02070309020205020404" pitchFamily="49" charset="0"/>
              </a:rPr>
              <a:t>,</a:t>
            </a:r>
            <a:r>
              <a:rPr kumimoji="0" lang="en-US" altLang="en-US" sz="1600" b="0" i="1" u="none" strike="noStrike" cap="none" normalizeH="0" baseline="0" dirty="0" err="1">
                <a:ln>
                  <a:noFill/>
                </a:ln>
                <a:solidFill>
                  <a:srgbClr val="ED94FF"/>
                </a:solidFill>
                <a:effectLst/>
                <a:latin typeface="Courier New" panose="02070309020205020404" pitchFamily="49" charset="0"/>
                <a:ea typeface="JetBrains Mono"/>
                <a:cs typeface="Courier New" panose="02070309020205020404" pitchFamily="49" charset="0"/>
              </a:rPr>
              <a:t>Seq</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SelfCtrlGE</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16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SelfCtrlLE</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16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InputCtrlMin</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data_width</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16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16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64</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endParaRPr kumimoji="0" lang="en-US" altLang="en-US" sz="4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01" name="Rectangle 2">
            <a:extLst>
              <a:ext uri="{FF2B5EF4-FFF2-40B4-BE49-F238E27FC236}">
                <a16:creationId xmlns:a16="http://schemas.microsoft.com/office/drawing/2014/main" id="{A48C888D-44E5-42E6-A7F9-18C54784EEDF}"/>
              </a:ext>
            </a:extLst>
          </p:cNvPr>
          <p:cNvSpPr/>
          <p:nvPr/>
        </p:nvSpPr>
        <p:spPr>
          <a:xfrm>
            <a:off x="5702999" y="3236633"/>
            <a:ext cx="1812434" cy="375831"/>
          </a:xfrm>
          <a:prstGeom prst="rect">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
            <a:extLst>
              <a:ext uri="{FF2B5EF4-FFF2-40B4-BE49-F238E27FC236}">
                <a16:creationId xmlns:a16="http://schemas.microsoft.com/office/drawing/2014/main" id="{844762AD-EF9E-4342-9DB3-37E1BC5FA321}"/>
              </a:ext>
            </a:extLst>
          </p:cNvPr>
          <p:cNvSpPr/>
          <p:nvPr/>
        </p:nvSpPr>
        <p:spPr>
          <a:xfrm>
            <a:off x="1753161" y="4165670"/>
            <a:ext cx="3234635" cy="641997"/>
          </a:xfrm>
          <a:prstGeom prst="rect">
            <a:avLst/>
          </a:prstGeom>
          <a:noFill/>
          <a:ln w="635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
            <a:extLst>
              <a:ext uri="{FF2B5EF4-FFF2-40B4-BE49-F238E27FC236}">
                <a16:creationId xmlns:a16="http://schemas.microsoft.com/office/drawing/2014/main" id="{968A3992-4EAB-4A5E-9848-5957D35F5392}"/>
              </a:ext>
            </a:extLst>
          </p:cNvPr>
          <p:cNvSpPr/>
          <p:nvPr/>
        </p:nvSpPr>
        <p:spPr>
          <a:xfrm>
            <a:off x="8241918" y="3024628"/>
            <a:ext cx="3310155" cy="276759"/>
          </a:xfrm>
          <a:prstGeom prst="rect">
            <a:avLst/>
          </a:prstGeom>
          <a:noFill/>
          <a:ln w="635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灯片编号占位符 3">
            <a:extLst>
              <a:ext uri="{FF2B5EF4-FFF2-40B4-BE49-F238E27FC236}">
                <a16:creationId xmlns:a16="http://schemas.microsoft.com/office/drawing/2014/main" id="{F89473CC-A96C-4489-82C1-1F4311FE4ADB}"/>
              </a:ext>
            </a:extLst>
          </p:cNvPr>
          <p:cNvSpPr>
            <a:spLocks noGrp="1"/>
          </p:cNvSpPr>
          <p:nvPr>
            <p:ph type="sldNum" sz="quarter" idx="12"/>
          </p:nvPr>
        </p:nvSpPr>
        <p:spPr/>
        <p:txBody>
          <a:bodyPr/>
          <a:lstStyle/>
          <a:p>
            <a:fld id="{29227C6E-B40C-4F1A-B871-335365E566BA}" type="slidenum">
              <a:rPr lang="en-US" smtClean="0"/>
              <a:t>26</a:t>
            </a:fld>
            <a:endParaRPr lang="en-US"/>
          </a:p>
        </p:txBody>
      </p:sp>
    </p:spTree>
    <p:extLst>
      <p:ext uri="{BB962C8B-B14F-4D97-AF65-F5344CB8AC3E}">
        <p14:creationId xmlns:p14="http://schemas.microsoft.com/office/powerpoint/2010/main" val="10625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nodeType="withEffect">
                                  <p:stCondLst>
                                    <p:cond delay="0"/>
                                  </p:stCondLst>
                                  <p:childTnLst>
                                    <p:set>
                                      <p:cBhvr>
                                        <p:cTn id="9" dur="1" fill="hold">
                                          <p:stCondLst>
                                            <p:cond delay="0"/>
                                          </p:stCondLst>
                                        </p:cTn>
                                        <p:tgtEl>
                                          <p:spTgt spid="199"/>
                                        </p:tgtEl>
                                        <p:attrNameLst>
                                          <p:attrName>style.visibility</p:attrName>
                                        </p:attrNameLst>
                                      </p:cBhvr>
                                      <p:to>
                                        <p:strVal val="visible"/>
                                      </p:to>
                                    </p:set>
                                    <p:animEffect transition="in" filter="fade">
                                      <p:cBhvr>
                                        <p:cTn id="10" dur="500"/>
                                        <p:tgtEl>
                                          <p:spTgt spid="19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0"/>
                                        </p:tgtEl>
                                        <p:attrNameLst>
                                          <p:attrName>style.visibility</p:attrName>
                                        </p:attrNameLst>
                                      </p:cBhvr>
                                      <p:to>
                                        <p:strVal val="visible"/>
                                      </p:to>
                                    </p:set>
                                    <p:animEffect transition="in" filter="fade">
                                      <p:cBhvr>
                                        <p:cTn id="13" dur="500"/>
                                        <p:tgtEl>
                                          <p:spTgt spid="190"/>
                                        </p:tgtEl>
                                      </p:cBhvr>
                                    </p:animEffect>
                                  </p:childTnLst>
                                </p:cTn>
                              </p:par>
                              <p:par>
                                <p:cTn id="14" presetID="10" presetClass="entr" presetSubtype="0" fill="hold" nodeType="withEffect">
                                  <p:stCondLst>
                                    <p:cond delay="0"/>
                                  </p:stCondLst>
                                  <p:childTnLst>
                                    <p:set>
                                      <p:cBhvr>
                                        <p:cTn id="15" dur="1" fill="hold">
                                          <p:stCondLst>
                                            <p:cond delay="0"/>
                                          </p:stCondLst>
                                        </p:cTn>
                                        <p:tgtEl>
                                          <p:spTgt spid="198"/>
                                        </p:tgtEl>
                                        <p:attrNameLst>
                                          <p:attrName>style.visibility</p:attrName>
                                        </p:attrNameLst>
                                      </p:cBhvr>
                                      <p:to>
                                        <p:strVal val="visible"/>
                                      </p:to>
                                    </p:set>
                                    <p:animEffect transition="in" filter="fade">
                                      <p:cBhvr>
                                        <p:cTn id="16" dur="500"/>
                                        <p:tgtEl>
                                          <p:spTgt spid="19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par>
                                <p:cTn id="25" presetID="10" presetClass="entr" presetSubtype="0" fill="hold" nodeType="with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par>
                                <p:cTn id="28" presetID="10" presetClass="entr" presetSubtype="0" fill="hold" nodeType="with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fade">
                                      <p:cBhvr>
                                        <p:cTn id="30" dur="500"/>
                                        <p:tgtEl>
                                          <p:spTgt spid="87"/>
                                        </p:tgtEl>
                                      </p:cBhvr>
                                    </p:animEffect>
                                  </p:childTnLst>
                                </p:cTn>
                              </p:par>
                              <p:par>
                                <p:cTn id="31" presetID="10"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fade">
                                      <p:cBhvr>
                                        <p:cTn id="33" dur="500"/>
                                        <p:tgtEl>
                                          <p:spTgt spid="88"/>
                                        </p:tgtEl>
                                      </p:cBhvr>
                                    </p:animEffect>
                                  </p:childTnLst>
                                </p:cTn>
                              </p:par>
                              <p:par>
                                <p:cTn id="34" presetID="10" presetClass="entr" presetSubtype="0" fill="hold" nodeType="with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500"/>
                                        <p:tgtEl>
                                          <p:spTgt spid="89"/>
                                        </p:tgtEl>
                                      </p:cBhvr>
                                    </p:animEffect>
                                  </p:childTnLst>
                                </p:cTn>
                              </p:par>
                              <p:par>
                                <p:cTn id="37" presetID="10" presetClass="entr" presetSubtype="0" fill="hold" nodeType="with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fade">
                                      <p:cBhvr>
                                        <p:cTn id="39" dur="500"/>
                                        <p:tgtEl>
                                          <p:spTgt spid="9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fade">
                                      <p:cBhvr>
                                        <p:cTn id="42" dur="500"/>
                                        <p:tgtEl>
                                          <p:spTgt spid="101"/>
                                        </p:tgtEl>
                                      </p:cBhvr>
                                    </p:animEffect>
                                  </p:childTnLst>
                                </p:cTn>
                              </p:par>
                              <p:par>
                                <p:cTn id="43" presetID="10" presetClass="entr" presetSubtype="0" fill="hold" nodeType="with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fade">
                                      <p:cBhvr>
                                        <p:cTn id="45" dur="500"/>
                                        <p:tgtEl>
                                          <p:spTgt spid="128"/>
                                        </p:tgtEl>
                                      </p:cBhvr>
                                    </p:animEffect>
                                  </p:childTnLst>
                                </p:cTn>
                              </p:par>
                              <p:par>
                                <p:cTn id="46" presetID="10" presetClass="entr" presetSubtype="0" fill="hold" nodeType="with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fade">
                                      <p:cBhvr>
                                        <p:cTn id="48" dur="500"/>
                                        <p:tgtEl>
                                          <p:spTgt spid="13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par>
                                <p:cTn id="57" presetID="10" presetClass="entr" presetSubtype="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fade">
                                      <p:cBhvr>
                                        <p:cTn id="65" dur="500"/>
                                        <p:tgtEl>
                                          <p:spTgt spid="10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7"/>
                                        </p:tgtEl>
                                        <p:attrNameLst>
                                          <p:attrName>style.visibility</p:attrName>
                                        </p:attrNameLst>
                                      </p:cBhvr>
                                      <p:to>
                                        <p:strVal val="visible"/>
                                      </p:to>
                                    </p:set>
                                    <p:animEffect transition="in" filter="fade">
                                      <p:cBhvr>
                                        <p:cTn id="70" dur="500"/>
                                        <p:tgtEl>
                                          <p:spTgt spid="10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0" presetClass="entr" presetSubtype="0"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500"/>
                                        <p:tgtEl>
                                          <p:spTgt spid="6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fade">
                                      <p:cBhvr>
                                        <p:cTn id="79" dur="500"/>
                                        <p:tgtEl>
                                          <p:spTgt spid="106"/>
                                        </p:tgtEl>
                                      </p:cBhvr>
                                    </p:animEffect>
                                  </p:childTnLst>
                                </p:cTn>
                              </p:par>
                              <p:par>
                                <p:cTn id="80" presetID="10" presetClass="entr" presetSubtype="0" fill="hold" nodeType="withEffect">
                                  <p:stCondLst>
                                    <p:cond delay="0"/>
                                  </p:stCondLst>
                                  <p:childTnLst>
                                    <p:set>
                                      <p:cBhvr>
                                        <p:cTn id="81" dur="1" fill="hold">
                                          <p:stCondLst>
                                            <p:cond delay="0"/>
                                          </p:stCondLst>
                                        </p:cTn>
                                        <p:tgtEl>
                                          <p:spTgt spid="187"/>
                                        </p:tgtEl>
                                        <p:attrNameLst>
                                          <p:attrName>style.visibility</p:attrName>
                                        </p:attrNameLst>
                                      </p:cBhvr>
                                      <p:to>
                                        <p:strVal val="visible"/>
                                      </p:to>
                                    </p:set>
                                    <p:animEffect transition="in" filter="fade">
                                      <p:cBhvr>
                                        <p:cTn id="82" dur="500"/>
                                        <p:tgtEl>
                                          <p:spTgt spid="18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88"/>
                                        </p:tgtEl>
                                        <p:attrNameLst>
                                          <p:attrName>style.visibility</p:attrName>
                                        </p:attrNameLst>
                                      </p:cBhvr>
                                      <p:to>
                                        <p:strVal val="visible"/>
                                      </p:to>
                                    </p:set>
                                    <p:animEffect transition="in" filter="fade">
                                      <p:cBhvr>
                                        <p:cTn id="87" dur="500"/>
                                        <p:tgtEl>
                                          <p:spTgt spid="188"/>
                                        </p:tgtEl>
                                      </p:cBhvr>
                                    </p:animEffect>
                                  </p:childTnLst>
                                </p:cTn>
                              </p:par>
                              <p:par>
                                <p:cTn id="88" presetID="10" presetClass="entr" presetSubtype="0" fill="hold"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fade">
                                      <p:cBhvr>
                                        <p:cTn id="90" dur="500"/>
                                        <p:tgtEl>
                                          <p:spTgt spid="56"/>
                                        </p:tgtEl>
                                      </p:cBhvr>
                                    </p:animEffect>
                                  </p:childTnLst>
                                </p:cTn>
                              </p:par>
                              <p:par>
                                <p:cTn id="91" presetID="10" presetClass="entr" presetSubtype="0" fill="hold"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fade">
                                      <p:cBhvr>
                                        <p:cTn id="93" dur="500"/>
                                        <p:tgtEl>
                                          <p:spTgt spid="58"/>
                                        </p:tgtEl>
                                      </p:cBhvr>
                                    </p:animEffect>
                                  </p:childTnLst>
                                </p:cTn>
                              </p:par>
                              <p:par>
                                <p:cTn id="94" presetID="10" presetClass="entr" presetSubtype="0" fill="hold"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500"/>
                                        <p:tgtEl>
                                          <p:spTgt spid="61"/>
                                        </p:tgtEl>
                                      </p:cBhvr>
                                    </p:animEffect>
                                  </p:childTnLst>
                                </p:cTn>
                              </p:par>
                              <p:par>
                                <p:cTn id="97" presetID="10" presetClass="entr" presetSubtype="0" fill="hold"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par>
                                <p:cTn id="100" presetID="10" presetClass="entr" presetSubtype="0" fill="hold" nodeType="withEffect">
                                  <p:stCondLst>
                                    <p:cond delay="0"/>
                                  </p:stCondLst>
                                  <p:childTnLst>
                                    <p:set>
                                      <p:cBhvr>
                                        <p:cTn id="101" dur="1" fill="hold">
                                          <p:stCondLst>
                                            <p:cond delay="0"/>
                                          </p:stCondLst>
                                        </p:cTn>
                                        <p:tgtEl>
                                          <p:spTgt spid="135"/>
                                        </p:tgtEl>
                                        <p:attrNameLst>
                                          <p:attrName>style.visibility</p:attrName>
                                        </p:attrNameLst>
                                      </p:cBhvr>
                                      <p:to>
                                        <p:strVal val="visible"/>
                                      </p:to>
                                    </p:set>
                                    <p:animEffect transition="in" filter="fade">
                                      <p:cBhvr>
                                        <p:cTn id="102" dur="500"/>
                                        <p:tgtEl>
                                          <p:spTgt spid="135"/>
                                        </p:tgtEl>
                                      </p:cBhvr>
                                    </p:animEffect>
                                  </p:childTnLst>
                                </p:cTn>
                              </p:par>
                              <p:par>
                                <p:cTn id="103" presetID="10" presetClass="entr" presetSubtype="0" fill="hold" nodeType="withEffect">
                                  <p:stCondLst>
                                    <p:cond delay="0"/>
                                  </p:stCondLst>
                                  <p:childTnLst>
                                    <p:set>
                                      <p:cBhvr>
                                        <p:cTn id="104" dur="1" fill="hold">
                                          <p:stCondLst>
                                            <p:cond delay="0"/>
                                          </p:stCondLst>
                                        </p:cTn>
                                        <p:tgtEl>
                                          <p:spTgt spid="137"/>
                                        </p:tgtEl>
                                        <p:attrNameLst>
                                          <p:attrName>style.visibility</p:attrName>
                                        </p:attrNameLst>
                                      </p:cBhvr>
                                      <p:to>
                                        <p:strVal val="visible"/>
                                      </p:to>
                                    </p:set>
                                    <p:animEffect transition="in" filter="fade">
                                      <p:cBhvr>
                                        <p:cTn id="105" dur="500"/>
                                        <p:tgtEl>
                                          <p:spTgt spid="137"/>
                                        </p:tgtEl>
                                      </p:cBhvr>
                                    </p:animEffect>
                                  </p:childTnLst>
                                </p:cTn>
                              </p:par>
                              <p:par>
                                <p:cTn id="106" presetID="10" presetClass="entr" presetSubtype="0" fill="hold" nodeType="withEffect">
                                  <p:stCondLst>
                                    <p:cond delay="0"/>
                                  </p:stCondLst>
                                  <p:childTnLst>
                                    <p:set>
                                      <p:cBhvr>
                                        <p:cTn id="107" dur="1" fill="hold">
                                          <p:stCondLst>
                                            <p:cond delay="0"/>
                                          </p:stCondLst>
                                        </p:cTn>
                                        <p:tgtEl>
                                          <p:spTgt spid="144"/>
                                        </p:tgtEl>
                                        <p:attrNameLst>
                                          <p:attrName>style.visibility</p:attrName>
                                        </p:attrNameLst>
                                      </p:cBhvr>
                                      <p:to>
                                        <p:strVal val="visible"/>
                                      </p:to>
                                    </p:set>
                                    <p:animEffect transition="in" filter="fade">
                                      <p:cBhvr>
                                        <p:cTn id="108" dur="500"/>
                                        <p:tgtEl>
                                          <p:spTgt spid="144"/>
                                        </p:tgtEl>
                                      </p:cBhvr>
                                    </p:animEffect>
                                  </p:childTnLst>
                                </p:cTn>
                              </p:par>
                              <p:par>
                                <p:cTn id="109" presetID="10" presetClass="entr" presetSubtype="0" fill="hold" nodeType="withEffect">
                                  <p:stCondLst>
                                    <p:cond delay="0"/>
                                  </p:stCondLst>
                                  <p:childTnLst>
                                    <p:set>
                                      <p:cBhvr>
                                        <p:cTn id="110" dur="1" fill="hold">
                                          <p:stCondLst>
                                            <p:cond delay="0"/>
                                          </p:stCondLst>
                                        </p:cTn>
                                        <p:tgtEl>
                                          <p:spTgt spid="178"/>
                                        </p:tgtEl>
                                        <p:attrNameLst>
                                          <p:attrName>style.visibility</p:attrName>
                                        </p:attrNameLst>
                                      </p:cBhvr>
                                      <p:to>
                                        <p:strVal val="visible"/>
                                      </p:to>
                                    </p:set>
                                    <p:animEffect transition="in" filter="fade">
                                      <p:cBhvr>
                                        <p:cTn id="111" dur="500"/>
                                        <p:tgtEl>
                                          <p:spTgt spid="178"/>
                                        </p:tgtEl>
                                      </p:cBhvr>
                                    </p:animEffect>
                                  </p:childTnLst>
                                </p:cTn>
                              </p:par>
                              <p:par>
                                <p:cTn id="112" presetID="10" presetClass="entr" presetSubtype="0" fill="hold" nodeType="withEffect">
                                  <p:stCondLst>
                                    <p:cond delay="0"/>
                                  </p:stCondLst>
                                  <p:childTnLst>
                                    <p:set>
                                      <p:cBhvr>
                                        <p:cTn id="113" dur="1" fill="hold">
                                          <p:stCondLst>
                                            <p:cond delay="0"/>
                                          </p:stCondLst>
                                        </p:cTn>
                                        <p:tgtEl>
                                          <p:spTgt spid="180"/>
                                        </p:tgtEl>
                                        <p:attrNameLst>
                                          <p:attrName>style.visibility</p:attrName>
                                        </p:attrNameLst>
                                      </p:cBhvr>
                                      <p:to>
                                        <p:strVal val="visible"/>
                                      </p:to>
                                    </p:set>
                                    <p:animEffect transition="in" filter="fade">
                                      <p:cBhvr>
                                        <p:cTn id="114" dur="500"/>
                                        <p:tgtEl>
                                          <p:spTgt spid="180"/>
                                        </p:tgtEl>
                                      </p:cBhvr>
                                    </p:animEffect>
                                  </p:childTnLst>
                                </p:cTn>
                              </p:par>
                              <p:par>
                                <p:cTn id="115" presetID="10" presetClass="entr" presetSubtype="0" fill="hold" nodeType="withEffect">
                                  <p:stCondLst>
                                    <p:cond delay="0"/>
                                  </p:stCondLst>
                                  <p:childTnLst>
                                    <p:set>
                                      <p:cBhvr>
                                        <p:cTn id="116" dur="1" fill="hold">
                                          <p:stCondLst>
                                            <p:cond delay="0"/>
                                          </p:stCondLst>
                                        </p:cTn>
                                        <p:tgtEl>
                                          <p:spTgt spid="182"/>
                                        </p:tgtEl>
                                        <p:attrNameLst>
                                          <p:attrName>style.visibility</p:attrName>
                                        </p:attrNameLst>
                                      </p:cBhvr>
                                      <p:to>
                                        <p:strVal val="visible"/>
                                      </p:to>
                                    </p:set>
                                    <p:animEffect transition="in" filter="fade">
                                      <p:cBhvr>
                                        <p:cTn id="117" dur="500"/>
                                        <p:tgtEl>
                                          <p:spTgt spid="182"/>
                                        </p:tgtEl>
                                      </p:cBhvr>
                                    </p:animEffect>
                                  </p:childTnLst>
                                </p:cTn>
                              </p:par>
                              <p:par>
                                <p:cTn id="118" presetID="10" presetClass="entr" presetSubtype="0" fill="hold" nodeType="withEffect">
                                  <p:stCondLst>
                                    <p:cond delay="0"/>
                                  </p:stCondLst>
                                  <p:childTnLst>
                                    <p:set>
                                      <p:cBhvr>
                                        <p:cTn id="119" dur="1" fill="hold">
                                          <p:stCondLst>
                                            <p:cond delay="0"/>
                                          </p:stCondLst>
                                        </p:cTn>
                                        <p:tgtEl>
                                          <p:spTgt spid="184"/>
                                        </p:tgtEl>
                                        <p:attrNameLst>
                                          <p:attrName>style.visibility</p:attrName>
                                        </p:attrNameLst>
                                      </p:cBhvr>
                                      <p:to>
                                        <p:strVal val="visible"/>
                                      </p:to>
                                    </p:set>
                                    <p:animEffect transition="in" filter="fade">
                                      <p:cBhvr>
                                        <p:cTn id="120" dur="500"/>
                                        <p:tgtEl>
                                          <p:spTgt spid="184"/>
                                        </p:tgtEl>
                                      </p:cBhvr>
                                    </p:animEffect>
                                  </p:childTnLst>
                                </p:cTn>
                              </p:par>
                              <p:par>
                                <p:cTn id="121" presetID="10" presetClass="entr" presetSubtype="0" fill="hold" nodeType="withEffect">
                                  <p:stCondLst>
                                    <p:cond delay="0"/>
                                  </p:stCondLst>
                                  <p:childTnLst>
                                    <p:set>
                                      <p:cBhvr>
                                        <p:cTn id="122" dur="1" fill="hold">
                                          <p:stCondLst>
                                            <p:cond delay="0"/>
                                          </p:stCondLst>
                                        </p:cTn>
                                        <p:tgtEl>
                                          <p:spTgt spid="186"/>
                                        </p:tgtEl>
                                        <p:attrNameLst>
                                          <p:attrName>style.visibility</p:attrName>
                                        </p:attrNameLst>
                                      </p:cBhvr>
                                      <p:to>
                                        <p:strVal val="visible"/>
                                      </p:to>
                                    </p:set>
                                    <p:animEffect transition="in" filter="fade">
                                      <p:cBhvr>
                                        <p:cTn id="123" dur="500"/>
                                        <p:tgtEl>
                                          <p:spTgt spid="186"/>
                                        </p:tgtEl>
                                      </p:cBhvr>
                                    </p:animEffect>
                                  </p:childTnLst>
                                </p:cTn>
                              </p:par>
                              <p:par>
                                <p:cTn id="124" presetID="10" presetClass="entr" presetSubtype="0" fill="hold" nodeType="withEffect">
                                  <p:stCondLst>
                                    <p:cond delay="0"/>
                                  </p:stCondLst>
                                  <p:childTnLst>
                                    <p:set>
                                      <p:cBhvr>
                                        <p:cTn id="125" dur="1" fill="hold">
                                          <p:stCondLst>
                                            <p:cond delay="0"/>
                                          </p:stCondLst>
                                        </p:cTn>
                                        <p:tgtEl>
                                          <p:spTgt spid="191"/>
                                        </p:tgtEl>
                                        <p:attrNameLst>
                                          <p:attrName>style.visibility</p:attrName>
                                        </p:attrNameLst>
                                      </p:cBhvr>
                                      <p:to>
                                        <p:strVal val="visible"/>
                                      </p:to>
                                    </p:set>
                                    <p:animEffect transition="in" filter="fade">
                                      <p:cBhvr>
                                        <p:cTn id="126" dur="500"/>
                                        <p:tgtEl>
                                          <p:spTgt spid="191"/>
                                        </p:tgtEl>
                                      </p:cBhvr>
                                    </p:animEffect>
                                  </p:childTnLst>
                                </p:cTn>
                              </p:par>
                              <p:par>
                                <p:cTn id="127" presetID="1" presetClass="entr" presetSubtype="0" fill="hold" grpId="0" nodeType="withEffect">
                                  <p:stCondLst>
                                    <p:cond delay="0"/>
                                  </p:stCondLst>
                                  <p:childTnLst>
                                    <p:set>
                                      <p:cBhvr>
                                        <p:cTn id="128" dur="1" fill="hold">
                                          <p:stCondLst>
                                            <p:cond delay="0"/>
                                          </p:stCondLst>
                                        </p:cTn>
                                        <p:tgtEl>
                                          <p:spTgt spid="20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0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0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81" grpId="0" animBg="1"/>
      <p:bldP spid="101" grpId="0"/>
      <p:bldP spid="105" grpId="0"/>
      <p:bldP spid="106" grpId="0"/>
      <p:bldP spid="190" grpId="0"/>
      <p:bldP spid="200" grpId="0" animBg="1"/>
      <p:bldP spid="201" grpId="0" animBg="1"/>
      <p:bldP spid="202" grpId="0" animBg="1"/>
      <p:bldP spid="20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1010902" cy="1325563"/>
          </a:xfrm>
          <a:ln w="57150">
            <a:solidFill>
              <a:schemeClr val="bg1"/>
            </a:solidFill>
          </a:ln>
        </p:spPr>
        <p:txBody>
          <a:bodyPr/>
          <a:lstStyle/>
          <a:p>
            <a:r>
              <a:rPr lang="en-US" dirty="0"/>
              <a:t>Advanced Features: Mesh Topology</a:t>
            </a:r>
          </a:p>
        </p:txBody>
      </p:sp>
      <p:cxnSp>
        <p:nvCxnSpPr>
          <p:cNvPr id="12" name="Straight Connector 120">
            <a:extLst>
              <a:ext uri="{FF2B5EF4-FFF2-40B4-BE49-F238E27FC236}">
                <a16:creationId xmlns:a16="http://schemas.microsoft.com/office/drawing/2014/main" id="{90FD640F-869A-40BA-BC60-896C783F74E5}"/>
              </a:ext>
            </a:extLst>
          </p:cNvPr>
          <p:cNvCxnSpPr>
            <a:stCxn id="48" idx="1"/>
            <a:endCxn id="41" idx="3"/>
          </p:cNvCxnSpPr>
          <p:nvPr/>
        </p:nvCxnSpPr>
        <p:spPr>
          <a:xfrm flipH="1" flipV="1">
            <a:off x="1799455" y="4446489"/>
            <a:ext cx="462966" cy="439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1">
            <a:extLst>
              <a:ext uri="{FF2B5EF4-FFF2-40B4-BE49-F238E27FC236}">
                <a16:creationId xmlns:a16="http://schemas.microsoft.com/office/drawing/2014/main" id="{B8BEB775-433E-4053-BFF3-F64AF199CC0F}"/>
              </a:ext>
            </a:extLst>
          </p:cNvPr>
          <p:cNvCxnSpPr>
            <a:stCxn id="54" idx="1"/>
            <a:endCxn id="40" idx="3"/>
          </p:cNvCxnSpPr>
          <p:nvPr/>
        </p:nvCxnSpPr>
        <p:spPr>
          <a:xfrm flipH="1" flipV="1">
            <a:off x="1799457" y="3845826"/>
            <a:ext cx="1081260" cy="10406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22">
            <a:extLst>
              <a:ext uri="{FF2B5EF4-FFF2-40B4-BE49-F238E27FC236}">
                <a16:creationId xmlns:a16="http://schemas.microsoft.com/office/drawing/2014/main" id="{F718A6C1-E17E-4249-851F-69E220A8BD01}"/>
              </a:ext>
            </a:extLst>
          </p:cNvPr>
          <p:cNvCxnSpPr>
            <a:stCxn id="60" idx="1"/>
            <a:endCxn id="39" idx="3"/>
          </p:cNvCxnSpPr>
          <p:nvPr/>
        </p:nvCxnSpPr>
        <p:spPr>
          <a:xfrm flipH="1" flipV="1">
            <a:off x="1799455" y="3245164"/>
            <a:ext cx="1699559" cy="1635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23">
            <a:extLst>
              <a:ext uri="{FF2B5EF4-FFF2-40B4-BE49-F238E27FC236}">
                <a16:creationId xmlns:a16="http://schemas.microsoft.com/office/drawing/2014/main" id="{6D508E1D-E687-4172-9EF5-0B7BFA4B1119}"/>
              </a:ext>
            </a:extLst>
          </p:cNvPr>
          <p:cNvCxnSpPr>
            <a:stCxn id="66" idx="1"/>
            <a:endCxn id="38" idx="3"/>
          </p:cNvCxnSpPr>
          <p:nvPr/>
        </p:nvCxnSpPr>
        <p:spPr>
          <a:xfrm flipH="1" flipV="1">
            <a:off x="1799455" y="2644503"/>
            <a:ext cx="2317853" cy="22365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24">
            <a:extLst>
              <a:ext uri="{FF2B5EF4-FFF2-40B4-BE49-F238E27FC236}">
                <a16:creationId xmlns:a16="http://schemas.microsoft.com/office/drawing/2014/main" id="{EEA75A5B-0DD8-4038-A011-A1A3CE9AF8FA}"/>
              </a:ext>
            </a:extLst>
          </p:cNvPr>
          <p:cNvCxnSpPr>
            <a:stCxn id="72" idx="1"/>
            <a:endCxn id="37" idx="3"/>
          </p:cNvCxnSpPr>
          <p:nvPr/>
        </p:nvCxnSpPr>
        <p:spPr>
          <a:xfrm flipH="1" flipV="1">
            <a:off x="1799457" y="2043840"/>
            <a:ext cx="2936149" cy="28318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25">
            <a:extLst>
              <a:ext uri="{FF2B5EF4-FFF2-40B4-BE49-F238E27FC236}">
                <a16:creationId xmlns:a16="http://schemas.microsoft.com/office/drawing/2014/main" id="{99D68CB6-063C-4B62-9DB6-F2CAC6935EE5}"/>
              </a:ext>
            </a:extLst>
          </p:cNvPr>
          <p:cNvCxnSpPr>
            <a:stCxn id="71" idx="1"/>
            <a:endCxn id="43" idx="3"/>
          </p:cNvCxnSpPr>
          <p:nvPr/>
        </p:nvCxnSpPr>
        <p:spPr>
          <a:xfrm flipH="1" flipV="1">
            <a:off x="2417754" y="2038453"/>
            <a:ext cx="2317851" cy="2236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26">
            <a:extLst>
              <a:ext uri="{FF2B5EF4-FFF2-40B4-BE49-F238E27FC236}">
                <a16:creationId xmlns:a16="http://schemas.microsoft.com/office/drawing/2014/main" id="{982CC11B-E335-451A-93CD-550DC7A30DF0}"/>
              </a:ext>
            </a:extLst>
          </p:cNvPr>
          <p:cNvCxnSpPr>
            <a:stCxn id="70" idx="1"/>
            <a:endCxn id="49" idx="3"/>
          </p:cNvCxnSpPr>
          <p:nvPr/>
        </p:nvCxnSpPr>
        <p:spPr>
          <a:xfrm flipH="1" flipV="1">
            <a:off x="3036049" y="2038453"/>
            <a:ext cx="1699557" cy="1635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27">
            <a:extLst>
              <a:ext uri="{FF2B5EF4-FFF2-40B4-BE49-F238E27FC236}">
                <a16:creationId xmlns:a16="http://schemas.microsoft.com/office/drawing/2014/main" id="{12058F75-5A91-41FC-86C1-CC606EE7A59A}"/>
              </a:ext>
            </a:extLst>
          </p:cNvPr>
          <p:cNvCxnSpPr>
            <a:stCxn id="69" idx="1"/>
            <a:endCxn id="55" idx="3"/>
          </p:cNvCxnSpPr>
          <p:nvPr/>
        </p:nvCxnSpPr>
        <p:spPr>
          <a:xfrm flipH="1" flipV="1">
            <a:off x="3654347" y="2033067"/>
            <a:ext cx="1081259" cy="10406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28">
            <a:extLst>
              <a:ext uri="{FF2B5EF4-FFF2-40B4-BE49-F238E27FC236}">
                <a16:creationId xmlns:a16="http://schemas.microsoft.com/office/drawing/2014/main" id="{B65C5A1D-903C-4654-B578-5A948DB200DB}"/>
              </a:ext>
            </a:extLst>
          </p:cNvPr>
          <p:cNvCxnSpPr>
            <a:stCxn id="68" idx="1"/>
            <a:endCxn id="61" idx="3"/>
          </p:cNvCxnSpPr>
          <p:nvPr/>
        </p:nvCxnSpPr>
        <p:spPr>
          <a:xfrm flipH="1" flipV="1">
            <a:off x="4272641" y="2033067"/>
            <a:ext cx="462965" cy="439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129">
            <a:extLst>
              <a:ext uri="{FF2B5EF4-FFF2-40B4-BE49-F238E27FC236}">
                <a16:creationId xmlns:a16="http://schemas.microsoft.com/office/drawing/2014/main" id="{79652971-114E-444F-8549-F2483BB7FAB7}"/>
              </a:ext>
            </a:extLst>
          </p:cNvPr>
          <p:cNvCxnSpPr>
            <a:stCxn id="42" idx="0"/>
            <a:endCxn id="67" idx="2"/>
          </p:cNvCxnSpPr>
          <p:nvPr/>
        </p:nvCxnSpPr>
        <p:spPr>
          <a:xfrm flipV="1">
            <a:off x="1799455" y="2027681"/>
            <a:ext cx="2936151" cy="2864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130">
            <a:extLst>
              <a:ext uri="{FF2B5EF4-FFF2-40B4-BE49-F238E27FC236}">
                <a16:creationId xmlns:a16="http://schemas.microsoft.com/office/drawing/2014/main" id="{08F57427-2B13-4F07-BE7C-BCE51064722A}"/>
              </a:ext>
            </a:extLst>
          </p:cNvPr>
          <p:cNvCxnSpPr>
            <a:stCxn id="48" idx="0"/>
            <a:endCxn id="68" idx="2"/>
          </p:cNvCxnSpPr>
          <p:nvPr/>
        </p:nvCxnSpPr>
        <p:spPr>
          <a:xfrm flipV="1">
            <a:off x="2417753" y="2628344"/>
            <a:ext cx="2317853" cy="22580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131">
            <a:extLst>
              <a:ext uri="{FF2B5EF4-FFF2-40B4-BE49-F238E27FC236}">
                <a16:creationId xmlns:a16="http://schemas.microsoft.com/office/drawing/2014/main" id="{B80F8B20-C839-4374-88C8-961598E9C51F}"/>
              </a:ext>
            </a:extLst>
          </p:cNvPr>
          <p:cNvCxnSpPr>
            <a:stCxn id="54" idx="0"/>
            <a:endCxn id="69" idx="2"/>
          </p:cNvCxnSpPr>
          <p:nvPr/>
        </p:nvCxnSpPr>
        <p:spPr>
          <a:xfrm flipV="1">
            <a:off x="3036048" y="3229006"/>
            <a:ext cx="1699557" cy="1657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132">
            <a:extLst>
              <a:ext uri="{FF2B5EF4-FFF2-40B4-BE49-F238E27FC236}">
                <a16:creationId xmlns:a16="http://schemas.microsoft.com/office/drawing/2014/main" id="{7BCA6686-1AD1-477D-A7DB-2D3FF6315623}"/>
              </a:ext>
            </a:extLst>
          </p:cNvPr>
          <p:cNvCxnSpPr>
            <a:stCxn id="60" idx="0"/>
            <a:endCxn id="70" idx="2"/>
          </p:cNvCxnSpPr>
          <p:nvPr/>
        </p:nvCxnSpPr>
        <p:spPr>
          <a:xfrm flipV="1">
            <a:off x="3654345" y="3829668"/>
            <a:ext cx="1081261" cy="10513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133">
            <a:extLst>
              <a:ext uri="{FF2B5EF4-FFF2-40B4-BE49-F238E27FC236}">
                <a16:creationId xmlns:a16="http://schemas.microsoft.com/office/drawing/2014/main" id="{D6B15F4E-2D15-4968-A39B-0E2610F5B5C2}"/>
              </a:ext>
            </a:extLst>
          </p:cNvPr>
          <p:cNvCxnSpPr>
            <a:stCxn id="66" idx="0"/>
            <a:endCxn id="71" idx="2"/>
          </p:cNvCxnSpPr>
          <p:nvPr/>
        </p:nvCxnSpPr>
        <p:spPr>
          <a:xfrm flipV="1">
            <a:off x="4272639" y="4430331"/>
            <a:ext cx="462966" cy="4507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134">
            <a:extLst>
              <a:ext uri="{FF2B5EF4-FFF2-40B4-BE49-F238E27FC236}">
                <a16:creationId xmlns:a16="http://schemas.microsoft.com/office/drawing/2014/main" id="{A0512352-E5C7-438D-961D-E2B3FE82EE5C}"/>
              </a:ext>
            </a:extLst>
          </p:cNvPr>
          <p:cNvCxnSpPr>
            <a:stCxn id="41" idx="0"/>
            <a:endCxn id="61" idx="2"/>
          </p:cNvCxnSpPr>
          <p:nvPr/>
        </p:nvCxnSpPr>
        <p:spPr>
          <a:xfrm flipV="1">
            <a:off x="1799455" y="2033067"/>
            <a:ext cx="2317854" cy="2258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135">
            <a:extLst>
              <a:ext uri="{FF2B5EF4-FFF2-40B4-BE49-F238E27FC236}">
                <a16:creationId xmlns:a16="http://schemas.microsoft.com/office/drawing/2014/main" id="{31F0281D-02DA-49A3-B7A5-D9447B1F8EEC}"/>
              </a:ext>
            </a:extLst>
          </p:cNvPr>
          <p:cNvCxnSpPr>
            <a:stCxn id="40" idx="0"/>
            <a:endCxn id="55" idx="2"/>
          </p:cNvCxnSpPr>
          <p:nvPr/>
        </p:nvCxnSpPr>
        <p:spPr>
          <a:xfrm flipV="1">
            <a:off x="1799457" y="2033067"/>
            <a:ext cx="1699559" cy="1657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136">
            <a:extLst>
              <a:ext uri="{FF2B5EF4-FFF2-40B4-BE49-F238E27FC236}">
                <a16:creationId xmlns:a16="http://schemas.microsoft.com/office/drawing/2014/main" id="{3220F7B5-54AE-424F-A39B-7C8DDB1FF7E3}"/>
              </a:ext>
            </a:extLst>
          </p:cNvPr>
          <p:cNvCxnSpPr>
            <a:stCxn id="39" idx="0"/>
            <a:endCxn id="49" idx="2"/>
          </p:cNvCxnSpPr>
          <p:nvPr/>
        </p:nvCxnSpPr>
        <p:spPr>
          <a:xfrm flipV="1">
            <a:off x="1799455" y="2038453"/>
            <a:ext cx="1081262" cy="10513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137">
            <a:extLst>
              <a:ext uri="{FF2B5EF4-FFF2-40B4-BE49-F238E27FC236}">
                <a16:creationId xmlns:a16="http://schemas.microsoft.com/office/drawing/2014/main" id="{5CB9D770-F6C5-41C6-9E4C-ED9D86398074}"/>
              </a:ext>
            </a:extLst>
          </p:cNvPr>
          <p:cNvCxnSpPr>
            <a:stCxn id="38" idx="0"/>
            <a:endCxn id="43" idx="2"/>
          </p:cNvCxnSpPr>
          <p:nvPr/>
        </p:nvCxnSpPr>
        <p:spPr>
          <a:xfrm flipV="1">
            <a:off x="1799455" y="2038453"/>
            <a:ext cx="462967" cy="450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206">
            <a:extLst>
              <a:ext uri="{FF2B5EF4-FFF2-40B4-BE49-F238E27FC236}">
                <a16:creationId xmlns:a16="http://schemas.microsoft.com/office/drawing/2014/main" id="{22279D5F-B763-4E2F-8772-6CFE6E19724F}"/>
              </a:ext>
            </a:extLst>
          </p:cNvPr>
          <p:cNvCxnSpPr/>
          <p:nvPr/>
        </p:nvCxnSpPr>
        <p:spPr>
          <a:xfrm rot="5400000" flipV="1">
            <a:off x="266694" y="3469271"/>
            <a:ext cx="2936150" cy="16505"/>
          </a:xfrm>
          <a:prstGeom prst="line">
            <a:avLst/>
          </a:prstGeom>
          <a:ln w="19050">
            <a:solidFill>
              <a:srgbClr val="ED94FF"/>
            </a:solidFill>
          </a:ln>
        </p:spPr>
        <p:style>
          <a:lnRef idx="1">
            <a:schemeClr val="accent1"/>
          </a:lnRef>
          <a:fillRef idx="0">
            <a:schemeClr val="accent1"/>
          </a:fillRef>
          <a:effectRef idx="0">
            <a:schemeClr val="accent1"/>
          </a:effectRef>
          <a:fontRef idx="minor">
            <a:schemeClr val="tx1"/>
          </a:fontRef>
        </p:style>
      </p:cxnSp>
      <p:cxnSp>
        <p:nvCxnSpPr>
          <p:cNvPr id="99" name="Straight Connector 207">
            <a:extLst>
              <a:ext uri="{FF2B5EF4-FFF2-40B4-BE49-F238E27FC236}">
                <a16:creationId xmlns:a16="http://schemas.microsoft.com/office/drawing/2014/main" id="{CCE89732-F25B-4938-A7E7-227FB64E5601}"/>
              </a:ext>
            </a:extLst>
          </p:cNvPr>
          <p:cNvCxnSpPr/>
          <p:nvPr/>
        </p:nvCxnSpPr>
        <p:spPr>
          <a:xfrm rot="5400000" flipV="1">
            <a:off x="880172" y="3469271"/>
            <a:ext cx="2936150" cy="16505"/>
          </a:xfrm>
          <a:prstGeom prst="line">
            <a:avLst/>
          </a:prstGeom>
          <a:ln w="19050">
            <a:solidFill>
              <a:srgbClr val="ED94FF"/>
            </a:solidFill>
          </a:ln>
        </p:spPr>
        <p:style>
          <a:lnRef idx="1">
            <a:schemeClr val="accent1"/>
          </a:lnRef>
          <a:fillRef idx="0">
            <a:schemeClr val="accent1"/>
          </a:fillRef>
          <a:effectRef idx="0">
            <a:schemeClr val="accent1"/>
          </a:effectRef>
          <a:fontRef idx="minor">
            <a:schemeClr val="tx1"/>
          </a:fontRef>
        </p:style>
      </p:cxnSp>
      <p:cxnSp>
        <p:nvCxnSpPr>
          <p:cNvPr id="100" name="Straight Connector 208">
            <a:extLst>
              <a:ext uri="{FF2B5EF4-FFF2-40B4-BE49-F238E27FC236}">
                <a16:creationId xmlns:a16="http://schemas.microsoft.com/office/drawing/2014/main" id="{F1250985-599D-431D-A51E-5BC507EF92FE}"/>
              </a:ext>
            </a:extLst>
          </p:cNvPr>
          <p:cNvCxnSpPr/>
          <p:nvPr/>
        </p:nvCxnSpPr>
        <p:spPr>
          <a:xfrm rot="5400000" flipV="1">
            <a:off x="2107130" y="3469271"/>
            <a:ext cx="2936150" cy="16505"/>
          </a:xfrm>
          <a:prstGeom prst="line">
            <a:avLst/>
          </a:prstGeom>
          <a:ln w="19050">
            <a:solidFill>
              <a:srgbClr val="ED94FF"/>
            </a:solidFill>
          </a:ln>
        </p:spPr>
        <p:style>
          <a:lnRef idx="1">
            <a:schemeClr val="accent1"/>
          </a:lnRef>
          <a:fillRef idx="0">
            <a:schemeClr val="accent1"/>
          </a:fillRef>
          <a:effectRef idx="0">
            <a:schemeClr val="accent1"/>
          </a:effectRef>
          <a:fontRef idx="minor">
            <a:schemeClr val="tx1"/>
          </a:fontRef>
        </p:style>
      </p:cxnSp>
      <p:cxnSp>
        <p:nvCxnSpPr>
          <p:cNvPr id="101" name="Straight Connector 209">
            <a:extLst>
              <a:ext uri="{FF2B5EF4-FFF2-40B4-BE49-F238E27FC236}">
                <a16:creationId xmlns:a16="http://schemas.microsoft.com/office/drawing/2014/main" id="{5E4AC0DA-FC4B-4C21-92EC-843C7BA3F96F}"/>
              </a:ext>
            </a:extLst>
          </p:cNvPr>
          <p:cNvCxnSpPr/>
          <p:nvPr/>
        </p:nvCxnSpPr>
        <p:spPr>
          <a:xfrm rot="5400000" flipV="1">
            <a:off x="1493651" y="3469271"/>
            <a:ext cx="2936150" cy="16505"/>
          </a:xfrm>
          <a:prstGeom prst="line">
            <a:avLst/>
          </a:prstGeom>
          <a:ln w="19050">
            <a:solidFill>
              <a:srgbClr val="ED94FF"/>
            </a:solidFill>
          </a:ln>
        </p:spPr>
        <p:style>
          <a:lnRef idx="1">
            <a:schemeClr val="accent1"/>
          </a:lnRef>
          <a:fillRef idx="0">
            <a:schemeClr val="accent1"/>
          </a:fillRef>
          <a:effectRef idx="0">
            <a:schemeClr val="accent1"/>
          </a:effectRef>
          <a:fontRef idx="minor">
            <a:schemeClr val="tx1"/>
          </a:fontRef>
        </p:style>
      </p:cxnSp>
      <p:cxnSp>
        <p:nvCxnSpPr>
          <p:cNvPr id="102" name="Straight Connector 210">
            <a:extLst>
              <a:ext uri="{FF2B5EF4-FFF2-40B4-BE49-F238E27FC236}">
                <a16:creationId xmlns:a16="http://schemas.microsoft.com/office/drawing/2014/main" id="{0E2D5710-CF3E-427E-9C75-6A511D0772C6}"/>
              </a:ext>
            </a:extLst>
          </p:cNvPr>
          <p:cNvCxnSpPr/>
          <p:nvPr/>
        </p:nvCxnSpPr>
        <p:spPr>
          <a:xfrm rot="5400000" flipV="1">
            <a:off x="3334088" y="3469271"/>
            <a:ext cx="2936150" cy="16505"/>
          </a:xfrm>
          <a:prstGeom prst="line">
            <a:avLst/>
          </a:prstGeom>
          <a:ln w="19050">
            <a:solidFill>
              <a:srgbClr val="ED94FF"/>
            </a:solidFill>
          </a:ln>
        </p:spPr>
        <p:style>
          <a:lnRef idx="1">
            <a:schemeClr val="accent1"/>
          </a:lnRef>
          <a:fillRef idx="0">
            <a:schemeClr val="accent1"/>
          </a:fillRef>
          <a:effectRef idx="0">
            <a:schemeClr val="accent1"/>
          </a:effectRef>
          <a:fontRef idx="minor">
            <a:schemeClr val="tx1"/>
          </a:fontRef>
        </p:style>
      </p:cxnSp>
      <p:cxnSp>
        <p:nvCxnSpPr>
          <p:cNvPr id="103" name="Straight Connector 211">
            <a:extLst>
              <a:ext uri="{FF2B5EF4-FFF2-40B4-BE49-F238E27FC236}">
                <a16:creationId xmlns:a16="http://schemas.microsoft.com/office/drawing/2014/main" id="{86A760EC-2E3D-4298-A1E3-545A0C2C4144}"/>
              </a:ext>
            </a:extLst>
          </p:cNvPr>
          <p:cNvCxnSpPr/>
          <p:nvPr/>
        </p:nvCxnSpPr>
        <p:spPr>
          <a:xfrm rot="5400000" flipV="1">
            <a:off x="2720609" y="3469271"/>
            <a:ext cx="2936150" cy="16505"/>
          </a:xfrm>
          <a:prstGeom prst="line">
            <a:avLst/>
          </a:prstGeom>
          <a:ln w="19050">
            <a:solidFill>
              <a:srgbClr val="ED94FF"/>
            </a:solidFill>
          </a:ln>
        </p:spPr>
        <p:style>
          <a:lnRef idx="1">
            <a:schemeClr val="accent1"/>
          </a:lnRef>
          <a:fillRef idx="0">
            <a:schemeClr val="accent1"/>
          </a:fillRef>
          <a:effectRef idx="0">
            <a:schemeClr val="accent1"/>
          </a:effectRef>
          <a:fontRef idx="minor">
            <a:schemeClr val="tx1"/>
          </a:fontRef>
        </p:style>
      </p:cxnSp>
      <p:cxnSp>
        <p:nvCxnSpPr>
          <p:cNvPr id="31" name="Straight Connector 139">
            <a:extLst>
              <a:ext uri="{FF2B5EF4-FFF2-40B4-BE49-F238E27FC236}">
                <a16:creationId xmlns:a16="http://schemas.microsoft.com/office/drawing/2014/main" id="{C34464C1-472E-4769-A82E-8DB272BA8826}"/>
              </a:ext>
            </a:extLst>
          </p:cNvPr>
          <p:cNvCxnSpPr/>
          <p:nvPr/>
        </p:nvCxnSpPr>
        <p:spPr>
          <a:xfrm flipV="1">
            <a:off x="1799455" y="4952891"/>
            <a:ext cx="2936150" cy="16158"/>
          </a:xfrm>
          <a:prstGeom prst="line">
            <a:avLst/>
          </a:prstGeom>
          <a:ln w="19050">
            <a:solidFill>
              <a:srgbClr val="ED94FF"/>
            </a:solidFill>
          </a:ln>
        </p:spPr>
        <p:style>
          <a:lnRef idx="1">
            <a:schemeClr val="accent1"/>
          </a:lnRef>
          <a:fillRef idx="0">
            <a:schemeClr val="accent1"/>
          </a:fillRef>
          <a:effectRef idx="0">
            <a:schemeClr val="accent1"/>
          </a:effectRef>
          <a:fontRef idx="minor">
            <a:schemeClr val="tx1"/>
          </a:fontRef>
        </p:style>
      </p:cxnSp>
      <p:cxnSp>
        <p:nvCxnSpPr>
          <p:cNvPr id="32" name="Straight Connector 140">
            <a:extLst>
              <a:ext uri="{FF2B5EF4-FFF2-40B4-BE49-F238E27FC236}">
                <a16:creationId xmlns:a16="http://schemas.microsoft.com/office/drawing/2014/main" id="{130154CB-EC96-4522-AF2A-2C15D6A0A3F2}"/>
              </a:ext>
            </a:extLst>
          </p:cNvPr>
          <p:cNvCxnSpPr/>
          <p:nvPr/>
        </p:nvCxnSpPr>
        <p:spPr>
          <a:xfrm flipV="1">
            <a:off x="1799455" y="4352317"/>
            <a:ext cx="2936150" cy="16158"/>
          </a:xfrm>
          <a:prstGeom prst="line">
            <a:avLst/>
          </a:prstGeom>
          <a:ln w="19050">
            <a:solidFill>
              <a:srgbClr val="ED94FF"/>
            </a:solidFill>
          </a:ln>
        </p:spPr>
        <p:style>
          <a:lnRef idx="1">
            <a:schemeClr val="accent1"/>
          </a:lnRef>
          <a:fillRef idx="0">
            <a:schemeClr val="accent1"/>
          </a:fillRef>
          <a:effectRef idx="0">
            <a:schemeClr val="accent1"/>
          </a:effectRef>
          <a:fontRef idx="minor">
            <a:schemeClr val="tx1"/>
          </a:fontRef>
        </p:style>
      </p:cxnSp>
      <p:cxnSp>
        <p:nvCxnSpPr>
          <p:cNvPr id="33" name="Straight Connector 141">
            <a:extLst>
              <a:ext uri="{FF2B5EF4-FFF2-40B4-BE49-F238E27FC236}">
                <a16:creationId xmlns:a16="http://schemas.microsoft.com/office/drawing/2014/main" id="{3CEC6071-B10D-47BA-B4CA-ADC9241A6258}"/>
              </a:ext>
            </a:extLst>
          </p:cNvPr>
          <p:cNvCxnSpPr/>
          <p:nvPr/>
        </p:nvCxnSpPr>
        <p:spPr>
          <a:xfrm flipV="1">
            <a:off x="1799455" y="3151166"/>
            <a:ext cx="2936150" cy="16158"/>
          </a:xfrm>
          <a:prstGeom prst="line">
            <a:avLst/>
          </a:prstGeom>
          <a:ln w="19050">
            <a:solidFill>
              <a:srgbClr val="ED94FF"/>
            </a:solidFill>
          </a:ln>
        </p:spPr>
        <p:style>
          <a:lnRef idx="1">
            <a:schemeClr val="accent1"/>
          </a:lnRef>
          <a:fillRef idx="0">
            <a:schemeClr val="accent1"/>
          </a:fillRef>
          <a:effectRef idx="0">
            <a:schemeClr val="accent1"/>
          </a:effectRef>
          <a:fontRef idx="minor">
            <a:schemeClr val="tx1"/>
          </a:fontRef>
        </p:style>
      </p:cxnSp>
      <p:cxnSp>
        <p:nvCxnSpPr>
          <p:cNvPr id="34" name="Straight Connector 142">
            <a:extLst>
              <a:ext uri="{FF2B5EF4-FFF2-40B4-BE49-F238E27FC236}">
                <a16:creationId xmlns:a16="http://schemas.microsoft.com/office/drawing/2014/main" id="{FB34778C-A12D-4B8D-A211-286EB03E2524}"/>
              </a:ext>
            </a:extLst>
          </p:cNvPr>
          <p:cNvCxnSpPr/>
          <p:nvPr/>
        </p:nvCxnSpPr>
        <p:spPr>
          <a:xfrm flipV="1">
            <a:off x="1799455" y="3751742"/>
            <a:ext cx="2936150" cy="16158"/>
          </a:xfrm>
          <a:prstGeom prst="line">
            <a:avLst/>
          </a:prstGeom>
          <a:ln w="19050">
            <a:solidFill>
              <a:srgbClr val="ED94FF"/>
            </a:solidFill>
          </a:ln>
        </p:spPr>
        <p:style>
          <a:lnRef idx="1">
            <a:schemeClr val="accent1"/>
          </a:lnRef>
          <a:fillRef idx="0">
            <a:schemeClr val="accent1"/>
          </a:fillRef>
          <a:effectRef idx="0">
            <a:schemeClr val="accent1"/>
          </a:effectRef>
          <a:fontRef idx="minor">
            <a:schemeClr val="tx1"/>
          </a:fontRef>
        </p:style>
      </p:cxnSp>
      <p:cxnSp>
        <p:nvCxnSpPr>
          <p:cNvPr id="35" name="Straight Connector 143">
            <a:extLst>
              <a:ext uri="{FF2B5EF4-FFF2-40B4-BE49-F238E27FC236}">
                <a16:creationId xmlns:a16="http://schemas.microsoft.com/office/drawing/2014/main" id="{1E672E24-4B1F-4658-9EF1-43DB68C2C122}"/>
              </a:ext>
            </a:extLst>
          </p:cNvPr>
          <p:cNvCxnSpPr/>
          <p:nvPr/>
        </p:nvCxnSpPr>
        <p:spPr>
          <a:xfrm flipV="1">
            <a:off x="1799455" y="1950016"/>
            <a:ext cx="2936150" cy="16158"/>
          </a:xfrm>
          <a:prstGeom prst="line">
            <a:avLst/>
          </a:prstGeom>
          <a:ln w="19050">
            <a:solidFill>
              <a:srgbClr val="ED94FF"/>
            </a:solidFill>
          </a:ln>
        </p:spPr>
        <p:style>
          <a:lnRef idx="1">
            <a:schemeClr val="accent1"/>
          </a:lnRef>
          <a:fillRef idx="0">
            <a:schemeClr val="accent1"/>
          </a:fillRef>
          <a:effectRef idx="0">
            <a:schemeClr val="accent1"/>
          </a:effectRef>
          <a:fontRef idx="minor">
            <a:schemeClr val="tx1"/>
          </a:fontRef>
        </p:style>
      </p:cxnSp>
      <p:cxnSp>
        <p:nvCxnSpPr>
          <p:cNvPr id="36" name="Straight Connector 144">
            <a:extLst>
              <a:ext uri="{FF2B5EF4-FFF2-40B4-BE49-F238E27FC236}">
                <a16:creationId xmlns:a16="http://schemas.microsoft.com/office/drawing/2014/main" id="{858091C9-4C11-440D-BDC0-75DA917F33A7}"/>
              </a:ext>
            </a:extLst>
          </p:cNvPr>
          <p:cNvCxnSpPr/>
          <p:nvPr/>
        </p:nvCxnSpPr>
        <p:spPr>
          <a:xfrm flipV="1">
            <a:off x="1799455" y="2550591"/>
            <a:ext cx="2936150" cy="16158"/>
          </a:xfrm>
          <a:prstGeom prst="line">
            <a:avLst/>
          </a:prstGeom>
          <a:ln w="19050">
            <a:solidFill>
              <a:srgbClr val="ED94FF"/>
            </a:solidFill>
          </a:ln>
        </p:spPr>
        <p:style>
          <a:lnRef idx="1">
            <a:schemeClr val="accent1"/>
          </a:lnRef>
          <a:fillRef idx="0">
            <a:schemeClr val="accent1"/>
          </a:fillRef>
          <a:effectRef idx="0">
            <a:schemeClr val="accent1"/>
          </a:effectRef>
          <a:fontRef idx="minor">
            <a:schemeClr val="tx1"/>
          </a:fontRef>
        </p:style>
      </p:cxnSp>
      <p:sp>
        <p:nvSpPr>
          <p:cNvPr id="37" name="Rectangle 145">
            <a:extLst>
              <a:ext uri="{FF2B5EF4-FFF2-40B4-BE49-F238E27FC236}">
                <a16:creationId xmlns:a16="http://schemas.microsoft.com/office/drawing/2014/main" id="{48E2D005-CF63-4F26-853B-457B3FECF2DB}"/>
              </a:ext>
            </a:extLst>
          </p:cNvPr>
          <p:cNvSpPr/>
          <p:nvPr/>
        </p:nvSpPr>
        <p:spPr>
          <a:xfrm rot="2700000">
            <a:off x="1611955" y="1856338"/>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38" name="Rectangle 146">
            <a:extLst>
              <a:ext uri="{FF2B5EF4-FFF2-40B4-BE49-F238E27FC236}">
                <a16:creationId xmlns:a16="http://schemas.microsoft.com/office/drawing/2014/main" id="{F5BE1C51-C007-499E-B721-0B32A294405E}"/>
              </a:ext>
            </a:extLst>
          </p:cNvPr>
          <p:cNvSpPr/>
          <p:nvPr/>
        </p:nvSpPr>
        <p:spPr>
          <a:xfrm rot="2700000">
            <a:off x="1611954" y="2457001"/>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39" name="Rectangle 147">
            <a:extLst>
              <a:ext uri="{FF2B5EF4-FFF2-40B4-BE49-F238E27FC236}">
                <a16:creationId xmlns:a16="http://schemas.microsoft.com/office/drawing/2014/main" id="{E9B9A18D-8358-40D6-BC80-68232E8DB073}"/>
              </a:ext>
            </a:extLst>
          </p:cNvPr>
          <p:cNvSpPr/>
          <p:nvPr/>
        </p:nvSpPr>
        <p:spPr>
          <a:xfrm rot="2700000">
            <a:off x="1611954" y="3057663"/>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0" name="Rectangle 148">
            <a:extLst>
              <a:ext uri="{FF2B5EF4-FFF2-40B4-BE49-F238E27FC236}">
                <a16:creationId xmlns:a16="http://schemas.microsoft.com/office/drawing/2014/main" id="{0AA980E4-7EE3-40A4-B742-D707817797B9}"/>
              </a:ext>
            </a:extLst>
          </p:cNvPr>
          <p:cNvSpPr/>
          <p:nvPr/>
        </p:nvSpPr>
        <p:spPr>
          <a:xfrm rot="2700000">
            <a:off x="1611955" y="3658325"/>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1" name="Rectangle 149">
            <a:extLst>
              <a:ext uri="{FF2B5EF4-FFF2-40B4-BE49-F238E27FC236}">
                <a16:creationId xmlns:a16="http://schemas.microsoft.com/office/drawing/2014/main" id="{BE57734D-2F0B-4A39-98C8-10C42A093023}"/>
              </a:ext>
            </a:extLst>
          </p:cNvPr>
          <p:cNvSpPr/>
          <p:nvPr/>
        </p:nvSpPr>
        <p:spPr>
          <a:xfrm rot="2700000">
            <a:off x="1611954" y="4258988"/>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2" name="Rectangle 150">
            <a:extLst>
              <a:ext uri="{FF2B5EF4-FFF2-40B4-BE49-F238E27FC236}">
                <a16:creationId xmlns:a16="http://schemas.microsoft.com/office/drawing/2014/main" id="{7EC30396-ED5E-4716-84EF-E3ECC51DCB44}"/>
              </a:ext>
            </a:extLst>
          </p:cNvPr>
          <p:cNvSpPr/>
          <p:nvPr/>
        </p:nvSpPr>
        <p:spPr>
          <a:xfrm rot="2700000">
            <a:off x="1611954" y="4859650"/>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3" name="Rectangle 151">
            <a:extLst>
              <a:ext uri="{FF2B5EF4-FFF2-40B4-BE49-F238E27FC236}">
                <a16:creationId xmlns:a16="http://schemas.microsoft.com/office/drawing/2014/main" id="{16BC080B-2466-4FD7-8A41-36EAFA844706}"/>
              </a:ext>
            </a:extLst>
          </p:cNvPr>
          <p:cNvSpPr/>
          <p:nvPr/>
        </p:nvSpPr>
        <p:spPr>
          <a:xfrm rot="2700000">
            <a:off x="2230253" y="1850952"/>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4" name="Rectangle 152">
            <a:extLst>
              <a:ext uri="{FF2B5EF4-FFF2-40B4-BE49-F238E27FC236}">
                <a16:creationId xmlns:a16="http://schemas.microsoft.com/office/drawing/2014/main" id="{F324E552-39B9-4246-9335-5326986D3DC0}"/>
              </a:ext>
            </a:extLst>
          </p:cNvPr>
          <p:cNvSpPr/>
          <p:nvPr/>
        </p:nvSpPr>
        <p:spPr>
          <a:xfrm rot="2700000">
            <a:off x="2230252" y="2451615"/>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5" name="Rectangle 153">
            <a:extLst>
              <a:ext uri="{FF2B5EF4-FFF2-40B4-BE49-F238E27FC236}">
                <a16:creationId xmlns:a16="http://schemas.microsoft.com/office/drawing/2014/main" id="{2C39A263-9990-428E-A471-776C0F9A8FF2}"/>
              </a:ext>
            </a:extLst>
          </p:cNvPr>
          <p:cNvSpPr/>
          <p:nvPr/>
        </p:nvSpPr>
        <p:spPr>
          <a:xfrm rot="2700000">
            <a:off x="2230252" y="3052277"/>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6" name="Rectangle 154">
            <a:extLst>
              <a:ext uri="{FF2B5EF4-FFF2-40B4-BE49-F238E27FC236}">
                <a16:creationId xmlns:a16="http://schemas.microsoft.com/office/drawing/2014/main" id="{B3D52666-E42A-4651-9283-8624532A1C1E}"/>
              </a:ext>
            </a:extLst>
          </p:cNvPr>
          <p:cNvSpPr/>
          <p:nvPr/>
        </p:nvSpPr>
        <p:spPr>
          <a:xfrm rot="2700000">
            <a:off x="2230253" y="3652939"/>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7" name="Rectangle 155">
            <a:extLst>
              <a:ext uri="{FF2B5EF4-FFF2-40B4-BE49-F238E27FC236}">
                <a16:creationId xmlns:a16="http://schemas.microsoft.com/office/drawing/2014/main" id="{3B190241-66C5-4429-B607-9EA5119D0292}"/>
              </a:ext>
            </a:extLst>
          </p:cNvPr>
          <p:cNvSpPr/>
          <p:nvPr/>
        </p:nvSpPr>
        <p:spPr>
          <a:xfrm rot="2700000">
            <a:off x="2230252" y="4253602"/>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8" name="Rectangle 156">
            <a:extLst>
              <a:ext uri="{FF2B5EF4-FFF2-40B4-BE49-F238E27FC236}">
                <a16:creationId xmlns:a16="http://schemas.microsoft.com/office/drawing/2014/main" id="{CFB6937C-C647-4612-A904-197F37FD394D}"/>
              </a:ext>
            </a:extLst>
          </p:cNvPr>
          <p:cNvSpPr/>
          <p:nvPr/>
        </p:nvSpPr>
        <p:spPr>
          <a:xfrm rot="2700000">
            <a:off x="2230252" y="4854264"/>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49" name="Rectangle 157">
            <a:extLst>
              <a:ext uri="{FF2B5EF4-FFF2-40B4-BE49-F238E27FC236}">
                <a16:creationId xmlns:a16="http://schemas.microsoft.com/office/drawing/2014/main" id="{379B9FF5-DD78-4DE0-9542-2A03412E5696}"/>
              </a:ext>
            </a:extLst>
          </p:cNvPr>
          <p:cNvSpPr/>
          <p:nvPr/>
        </p:nvSpPr>
        <p:spPr>
          <a:xfrm rot="2700000">
            <a:off x="2848548" y="1850952"/>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50" name="Rectangle 158">
            <a:extLst>
              <a:ext uri="{FF2B5EF4-FFF2-40B4-BE49-F238E27FC236}">
                <a16:creationId xmlns:a16="http://schemas.microsoft.com/office/drawing/2014/main" id="{183C81C1-581D-4D34-A445-92FB56F391D9}"/>
              </a:ext>
            </a:extLst>
          </p:cNvPr>
          <p:cNvSpPr/>
          <p:nvPr/>
        </p:nvSpPr>
        <p:spPr>
          <a:xfrm rot="2700000">
            <a:off x="2848547" y="2451615"/>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51" name="Rectangle 159">
            <a:extLst>
              <a:ext uri="{FF2B5EF4-FFF2-40B4-BE49-F238E27FC236}">
                <a16:creationId xmlns:a16="http://schemas.microsoft.com/office/drawing/2014/main" id="{83F1F43F-8EB5-4A27-98DE-3343977EFE1F}"/>
              </a:ext>
            </a:extLst>
          </p:cNvPr>
          <p:cNvSpPr/>
          <p:nvPr/>
        </p:nvSpPr>
        <p:spPr>
          <a:xfrm rot="2700000">
            <a:off x="2848547" y="3052277"/>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52" name="Rectangle 160">
            <a:extLst>
              <a:ext uri="{FF2B5EF4-FFF2-40B4-BE49-F238E27FC236}">
                <a16:creationId xmlns:a16="http://schemas.microsoft.com/office/drawing/2014/main" id="{AE679CD1-CA8F-4548-A80D-076CD04DDBBA}"/>
              </a:ext>
            </a:extLst>
          </p:cNvPr>
          <p:cNvSpPr/>
          <p:nvPr/>
        </p:nvSpPr>
        <p:spPr>
          <a:xfrm rot="2700000">
            <a:off x="2848548" y="3652939"/>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53" name="Rectangle 161">
            <a:extLst>
              <a:ext uri="{FF2B5EF4-FFF2-40B4-BE49-F238E27FC236}">
                <a16:creationId xmlns:a16="http://schemas.microsoft.com/office/drawing/2014/main" id="{20B94DD1-8A3E-456B-B841-7318BC21F5A8}"/>
              </a:ext>
            </a:extLst>
          </p:cNvPr>
          <p:cNvSpPr/>
          <p:nvPr/>
        </p:nvSpPr>
        <p:spPr>
          <a:xfrm rot="2700000">
            <a:off x="2848547" y="4253602"/>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54" name="Rectangle 162">
            <a:extLst>
              <a:ext uri="{FF2B5EF4-FFF2-40B4-BE49-F238E27FC236}">
                <a16:creationId xmlns:a16="http://schemas.microsoft.com/office/drawing/2014/main" id="{777977F9-6AF6-4521-B51D-CB48A82427E8}"/>
              </a:ext>
            </a:extLst>
          </p:cNvPr>
          <p:cNvSpPr/>
          <p:nvPr/>
        </p:nvSpPr>
        <p:spPr>
          <a:xfrm rot="2700000">
            <a:off x="2848547" y="4854264"/>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55" name="Rectangle 163">
            <a:extLst>
              <a:ext uri="{FF2B5EF4-FFF2-40B4-BE49-F238E27FC236}">
                <a16:creationId xmlns:a16="http://schemas.microsoft.com/office/drawing/2014/main" id="{2F053824-25EE-41E7-A364-10133EF53CB4}"/>
              </a:ext>
            </a:extLst>
          </p:cNvPr>
          <p:cNvSpPr/>
          <p:nvPr/>
        </p:nvSpPr>
        <p:spPr>
          <a:xfrm rot="2700000">
            <a:off x="3466845" y="1845566"/>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56" name="Rectangle 164">
            <a:extLst>
              <a:ext uri="{FF2B5EF4-FFF2-40B4-BE49-F238E27FC236}">
                <a16:creationId xmlns:a16="http://schemas.microsoft.com/office/drawing/2014/main" id="{3DDE1E82-D77A-4B24-8D19-1CEA6615B7C0}"/>
              </a:ext>
            </a:extLst>
          </p:cNvPr>
          <p:cNvSpPr/>
          <p:nvPr/>
        </p:nvSpPr>
        <p:spPr>
          <a:xfrm rot="2700000">
            <a:off x="3466844" y="2446229"/>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57" name="Rectangle 165">
            <a:extLst>
              <a:ext uri="{FF2B5EF4-FFF2-40B4-BE49-F238E27FC236}">
                <a16:creationId xmlns:a16="http://schemas.microsoft.com/office/drawing/2014/main" id="{7E8C2EAF-0587-4409-9180-D9CF55FEFC4C}"/>
              </a:ext>
            </a:extLst>
          </p:cNvPr>
          <p:cNvSpPr/>
          <p:nvPr/>
        </p:nvSpPr>
        <p:spPr>
          <a:xfrm rot="2700000">
            <a:off x="3466844" y="3046891"/>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58" name="Rectangle 166">
            <a:extLst>
              <a:ext uri="{FF2B5EF4-FFF2-40B4-BE49-F238E27FC236}">
                <a16:creationId xmlns:a16="http://schemas.microsoft.com/office/drawing/2014/main" id="{EC9E4477-4515-4CC0-88B0-14B5E018A585}"/>
              </a:ext>
            </a:extLst>
          </p:cNvPr>
          <p:cNvSpPr/>
          <p:nvPr/>
        </p:nvSpPr>
        <p:spPr>
          <a:xfrm rot="2700000">
            <a:off x="3466845" y="3647553"/>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59" name="Rectangle 167">
            <a:extLst>
              <a:ext uri="{FF2B5EF4-FFF2-40B4-BE49-F238E27FC236}">
                <a16:creationId xmlns:a16="http://schemas.microsoft.com/office/drawing/2014/main" id="{C150083E-99F2-40B3-ADC8-B07AB5F9C058}"/>
              </a:ext>
            </a:extLst>
          </p:cNvPr>
          <p:cNvSpPr/>
          <p:nvPr/>
        </p:nvSpPr>
        <p:spPr>
          <a:xfrm rot="2700000">
            <a:off x="3466844" y="4248216"/>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60" name="Rectangle 168">
            <a:extLst>
              <a:ext uri="{FF2B5EF4-FFF2-40B4-BE49-F238E27FC236}">
                <a16:creationId xmlns:a16="http://schemas.microsoft.com/office/drawing/2014/main" id="{50C2ECC3-52B0-46CA-A710-D1B75BEBB2BC}"/>
              </a:ext>
            </a:extLst>
          </p:cNvPr>
          <p:cNvSpPr/>
          <p:nvPr/>
        </p:nvSpPr>
        <p:spPr>
          <a:xfrm rot="2700000">
            <a:off x="3466844" y="4848878"/>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61" name="Rectangle 169">
            <a:extLst>
              <a:ext uri="{FF2B5EF4-FFF2-40B4-BE49-F238E27FC236}">
                <a16:creationId xmlns:a16="http://schemas.microsoft.com/office/drawing/2014/main" id="{D57A5B16-768F-4F23-B3C0-AA92E2280150}"/>
              </a:ext>
            </a:extLst>
          </p:cNvPr>
          <p:cNvSpPr/>
          <p:nvPr/>
        </p:nvSpPr>
        <p:spPr>
          <a:xfrm rot="2700000">
            <a:off x="4085139" y="1845566"/>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62" name="Rectangle 170">
            <a:extLst>
              <a:ext uri="{FF2B5EF4-FFF2-40B4-BE49-F238E27FC236}">
                <a16:creationId xmlns:a16="http://schemas.microsoft.com/office/drawing/2014/main" id="{E235FC90-6AA0-415E-943F-0A610CDA6662}"/>
              </a:ext>
            </a:extLst>
          </p:cNvPr>
          <p:cNvSpPr/>
          <p:nvPr/>
        </p:nvSpPr>
        <p:spPr>
          <a:xfrm rot="2700000">
            <a:off x="4085138" y="2446229"/>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63" name="Rectangle 171">
            <a:extLst>
              <a:ext uri="{FF2B5EF4-FFF2-40B4-BE49-F238E27FC236}">
                <a16:creationId xmlns:a16="http://schemas.microsoft.com/office/drawing/2014/main" id="{58531CF5-83E3-4007-AAE6-94337BF7487C}"/>
              </a:ext>
            </a:extLst>
          </p:cNvPr>
          <p:cNvSpPr/>
          <p:nvPr/>
        </p:nvSpPr>
        <p:spPr>
          <a:xfrm rot="2700000">
            <a:off x="4085138" y="3046891"/>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64" name="Rectangle 172">
            <a:extLst>
              <a:ext uri="{FF2B5EF4-FFF2-40B4-BE49-F238E27FC236}">
                <a16:creationId xmlns:a16="http://schemas.microsoft.com/office/drawing/2014/main" id="{6AA3617F-D7C6-40E4-BC81-AE0CDE7EAE5E}"/>
              </a:ext>
            </a:extLst>
          </p:cNvPr>
          <p:cNvSpPr/>
          <p:nvPr/>
        </p:nvSpPr>
        <p:spPr>
          <a:xfrm rot="2700000">
            <a:off x="4085139" y="3647553"/>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65" name="Rectangle 173">
            <a:extLst>
              <a:ext uri="{FF2B5EF4-FFF2-40B4-BE49-F238E27FC236}">
                <a16:creationId xmlns:a16="http://schemas.microsoft.com/office/drawing/2014/main" id="{569A1B2B-423E-48B4-BD0C-261174883611}"/>
              </a:ext>
            </a:extLst>
          </p:cNvPr>
          <p:cNvSpPr/>
          <p:nvPr/>
        </p:nvSpPr>
        <p:spPr>
          <a:xfrm rot="2700000">
            <a:off x="4085138" y="4248216"/>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66" name="Rectangle 174">
            <a:extLst>
              <a:ext uri="{FF2B5EF4-FFF2-40B4-BE49-F238E27FC236}">
                <a16:creationId xmlns:a16="http://schemas.microsoft.com/office/drawing/2014/main" id="{DB04B0C1-B1BF-464C-BCEA-A4569FA8872C}"/>
              </a:ext>
            </a:extLst>
          </p:cNvPr>
          <p:cNvSpPr/>
          <p:nvPr/>
        </p:nvSpPr>
        <p:spPr>
          <a:xfrm rot="2700000">
            <a:off x="4085138" y="4848878"/>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67" name="Rectangle 175">
            <a:extLst>
              <a:ext uri="{FF2B5EF4-FFF2-40B4-BE49-F238E27FC236}">
                <a16:creationId xmlns:a16="http://schemas.microsoft.com/office/drawing/2014/main" id="{5B20D6F9-1670-4B5F-8BF9-84E92BE286FE}"/>
              </a:ext>
            </a:extLst>
          </p:cNvPr>
          <p:cNvSpPr/>
          <p:nvPr/>
        </p:nvSpPr>
        <p:spPr>
          <a:xfrm rot="2700000">
            <a:off x="4703437" y="1840180"/>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68" name="Rectangle 176">
            <a:extLst>
              <a:ext uri="{FF2B5EF4-FFF2-40B4-BE49-F238E27FC236}">
                <a16:creationId xmlns:a16="http://schemas.microsoft.com/office/drawing/2014/main" id="{5BCEEC85-F0B0-4F1E-9465-2FF5C6D9B34B}"/>
              </a:ext>
            </a:extLst>
          </p:cNvPr>
          <p:cNvSpPr/>
          <p:nvPr/>
        </p:nvSpPr>
        <p:spPr>
          <a:xfrm rot="2700000">
            <a:off x="4703436" y="2440843"/>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69" name="Rectangle 177">
            <a:extLst>
              <a:ext uri="{FF2B5EF4-FFF2-40B4-BE49-F238E27FC236}">
                <a16:creationId xmlns:a16="http://schemas.microsoft.com/office/drawing/2014/main" id="{0CF3C4AC-FF50-4AE2-AE95-D4CB9E87B2C2}"/>
              </a:ext>
            </a:extLst>
          </p:cNvPr>
          <p:cNvSpPr/>
          <p:nvPr/>
        </p:nvSpPr>
        <p:spPr>
          <a:xfrm rot="2700000">
            <a:off x="4703436" y="3041505"/>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70" name="Rectangle 178">
            <a:extLst>
              <a:ext uri="{FF2B5EF4-FFF2-40B4-BE49-F238E27FC236}">
                <a16:creationId xmlns:a16="http://schemas.microsoft.com/office/drawing/2014/main" id="{B9570D7A-9CEA-4340-928A-5638D554E040}"/>
              </a:ext>
            </a:extLst>
          </p:cNvPr>
          <p:cNvSpPr/>
          <p:nvPr/>
        </p:nvSpPr>
        <p:spPr>
          <a:xfrm rot="2700000">
            <a:off x="4703437" y="3642167"/>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71" name="Rectangle 179">
            <a:extLst>
              <a:ext uri="{FF2B5EF4-FFF2-40B4-BE49-F238E27FC236}">
                <a16:creationId xmlns:a16="http://schemas.microsoft.com/office/drawing/2014/main" id="{7780F703-16AB-4CDB-B791-5826AA49E4FA}"/>
              </a:ext>
            </a:extLst>
          </p:cNvPr>
          <p:cNvSpPr/>
          <p:nvPr/>
        </p:nvSpPr>
        <p:spPr>
          <a:xfrm rot="2700000">
            <a:off x="4703436" y="4242830"/>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72" name="Rectangle 180">
            <a:extLst>
              <a:ext uri="{FF2B5EF4-FFF2-40B4-BE49-F238E27FC236}">
                <a16:creationId xmlns:a16="http://schemas.microsoft.com/office/drawing/2014/main" id="{784F11B4-E8FB-480A-885B-1CB34CBC916A}"/>
              </a:ext>
            </a:extLst>
          </p:cNvPr>
          <p:cNvSpPr/>
          <p:nvPr/>
        </p:nvSpPr>
        <p:spPr>
          <a:xfrm rot="2700000">
            <a:off x="4703436" y="4843491"/>
            <a:ext cx="219671" cy="219671"/>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latin typeface="Calibri" panose="020F0502020204030204"/>
            </a:endParaRPr>
          </a:p>
        </p:txBody>
      </p:sp>
      <p:sp>
        <p:nvSpPr>
          <p:cNvPr id="73" name="Rectangle 181">
            <a:extLst>
              <a:ext uri="{FF2B5EF4-FFF2-40B4-BE49-F238E27FC236}">
                <a16:creationId xmlns:a16="http://schemas.microsoft.com/office/drawing/2014/main" id="{9F57BF74-443F-4F6F-AFD2-8689D9CF1E41}"/>
              </a:ext>
            </a:extLst>
          </p:cNvPr>
          <p:cNvSpPr/>
          <p:nvPr/>
        </p:nvSpPr>
        <p:spPr>
          <a:xfrm>
            <a:off x="1893643" y="2129211"/>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74" name="Rectangle 182">
            <a:extLst>
              <a:ext uri="{FF2B5EF4-FFF2-40B4-BE49-F238E27FC236}">
                <a16:creationId xmlns:a16="http://schemas.microsoft.com/office/drawing/2014/main" id="{999BC5EC-CAE6-495D-81CA-062B83E4305B}"/>
              </a:ext>
            </a:extLst>
          </p:cNvPr>
          <p:cNvSpPr/>
          <p:nvPr/>
        </p:nvSpPr>
        <p:spPr>
          <a:xfrm>
            <a:off x="1893643" y="2729873"/>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75" name="Rectangle 183">
            <a:extLst>
              <a:ext uri="{FF2B5EF4-FFF2-40B4-BE49-F238E27FC236}">
                <a16:creationId xmlns:a16="http://schemas.microsoft.com/office/drawing/2014/main" id="{D44AA92B-73AE-4660-850A-F0537A835F58}"/>
              </a:ext>
            </a:extLst>
          </p:cNvPr>
          <p:cNvSpPr/>
          <p:nvPr/>
        </p:nvSpPr>
        <p:spPr>
          <a:xfrm>
            <a:off x="1893643" y="3330534"/>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76" name="Rectangle 184">
            <a:extLst>
              <a:ext uri="{FF2B5EF4-FFF2-40B4-BE49-F238E27FC236}">
                <a16:creationId xmlns:a16="http://schemas.microsoft.com/office/drawing/2014/main" id="{9602123E-3454-48C7-AFE8-960852929ECC}"/>
              </a:ext>
            </a:extLst>
          </p:cNvPr>
          <p:cNvSpPr/>
          <p:nvPr/>
        </p:nvSpPr>
        <p:spPr>
          <a:xfrm>
            <a:off x="1893643" y="3931196"/>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77" name="Rectangle 185">
            <a:extLst>
              <a:ext uri="{FF2B5EF4-FFF2-40B4-BE49-F238E27FC236}">
                <a16:creationId xmlns:a16="http://schemas.microsoft.com/office/drawing/2014/main" id="{7E1ADE85-0519-4990-B693-E7A492675FD3}"/>
              </a:ext>
            </a:extLst>
          </p:cNvPr>
          <p:cNvSpPr/>
          <p:nvPr/>
        </p:nvSpPr>
        <p:spPr>
          <a:xfrm>
            <a:off x="1893643" y="4531859"/>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78" name="Rectangle 186">
            <a:extLst>
              <a:ext uri="{FF2B5EF4-FFF2-40B4-BE49-F238E27FC236}">
                <a16:creationId xmlns:a16="http://schemas.microsoft.com/office/drawing/2014/main" id="{C0CFF0DD-EF82-472F-A408-F89309B8DFFF}"/>
              </a:ext>
            </a:extLst>
          </p:cNvPr>
          <p:cNvSpPr/>
          <p:nvPr/>
        </p:nvSpPr>
        <p:spPr>
          <a:xfrm>
            <a:off x="2511938" y="2129211"/>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79" name="Rectangle 187">
            <a:extLst>
              <a:ext uri="{FF2B5EF4-FFF2-40B4-BE49-F238E27FC236}">
                <a16:creationId xmlns:a16="http://schemas.microsoft.com/office/drawing/2014/main" id="{9AE1AA89-4396-4B77-A8DB-AB95CD3EA1E5}"/>
              </a:ext>
            </a:extLst>
          </p:cNvPr>
          <p:cNvSpPr/>
          <p:nvPr/>
        </p:nvSpPr>
        <p:spPr>
          <a:xfrm>
            <a:off x="2511938" y="2729873"/>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80" name="Rectangle 188">
            <a:extLst>
              <a:ext uri="{FF2B5EF4-FFF2-40B4-BE49-F238E27FC236}">
                <a16:creationId xmlns:a16="http://schemas.microsoft.com/office/drawing/2014/main" id="{49C12B69-0D3E-4FA0-8A51-D6D8E37FE665}"/>
              </a:ext>
            </a:extLst>
          </p:cNvPr>
          <p:cNvSpPr/>
          <p:nvPr/>
        </p:nvSpPr>
        <p:spPr>
          <a:xfrm>
            <a:off x="2511938" y="3330534"/>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81" name="Rectangle 189">
            <a:extLst>
              <a:ext uri="{FF2B5EF4-FFF2-40B4-BE49-F238E27FC236}">
                <a16:creationId xmlns:a16="http://schemas.microsoft.com/office/drawing/2014/main" id="{9BD19BCA-FB9A-4D4B-A87E-EA7CDC0EC4EE}"/>
              </a:ext>
            </a:extLst>
          </p:cNvPr>
          <p:cNvSpPr/>
          <p:nvPr/>
        </p:nvSpPr>
        <p:spPr>
          <a:xfrm>
            <a:off x="2511938" y="3931196"/>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82" name="Rectangle 190">
            <a:extLst>
              <a:ext uri="{FF2B5EF4-FFF2-40B4-BE49-F238E27FC236}">
                <a16:creationId xmlns:a16="http://schemas.microsoft.com/office/drawing/2014/main" id="{8E1A3236-D07E-463B-8704-632427F60471}"/>
              </a:ext>
            </a:extLst>
          </p:cNvPr>
          <p:cNvSpPr/>
          <p:nvPr/>
        </p:nvSpPr>
        <p:spPr>
          <a:xfrm>
            <a:off x="2511938" y="4531859"/>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83" name="Rectangle 191">
            <a:extLst>
              <a:ext uri="{FF2B5EF4-FFF2-40B4-BE49-F238E27FC236}">
                <a16:creationId xmlns:a16="http://schemas.microsoft.com/office/drawing/2014/main" id="{093847DB-BDD9-495F-BC77-B6DA12EBD110}"/>
              </a:ext>
            </a:extLst>
          </p:cNvPr>
          <p:cNvSpPr/>
          <p:nvPr/>
        </p:nvSpPr>
        <p:spPr>
          <a:xfrm>
            <a:off x="3130233" y="2129211"/>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84" name="Rectangle 192">
            <a:extLst>
              <a:ext uri="{FF2B5EF4-FFF2-40B4-BE49-F238E27FC236}">
                <a16:creationId xmlns:a16="http://schemas.microsoft.com/office/drawing/2014/main" id="{C3B5CE32-4739-4D53-8A9D-F73DF8A1BF9F}"/>
              </a:ext>
            </a:extLst>
          </p:cNvPr>
          <p:cNvSpPr/>
          <p:nvPr/>
        </p:nvSpPr>
        <p:spPr>
          <a:xfrm>
            <a:off x="3130233" y="2729873"/>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85" name="Rectangle 193">
            <a:extLst>
              <a:ext uri="{FF2B5EF4-FFF2-40B4-BE49-F238E27FC236}">
                <a16:creationId xmlns:a16="http://schemas.microsoft.com/office/drawing/2014/main" id="{8ABA641E-FB9F-4DD6-8E00-441A2A2D6252}"/>
              </a:ext>
            </a:extLst>
          </p:cNvPr>
          <p:cNvSpPr/>
          <p:nvPr/>
        </p:nvSpPr>
        <p:spPr>
          <a:xfrm>
            <a:off x="3130233" y="3330534"/>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86" name="Rectangle 194">
            <a:extLst>
              <a:ext uri="{FF2B5EF4-FFF2-40B4-BE49-F238E27FC236}">
                <a16:creationId xmlns:a16="http://schemas.microsoft.com/office/drawing/2014/main" id="{7AE859AA-B0B8-4289-92C7-BD05E422DE36}"/>
              </a:ext>
            </a:extLst>
          </p:cNvPr>
          <p:cNvSpPr/>
          <p:nvPr/>
        </p:nvSpPr>
        <p:spPr>
          <a:xfrm>
            <a:off x="3130233" y="3931196"/>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87" name="Rectangle 195">
            <a:extLst>
              <a:ext uri="{FF2B5EF4-FFF2-40B4-BE49-F238E27FC236}">
                <a16:creationId xmlns:a16="http://schemas.microsoft.com/office/drawing/2014/main" id="{09F2A153-48D1-4A98-BADF-370034AA1E41}"/>
              </a:ext>
            </a:extLst>
          </p:cNvPr>
          <p:cNvSpPr/>
          <p:nvPr/>
        </p:nvSpPr>
        <p:spPr>
          <a:xfrm>
            <a:off x="3130233" y="4531859"/>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88" name="Rectangle 196">
            <a:extLst>
              <a:ext uri="{FF2B5EF4-FFF2-40B4-BE49-F238E27FC236}">
                <a16:creationId xmlns:a16="http://schemas.microsoft.com/office/drawing/2014/main" id="{2814D8A9-78F1-4486-B8E1-156865551AB5}"/>
              </a:ext>
            </a:extLst>
          </p:cNvPr>
          <p:cNvSpPr/>
          <p:nvPr/>
        </p:nvSpPr>
        <p:spPr>
          <a:xfrm>
            <a:off x="3748529" y="2129211"/>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89" name="Rectangle 197">
            <a:extLst>
              <a:ext uri="{FF2B5EF4-FFF2-40B4-BE49-F238E27FC236}">
                <a16:creationId xmlns:a16="http://schemas.microsoft.com/office/drawing/2014/main" id="{8D1098CE-2463-4424-B3D6-3C21DF90D3A5}"/>
              </a:ext>
            </a:extLst>
          </p:cNvPr>
          <p:cNvSpPr/>
          <p:nvPr/>
        </p:nvSpPr>
        <p:spPr>
          <a:xfrm>
            <a:off x="3748529" y="2729873"/>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90" name="Rectangle 198">
            <a:extLst>
              <a:ext uri="{FF2B5EF4-FFF2-40B4-BE49-F238E27FC236}">
                <a16:creationId xmlns:a16="http://schemas.microsoft.com/office/drawing/2014/main" id="{AC4F6A5F-A65A-4E2A-B750-9AA9CAD9EDB4}"/>
              </a:ext>
            </a:extLst>
          </p:cNvPr>
          <p:cNvSpPr/>
          <p:nvPr/>
        </p:nvSpPr>
        <p:spPr>
          <a:xfrm>
            <a:off x="3748529" y="3330534"/>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91" name="Rectangle 199">
            <a:extLst>
              <a:ext uri="{FF2B5EF4-FFF2-40B4-BE49-F238E27FC236}">
                <a16:creationId xmlns:a16="http://schemas.microsoft.com/office/drawing/2014/main" id="{13D3B5EE-2394-45A9-876F-0D3A8F1648CE}"/>
              </a:ext>
            </a:extLst>
          </p:cNvPr>
          <p:cNvSpPr/>
          <p:nvPr/>
        </p:nvSpPr>
        <p:spPr>
          <a:xfrm>
            <a:off x="3748529" y="3931196"/>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92" name="Rectangle 200">
            <a:extLst>
              <a:ext uri="{FF2B5EF4-FFF2-40B4-BE49-F238E27FC236}">
                <a16:creationId xmlns:a16="http://schemas.microsoft.com/office/drawing/2014/main" id="{4DC0961F-F0E7-43F4-812B-316040C2D604}"/>
              </a:ext>
            </a:extLst>
          </p:cNvPr>
          <p:cNvSpPr/>
          <p:nvPr/>
        </p:nvSpPr>
        <p:spPr>
          <a:xfrm>
            <a:off x="3748529" y="4531859"/>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93" name="Rectangle 201">
            <a:extLst>
              <a:ext uri="{FF2B5EF4-FFF2-40B4-BE49-F238E27FC236}">
                <a16:creationId xmlns:a16="http://schemas.microsoft.com/office/drawing/2014/main" id="{F485C514-08FC-4413-9671-31581A328062}"/>
              </a:ext>
            </a:extLst>
          </p:cNvPr>
          <p:cNvSpPr/>
          <p:nvPr/>
        </p:nvSpPr>
        <p:spPr>
          <a:xfrm>
            <a:off x="4366824" y="2129211"/>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94" name="Rectangle 202">
            <a:extLst>
              <a:ext uri="{FF2B5EF4-FFF2-40B4-BE49-F238E27FC236}">
                <a16:creationId xmlns:a16="http://schemas.microsoft.com/office/drawing/2014/main" id="{3BA3833A-62A2-4A0C-9864-A4E8ECFE9F6A}"/>
              </a:ext>
            </a:extLst>
          </p:cNvPr>
          <p:cNvSpPr/>
          <p:nvPr/>
        </p:nvSpPr>
        <p:spPr>
          <a:xfrm>
            <a:off x="4366824" y="2729873"/>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95" name="Rectangle 203">
            <a:extLst>
              <a:ext uri="{FF2B5EF4-FFF2-40B4-BE49-F238E27FC236}">
                <a16:creationId xmlns:a16="http://schemas.microsoft.com/office/drawing/2014/main" id="{F567B9D7-86C9-4BC9-B0F5-9C487E2D7A9B}"/>
              </a:ext>
            </a:extLst>
          </p:cNvPr>
          <p:cNvSpPr/>
          <p:nvPr/>
        </p:nvSpPr>
        <p:spPr>
          <a:xfrm>
            <a:off x="4366824" y="3330534"/>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96" name="Rectangle 204">
            <a:extLst>
              <a:ext uri="{FF2B5EF4-FFF2-40B4-BE49-F238E27FC236}">
                <a16:creationId xmlns:a16="http://schemas.microsoft.com/office/drawing/2014/main" id="{5F5B54E9-A947-4693-B964-C951A5CA7615}"/>
              </a:ext>
            </a:extLst>
          </p:cNvPr>
          <p:cNvSpPr/>
          <p:nvPr/>
        </p:nvSpPr>
        <p:spPr>
          <a:xfrm>
            <a:off x="4366824" y="3931196"/>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97" name="Rectangle 205">
            <a:extLst>
              <a:ext uri="{FF2B5EF4-FFF2-40B4-BE49-F238E27FC236}">
                <a16:creationId xmlns:a16="http://schemas.microsoft.com/office/drawing/2014/main" id="{DA58E79B-F010-48B9-BA0A-D5535FB53023}"/>
              </a:ext>
            </a:extLst>
          </p:cNvPr>
          <p:cNvSpPr/>
          <p:nvPr/>
        </p:nvSpPr>
        <p:spPr>
          <a:xfrm>
            <a:off x="4366824" y="4531859"/>
            <a:ext cx="274589" cy="274589"/>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1100" dirty="0">
                <a:solidFill>
                  <a:prstClr val="black"/>
                </a:solidFill>
                <a:latin typeface="Calibri" panose="020F0502020204030204"/>
              </a:rPr>
              <a:t>PE</a:t>
            </a:r>
          </a:p>
        </p:txBody>
      </p:sp>
      <p:sp>
        <p:nvSpPr>
          <p:cNvPr id="105" name="内容占位符 2">
            <a:extLst>
              <a:ext uri="{FF2B5EF4-FFF2-40B4-BE49-F238E27FC236}">
                <a16:creationId xmlns:a16="http://schemas.microsoft.com/office/drawing/2014/main" id="{B0104866-0E80-4C8E-B103-DF5B04EB7BCA}"/>
              </a:ext>
            </a:extLst>
          </p:cNvPr>
          <p:cNvSpPr txBox="1">
            <a:spLocks/>
          </p:cNvSpPr>
          <p:nvPr/>
        </p:nvSpPr>
        <p:spPr>
          <a:xfrm>
            <a:off x="5273705" y="5119431"/>
            <a:ext cx="6025488" cy="19470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1" dirty="0"/>
              <a:t>ID </a:t>
            </a:r>
            <a:r>
              <a:rPr lang="en-US" sz="2400" dirty="0"/>
              <a:t>is by default to identify a node, but you can add more </a:t>
            </a:r>
            <a:r>
              <a:rPr lang="en-US" sz="2400" i="1" dirty="0"/>
              <a:t>identifier.</a:t>
            </a:r>
            <a:r>
              <a:rPr lang="en-US" sz="2400" dirty="0"/>
              <a:t> </a:t>
            </a:r>
          </a:p>
          <a:p>
            <a:r>
              <a:rPr lang="en-US" sz="2400" dirty="0"/>
              <a:t>Like for mesh topology, natural identifiers will be the </a:t>
            </a:r>
            <a:r>
              <a:rPr lang="en-US" sz="2400" i="1" dirty="0"/>
              <a:t>`column index` </a:t>
            </a:r>
            <a:r>
              <a:rPr lang="en-US" sz="2400" dirty="0"/>
              <a:t>and </a:t>
            </a:r>
            <a:r>
              <a:rPr lang="en-US" sz="2400" i="1" dirty="0"/>
              <a:t>`row index`.</a:t>
            </a:r>
          </a:p>
        </p:txBody>
      </p:sp>
      <p:sp>
        <p:nvSpPr>
          <p:cNvPr id="5" name="Rectangle 1">
            <a:extLst>
              <a:ext uri="{FF2B5EF4-FFF2-40B4-BE49-F238E27FC236}">
                <a16:creationId xmlns:a16="http://schemas.microsoft.com/office/drawing/2014/main" id="{51B59930-7FC3-4DD7-8231-647D60D0357F}"/>
              </a:ext>
            </a:extLst>
          </p:cNvPr>
          <p:cNvSpPr>
            <a:spLocks noChangeArrowheads="1"/>
          </p:cNvSpPr>
          <p:nvPr/>
        </p:nvSpPr>
        <p:spPr bwMode="auto">
          <a:xfrm>
            <a:off x="5163235" y="1782680"/>
            <a:ext cx="4366426" cy="923330"/>
          </a:xfrm>
          <a:prstGeom prst="rect">
            <a:avLst/>
          </a:prstGeom>
          <a:solidFill>
            <a:srgbClr val="1313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Keys that differ nodes</a:t>
            </a:r>
            <a:br>
              <a:rPr kumimoji="0" lang="en-US" altLang="en-US"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b="0" i="1"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identifier</a:t>
            </a: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"row_</a:t>
            </a:r>
            <a:r>
              <a:rPr kumimoji="0" lang="en-US" altLang="en-US"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idx</a:t>
            </a:r>
            <a:r>
              <a:rPr kumimoji="0" lang="en-US" altLang="en-US"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a:t>
            </a:r>
            <a:r>
              <a:rPr kumimoji="0" lang="en-US" altLang="en-US"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col_idx</a:t>
            </a:r>
            <a:r>
              <a:rPr kumimoji="0" lang="en-US" altLang="en-US"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endParaRPr kumimoji="0" lang="en-US" altLang="en-US" sz="4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6" name="Rectangle 2">
            <a:extLst>
              <a:ext uri="{FF2B5EF4-FFF2-40B4-BE49-F238E27FC236}">
                <a16:creationId xmlns:a16="http://schemas.microsoft.com/office/drawing/2014/main" id="{D45980C7-41FA-4856-A590-80EEDD992C50}"/>
              </a:ext>
            </a:extLst>
          </p:cNvPr>
          <p:cNvSpPr>
            <a:spLocks noChangeArrowheads="1"/>
          </p:cNvSpPr>
          <p:nvPr/>
        </p:nvSpPr>
        <p:spPr bwMode="auto">
          <a:xfrm>
            <a:off x="5163235" y="3023255"/>
            <a:ext cx="6741327" cy="1815882"/>
          </a:xfrm>
          <a:prstGeom prst="rect">
            <a:avLst/>
          </a:prstGeom>
          <a:solidFill>
            <a:srgbClr val="1313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14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Building a 5 x 5 processing elements array</a:t>
            </a:r>
            <a:br>
              <a:rPr kumimoji="0" lang="en-US" altLang="en-US" sz="14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sz="14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peArray</a:t>
            </a:r>
            <a:r>
              <a:rPr kumimoji="0" lang="en-US" altLang="en-US" sz="14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sz="14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Array</a:t>
            </a:r>
            <a:r>
              <a:rPr kumimoji="0" lang="en-US" altLang="en-US" sz="14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4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4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Array</a:t>
            </a:r>
            <a:r>
              <a:rPr kumimoji="0" lang="en-US" altLang="en-US" sz="14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pe_spc</a:t>
            </a:r>
            <a:r>
              <a:rPr kumimoji="0" lang="en-US" altLang="en-US" sz="1400"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pe_add</a:t>
            </a:r>
            <a:r>
              <a:rPr kumimoji="0" lang="en-US" altLang="en-US" sz="1400"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pe_add</a:t>
            </a:r>
            <a:r>
              <a:rPr kumimoji="0" lang="en-US" altLang="en-US" sz="1400"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pe_add</a:t>
            </a:r>
            <a:r>
              <a:rPr kumimoji="0" lang="en-US" altLang="en-US" sz="1400" b="0" i="1"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pe_spc</a:t>
            </a:r>
            <a:r>
              <a:rPr kumimoji="0" lang="en-US" altLang="en-US" sz="14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4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a:t>
            </a:r>
            <a:br>
              <a:rPr kumimoji="0" lang="en-US" altLang="en-US" sz="14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br>
            <a:r>
              <a:rPr kumimoji="0" lang="en-US" altLang="en-US" sz="14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Array</a:t>
            </a:r>
            <a:r>
              <a:rPr kumimoji="0" lang="en-US" altLang="en-US" sz="14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pe_spc</a:t>
            </a:r>
            <a:r>
              <a:rPr kumimoji="0" lang="en-US" altLang="en-US" sz="1400"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pe_add</a:t>
            </a:r>
            <a:r>
              <a:rPr kumimoji="0" lang="en-US" altLang="en-US" sz="1400"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pe_add</a:t>
            </a:r>
            <a:r>
              <a:rPr kumimoji="0" lang="en-US" altLang="en-US" sz="1400"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pe_add</a:t>
            </a:r>
            <a:r>
              <a:rPr kumimoji="0" lang="en-US" altLang="en-US" sz="1400" b="0" i="1"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pe_spc</a:t>
            </a:r>
            <a:r>
              <a:rPr kumimoji="0" lang="en-US" altLang="en-US" sz="14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4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a:t>
            </a:r>
            <a:br>
              <a:rPr kumimoji="0" lang="en-US" altLang="en-US" sz="14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br>
            <a:r>
              <a:rPr kumimoji="0" lang="en-US" altLang="en-US" sz="14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Array</a:t>
            </a:r>
            <a:r>
              <a:rPr kumimoji="0" lang="en-US" altLang="en-US" sz="14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pe_add</a:t>
            </a:r>
            <a:r>
              <a:rPr kumimoji="0" lang="en-US" altLang="en-US" sz="1400"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pe_add</a:t>
            </a:r>
            <a:r>
              <a:rPr kumimoji="0" lang="en-US" altLang="en-US" sz="1400"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pe_add</a:t>
            </a:r>
            <a:r>
              <a:rPr kumimoji="0" lang="en-US" altLang="en-US" sz="1400"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another_pe</a:t>
            </a:r>
            <a:r>
              <a:rPr kumimoji="0" lang="en-US" altLang="en-US" sz="1400" b="0" i="1"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pe_add</a:t>
            </a:r>
            <a:r>
              <a:rPr kumimoji="0" lang="en-US" altLang="en-US" sz="14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4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a:t>
            </a:r>
            <a:br>
              <a:rPr kumimoji="0" lang="en-US" altLang="en-US" sz="14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br>
            <a:r>
              <a:rPr kumimoji="0" lang="en-US" altLang="en-US" sz="14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Array</a:t>
            </a:r>
            <a:r>
              <a:rPr kumimoji="0" lang="en-US" altLang="en-US" sz="14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pe_add</a:t>
            </a:r>
            <a:r>
              <a:rPr kumimoji="0" lang="en-US" altLang="en-US" sz="1400"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pe_add</a:t>
            </a:r>
            <a:r>
              <a:rPr kumimoji="0" lang="en-US" altLang="en-US" sz="1400"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another_ pe</a:t>
            </a:r>
            <a:r>
              <a:rPr kumimoji="0" lang="en-US" altLang="en-US" sz="1400"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pe_add</a:t>
            </a:r>
            <a:r>
              <a:rPr kumimoji="0" lang="en-US" altLang="en-US" sz="1400" b="0" i="1"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pe_spc</a:t>
            </a:r>
            <a:r>
              <a:rPr kumimoji="0" lang="en-US" altLang="en-US" sz="14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lang="en-US" altLang="en-US" sz="1400" b="1" dirty="0">
                <a:solidFill>
                  <a:srgbClr val="ED864A"/>
                </a:solidFill>
                <a:latin typeface="Courier New" panose="02070309020205020404" pitchFamily="49" charset="0"/>
                <a:ea typeface="JetBrains Mono"/>
                <a:cs typeface="Courier New" panose="02070309020205020404" pitchFamily="49" charset="0"/>
              </a:rPr>
              <a:t>,</a:t>
            </a:r>
            <a:endParaRPr kumimoji="0" lang="en-US" altLang="en-US" sz="14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endParaRPr>
          </a:p>
          <a:p>
            <a:pPr lvl="0" eaLnBrk="0" fontAlgn="base" hangingPunct="0">
              <a:spcBef>
                <a:spcPct val="0"/>
              </a:spcBef>
              <a:spcAft>
                <a:spcPct val="0"/>
              </a:spcAft>
            </a:pPr>
            <a:r>
              <a:rPr lang="en-US" altLang="en-US" sz="1400" i="1" dirty="0">
                <a:solidFill>
                  <a:srgbClr val="EBEBEB"/>
                </a:solidFill>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Array</a:t>
            </a:r>
            <a:r>
              <a:rPr kumimoji="0" lang="en-US" altLang="en-US" sz="14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pe_add</a:t>
            </a:r>
            <a:r>
              <a:rPr kumimoji="0" lang="en-US" altLang="en-US" sz="1400"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pe_add</a:t>
            </a:r>
            <a:r>
              <a:rPr kumimoji="0" lang="en-US" altLang="en-US" sz="1400"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pe_add</a:t>
            </a:r>
            <a:r>
              <a:rPr kumimoji="0" lang="en-US" altLang="en-US" sz="1400"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another_pe</a:t>
            </a:r>
            <a:r>
              <a:rPr kumimoji="0" lang="en-US" altLang="en-US" sz="1400" b="0" i="1"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400" b="0" i="1" u="none" strike="noStrike" cap="none" normalizeH="0" baseline="0" dirty="0" err="1">
                <a:ln>
                  <a:noFill/>
                </a:ln>
                <a:solidFill>
                  <a:srgbClr val="7EC3E6"/>
                </a:solidFill>
                <a:effectLst/>
                <a:latin typeface="Courier New" panose="02070309020205020404" pitchFamily="49" charset="0"/>
                <a:ea typeface="JetBrains Mono"/>
                <a:cs typeface="Courier New" panose="02070309020205020404" pitchFamily="49" charset="0"/>
              </a:rPr>
              <a:t>pe_add</a:t>
            </a:r>
            <a:r>
              <a:rPr kumimoji="0" lang="en-US" altLang="en-US" sz="14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4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a:t>
            </a:r>
            <a:br>
              <a:rPr kumimoji="0" lang="en-US" altLang="en-US" sz="14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4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endParaRPr kumimoji="0" lang="en-US" altLang="en-US" sz="36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3" name="灯片编号占位符 2">
            <a:extLst>
              <a:ext uri="{FF2B5EF4-FFF2-40B4-BE49-F238E27FC236}">
                <a16:creationId xmlns:a16="http://schemas.microsoft.com/office/drawing/2014/main" id="{8F7C073D-5932-41FC-9D2C-2A87D4633B2D}"/>
              </a:ext>
            </a:extLst>
          </p:cNvPr>
          <p:cNvSpPr>
            <a:spLocks noGrp="1"/>
          </p:cNvSpPr>
          <p:nvPr>
            <p:ph type="sldNum" sz="quarter" idx="12"/>
          </p:nvPr>
        </p:nvSpPr>
        <p:spPr/>
        <p:txBody>
          <a:bodyPr/>
          <a:lstStyle/>
          <a:p>
            <a:fld id="{29227C6E-B40C-4F1A-B871-335365E566BA}" type="slidenum">
              <a:rPr lang="en-US" smtClean="0"/>
              <a:t>27</a:t>
            </a:fld>
            <a:endParaRPr lang="en-US"/>
          </a:p>
        </p:txBody>
      </p:sp>
    </p:spTree>
    <p:extLst>
      <p:ext uri="{BB962C8B-B14F-4D97-AF65-F5344CB8AC3E}">
        <p14:creationId xmlns:p14="http://schemas.microsoft.com/office/powerpoint/2010/main" val="4016232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7D62EB-009C-4004-9E67-B77734141045}"/>
              </a:ext>
            </a:extLst>
          </p:cNvPr>
          <p:cNvSpPr>
            <a:spLocks noGrp="1"/>
          </p:cNvSpPr>
          <p:nvPr>
            <p:ph type="title"/>
          </p:nvPr>
        </p:nvSpPr>
        <p:spPr>
          <a:xfrm>
            <a:off x="838200" y="365125"/>
            <a:ext cx="11211732" cy="1325563"/>
          </a:xfrm>
        </p:spPr>
        <p:txBody>
          <a:bodyPr/>
          <a:lstStyle/>
          <a:p>
            <a:r>
              <a:rPr lang="en-US" dirty="0"/>
              <a:t>Advanced Features: </a:t>
            </a:r>
            <a:r>
              <a:rPr lang="en-US" altLang="zh-CN" dirty="0"/>
              <a:t>Hardware/Software Tradeoff</a:t>
            </a:r>
            <a:endParaRPr lang="en-US" dirty="0"/>
          </a:p>
        </p:txBody>
      </p:sp>
      <p:sp>
        <p:nvSpPr>
          <p:cNvPr id="3" name="内容占位符 2">
            <a:extLst>
              <a:ext uri="{FF2B5EF4-FFF2-40B4-BE49-F238E27FC236}">
                <a16:creationId xmlns:a16="http://schemas.microsoft.com/office/drawing/2014/main" id="{0A2097FD-F381-485E-BFD2-07EB7C99DFE0}"/>
              </a:ext>
            </a:extLst>
          </p:cNvPr>
          <p:cNvSpPr>
            <a:spLocks noGrp="1"/>
          </p:cNvSpPr>
          <p:nvPr>
            <p:ph idx="1"/>
          </p:nvPr>
        </p:nvSpPr>
        <p:spPr>
          <a:xfrm>
            <a:off x="838200" y="1825625"/>
            <a:ext cx="10515600" cy="592111"/>
          </a:xfrm>
        </p:spPr>
        <p:txBody>
          <a:bodyPr/>
          <a:lstStyle/>
          <a:p>
            <a:r>
              <a:rPr lang="en-US" dirty="0"/>
              <a:t>Compare the Hardware Tradeoff of different delay FIFO depth</a:t>
            </a:r>
          </a:p>
        </p:txBody>
      </p:sp>
      <p:sp>
        <p:nvSpPr>
          <p:cNvPr id="6" name="矩形 5">
            <a:extLst>
              <a:ext uri="{FF2B5EF4-FFF2-40B4-BE49-F238E27FC236}">
                <a16:creationId xmlns:a16="http://schemas.microsoft.com/office/drawing/2014/main" id="{98F27956-F7A1-4F57-92D5-1A97D679C6B8}"/>
              </a:ext>
            </a:extLst>
          </p:cNvPr>
          <p:cNvSpPr/>
          <p:nvPr/>
        </p:nvSpPr>
        <p:spPr>
          <a:xfrm>
            <a:off x="838200" y="3314699"/>
            <a:ext cx="5093776" cy="1815882"/>
          </a:xfrm>
          <a:prstGeom prst="rect">
            <a:avLst/>
          </a:prstGeom>
          <a:ln>
            <a:solidFill>
              <a:schemeClr val="tx1"/>
            </a:solidFill>
          </a:ln>
        </p:spPr>
        <p:txBody>
          <a:bodyPr wrap="square">
            <a:spAutoFit/>
          </a:bodyPr>
          <a:lstStyle/>
          <a:p>
            <a:r>
              <a:rPr lang="en-US" sz="1600" dirty="0">
                <a:latin typeface="Courier New" panose="02070309020205020404" pitchFamily="49" charset="0"/>
                <a:cs typeface="Courier New" panose="02070309020205020404" pitchFamily="49" charset="0"/>
              </a:rPr>
              <a:t>// Input FIFO (</a:t>
            </a:r>
            <a:r>
              <a:rPr lang="en-US" sz="1600" b="1" dirty="0">
                <a:latin typeface="Courier New" panose="02070309020205020404" pitchFamily="49" charset="0"/>
                <a:cs typeface="Courier New" panose="02070309020205020404" pitchFamily="49" charset="0"/>
              </a:rPr>
              <a:t>depth = 4</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FU: 4990.85um2 5.23123mw</a:t>
            </a:r>
          </a:p>
          <a:p>
            <a:r>
              <a:rPr lang="en-US" sz="1600" dirty="0">
                <a:latin typeface="Courier New" panose="02070309020205020404" pitchFamily="49" charset="0"/>
                <a:cs typeface="Courier New" panose="02070309020205020404" pitchFamily="49" charset="0"/>
              </a:rPr>
              <a:t>Network: 1891.03um2 0.472758mw</a:t>
            </a:r>
          </a:p>
          <a:p>
            <a:r>
              <a:rPr lang="en-US" sz="1600" b="1" dirty="0">
                <a:latin typeface="Courier New" panose="02070309020205020404" pitchFamily="49" charset="0"/>
                <a:cs typeface="Courier New" panose="02070309020205020404" pitchFamily="49" charset="0"/>
              </a:rPr>
              <a:t>Sync: 5238um2 3.6mw</a:t>
            </a:r>
          </a:p>
          <a:p>
            <a:r>
              <a:rPr lang="en-US" sz="1600" dirty="0">
                <a:latin typeface="Courier New" panose="02070309020205020404" pitchFamily="49" charset="0"/>
                <a:cs typeface="Courier New" panose="02070309020205020404" pitchFamily="49" charset="0"/>
              </a:rPr>
              <a:t>Memory: 39325um2 12.14mw</a:t>
            </a:r>
          </a:p>
        </p:txBody>
      </p:sp>
      <p:sp>
        <p:nvSpPr>
          <p:cNvPr id="7" name="矩形 6">
            <a:extLst>
              <a:ext uri="{FF2B5EF4-FFF2-40B4-BE49-F238E27FC236}">
                <a16:creationId xmlns:a16="http://schemas.microsoft.com/office/drawing/2014/main" id="{80290EF6-A4F0-45C1-B449-97D20325663C}"/>
              </a:ext>
            </a:extLst>
          </p:cNvPr>
          <p:cNvSpPr/>
          <p:nvPr/>
        </p:nvSpPr>
        <p:spPr>
          <a:xfrm>
            <a:off x="6260026" y="3326794"/>
            <a:ext cx="5093774" cy="1815882"/>
          </a:xfrm>
          <a:prstGeom prst="rect">
            <a:avLst/>
          </a:prstGeom>
          <a:ln>
            <a:solidFill>
              <a:schemeClr val="tx1"/>
            </a:solidFill>
          </a:ln>
        </p:spPr>
        <p:txBody>
          <a:bodyPr wrap="square">
            <a:spAutoFit/>
          </a:bodyPr>
          <a:lstStyle/>
          <a:p>
            <a:r>
              <a:rPr lang="en-US" sz="1600" dirty="0">
                <a:latin typeface="Courier New" panose="02070309020205020404" pitchFamily="49" charset="0"/>
                <a:cs typeface="Courier New" panose="02070309020205020404" pitchFamily="49" charset="0"/>
              </a:rPr>
              <a:t>// Input FIFO (</a:t>
            </a:r>
            <a:r>
              <a:rPr lang="en-US" sz="1600" b="1" dirty="0">
                <a:latin typeface="Courier New" panose="02070309020205020404" pitchFamily="49" charset="0"/>
                <a:cs typeface="Courier New" panose="02070309020205020404" pitchFamily="49" charset="0"/>
              </a:rPr>
              <a:t>depth = 16</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FU: 4990.85um2 5.23123mw</a:t>
            </a:r>
          </a:p>
          <a:p>
            <a:r>
              <a:rPr lang="en-US" sz="1600" dirty="0">
                <a:latin typeface="Courier New" panose="02070309020205020404" pitchFamily="49" charset="0"/>
                <a:cs typeface="Courier New" panose="02070309020205020404" pitchFamily="49" charset="0"/>
              </a:rPr>
              <a:t>Network: 1891.03um2 0.472758mw</a:t>
            </a:r>
          </a:p>
          <a:p>
            <a:r>
              <a:rPr lang="en-US" sz="1600" b="1" dirty="0">
                <a:latin typeface="Courier New" panose="02070309020205020404" pitchFamily="49" charset="0"/>
                <a:cs typeface="Courier New" panose="02070309020205020404" pitchFamily="49" charset="0"/>
              </a:rPr>
              <a:t>Sync: 8730um2 6mw</a:t>
            </a:r>
          </a:p>
          <a:p>
            <a:r>
              <a:rPr lang="en-US" sz="1600" dirty="0">
                <a:latin typeface="Courier New" panose="02070309020205020404" pitchFamily="49" charset="0"/>
                <a:cs typeface="Courier New" panose="02070309020205020404" pitchFamily="49" charset="0"/>
              </a:rPr>
              <a:t>Memory: 39325um2 12.14mw</a:t>
            </a:r>
          </a:p>
        </p:txBody>
      </p:sp>
      <p:sp>
        <p:nvSpPr>
          <p:cNvPr id="5" name="矩形 4">
            <a:extLst>
              <a:ext uri="{FF2B5EF4-FFF2-40B4-BE49-F238E27FC236}">
                <a16:creationId xmlns:a16="http://schemas.microsoft.com/office/drawing/2014/main" id="{B3505DA1-30B2-4003-9C7F-F5080081FEBD}"/>
              </a:ext>
            </a:extLst>
          </p:cNvPr>
          <p:cNvSpPr/>
          <p:nvPr/>
        </p:nvSpPr>
        <p:spPr>
          <a:xfrm>
            <a:off x="838200" y="2892266"/>
            <a:ext cx="5093776" cy="338554"/>
          </a:xfrm>
          <a:prstGeom prst="rect">
            <a:avLst/>
          </a:prstGeom>
        </p:spPr>
        <p:txBody>
          <a:bodyPr wrap="square">
            <a:spAutoFit/>
          </a:bodyPr>
          <a:lstStyle/>
          <a:p>
            <a:r>
              <a:rPr lang="en-US" sz="1600" dirty="0">
                <a:latin typeface="Courier New" panose="02070309020205020404" pitchFamily="49" charset="0"/>
                <a:cs typeface="Courier New" panose="02070309020205020404" pitchFamily="49" charset="0"/>
              </a:rPr>
              <a:t>-&gt; % </a:t>
            </a:r>
            <a:r>
              <a:rPr lang="en-US" sz="1600" dirty="0" err="1">
                <a:latin typeface="Courier New" panose="02070309020205020404" pitchFamily="49" charset="0"/>
                <a:cs typeface="Courier New" panose="02070309020205020404" pitchFamily="49" charset="0"/>
              </a:rPr>
              <a:t>ss_sched</a:t>
            </a:r>
            <a:r>
              <a:rPr lang="en-US" sz="1600" dirty="0">
                <a:latin typeface="Courier New" panose="02070309020205020404" pitchFamily="49" charset="0"/>
                <a:cs typeface="Courier New" panose="02070309020205020404" pitchFamily="49" charset="0"/>
              </a:rPr>
              <a:t> my_cgra_delay_depth_4.json</a:t>
            </a:r>
          </a:p>
        </p:txBody>
      </p:sp>
      <p:sp>
        <p:nvSpPr>
          <p:cNvPr id="9" name="矩形 8">
            <a:extLst>
              <a:ext uri="{FF2B5EF4-FFF2-40B4-BE49-F238E27FC236}">
                <a16:creationId xmlns:a16="http://schemas.microsoft.com/office/drawing/2014/main" id="{0C8A9F3A-1265-4F31-95C0-BEB840953E06}"/>
              </a:ext>
            </a:extLst>
          </p:cNvPr>
          <p:cNvSpPr/>
          <p:nvPr/>
        </p:nvSpPr>
        <p:spPr>
          <a:xfrm>
            <a:off x="6260026" y="2904361"/>
            <a:ext cx="5509066" cy="338554"/>
          </a:xfrm>
          <a:prstGeom prst="rect">
            <a:avLst/>
          </a:prstGeom>
        </p:spPr>
        <p:txBody>
          <a:bodyPr wrap="square">
            <a:spAutoFit/>
          </a:bodyPr>
          <a:lstStyle/>
          <a:p>
            <a:r>
              <a:rPr lang="en-US" sz="1600" dirty="0">
                <a:latin typeface="Courier New" panose="02070309020205020404" pitchFamily="49" charset="0"/>
                <a:cs typeface="Courier New" panose="02070309020205020404" pitchFamily="49" charset="0"/>
              </a:rPr>
              <a:t>-&gt; % </a:t>
            </a:r>
            <a:r>
              <a:rPr lang="en-US" sz="1600" dirty="0" err="1">
                <a:latin typeface="Courier New" panose="02070309020205020404" pitchFamily="49" charset="0"/>
                <a:cs typeface="Courier New" panose="02070309020205020404" pitchFamily="49" charset="0"/>
              </a:rPr>
              <a:t>ss_sched</a:t>
            </a:r>
            <a:r>
              <a:rPr lang="en-US" sz="1600" dirty="0">
                <a:latin typeface="Courier New" panose="02070309020205020404" pitchFamily="49" charset="0"/>
                <a:cs typeface="Courier New" panose="02070309020205020404" pitchFamily="49" charset="0"/>
              </a:rPr>
              <a:t> my_cgra_delay_depth_16.json</a:t>
            </a:r>
          </a:p>
        </p:txBody>
      </p:sp>
      <p:sp>
        <p:nvSpPr>
          <p:cNvPr id="4" name="灯片编号占位符 3">
            <a:extLst>
              <a:ext uri="{FF2B5EF4-FFF2-40B4-BE49-F238E27FC236}">
                <a16:creationId xmlns:a16="http://schemas.microsoft.com/office/drawing/2014/main" id="{29EF0A6C-B312-42AF-BA29-9525F134B910}"/>
              </a:ext>
            </a:extLst>
          </p:cNvPr>
          <p:cNvSpPr>
            <a:spLocks noGrp="1"/>
          </p:cNvSpPr>
          <p:nvPr>
            <p:ph type="sldNum" sz="quarter" idx="12"/>
          </p:nvPr>
        </p:nvSpPr>
        <p:spPr/>
        <p:txBody>
          <a:bodyPr/>
          <a:lstStyle/>
          <a:p>
            <a:fld id="{29227C6E-B40C-4F1A-B871-335365E566BA}" type="slidenum">
              <a:rPr lang="en-US" smtClean="0"/>
              <a:t>28</a:t>
            </a:fld>
            <a:endParaRPr lang="en-US"/>
          </a:p>
        </p:txBody>
      </p:sp>
    </p:spTree>
    <p:extLst>
      <p:ext uri="{BB962C8B-B14F-4D97-AF65-F5344CB8AC3E}">
        <p14:creationId xmlns:p14="http://schemas.microsoft.com/office/powerpoint/2010/main" val="2222659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5346-1382-4E50-BC54-D3A831D2F54B}"/>
              </a:ext>
            </a:extLst>
          </p:cNvPr>
          <p:cNvSpPr>
            <a:spLocks noGrp="1"/>
          </p:cNvSpPr>
          <p:nvPr>
            <p:ph type="title"/>
          </p:nvPr>
        </p:nvSpPr>
        <p:spPr>
          <a:xfrm>
            <a:off x="470262" y="0"/>
            <a:ext cx="11432241" cy="1325563"/>
          </a:xfrm>
        </p:spPr>
        <p:txBody>
          <a:bodyPr/>
          <a:lstStyle/>
          <a:p>
            <a:pPr lvl="1"/>
            <a:r>
              <a:rPr lang="en-US" sz="3600" b="1" dirty="0"/>
              <a:t>Hardware Stack: Composing Spatial Architecture</a:t>
            </a:r>
          </a:p>
        </p:txBody>
      </p:sp>
      <p:sp>
        <p:nvSpPr>
          <p:cNvPr id="3" name="Content Placeholder 2">
            <a:extLst>
              <a:ext uri="{FF2B5EF4-FFF2-40B4-BE49-F238E27FC236}">
                <a16:creationId xmlns:a16="http://schemas.microsoft.com/office/drawing/2014/main" id="{0BFF37B8-EC80-43A6-9B7E-2BF4EC7B989D}"/>
              </a:ext>
            </a:extLst>
          </p:cNvPr>
          <p:cNvSpPr>
            <a:spLocks noGrp="1"/>
          </p:cNvSpPr>
          <p:nvPr>
            <p:ph idx="1"/>
          </p:nvPr>
        </p:nvSpPr>
        <p:spPr>
          <a:xfrm>
            <a:off x="470263" y="1149530"/>
            <a:ext cx="11432240" cy="5571945"/>
          </a:xfrm>
        </p:spPr>
        <p:txBody>
          <a:bodyPr>
            <a:normAutofit/>
          </a:bodyPr>
          <a:lstStyle/>
          <a:p>
            <a:r>
              <a:rPr lang="en-US" sz="4000" b="1" dirty="0">
                <a:solidFill>
                  <a:srgbClr val="8D8D8D"/>
                </a:solidFill>
              </a:rPr>
              <a:t>Overview of DSAGEN H/W Stack (3 mins)</a:t>
            </a:r>
            <a:endParaRPr lang="en-US" sz="3600" dirty="0">
              <a:solidFill>
                <a:srgbClr val="8D8D8D"/>
              </a:solidFill>
            </a:endParaRPr>
          </a:p>
          <a:p>
            <a:r>
              <a:rPr lang="en-US" sz="4000" b="1" dirty="0">
                <a:solidFill>
                  <a:schemeClr val="tx1">
                    <a:lumMod val="50000"/>
                    <a:lumOff val="50000"/>
                  </a:schemeClr>
                </a:solidFill>
              </a:rPr>
              <a:t>Goal: Build Your Own Spatial Architecture (25 mins)</a:t>
            </a:r>
          </a:p>
          <a:p>
            <a:pPr lvl="1"/>
            <a:r>
              <a:rPr lang="en-US" sz="3600" b="1" dirty="0">
                <a:solidFill>
                  <a:srgbClr val="8D8D8D"/>
                </a:solidFill>
              </a:rPr>
              <a:t>A Scala Embedded DSL – Build A Simple CGRA (10 mins)</a:t>
            </a:r>
          </a:p>
          <a:p>
            <a:pPr lvl="1"/>
            <a:r>
              <a:rPr lang="en-US" sz="3600" b="1" dirty="0">
                <a:solidFill>
                  <a:srgbClr val="8D8D8D"/>
                </a:solidFill>
              </a:rPr>
              <a:t>Generate IR/RTL (3 mins)</a:t>
            </a:r>
            <a:r>
              <a:rPr lang="zh-CN" altLang="en-US" sz="3600" b="1" dirty="0">
                <a:solidFill>
                  <a:srgbClr val="8D8D8D"/>
                </a:solidFill>
              </a:rPr>
              <a:t>💻</a:t>
            </a:r>
            <a:endParaRPr lang="en-US" sz="3600" b="1" dirty="0">
              <a:solidFill>
                <a:srgbClr val="8D8D8D"/>
              </a:solidFill>
            </a:endParaRPr>
          </a:p>
          <a:p>
            <a:pPr lvl="1"/>
            <a:r>
              <a:rPr lang="en-US" sz="3600" b="1" dirty="0">
                <a:solidFill>
                  <a:srgbClr val="8D8D8D"/>
                </a:solidFill>
              </a:rPr>
              <a:t>Power/Area Estimation (2 mins)</a:t>
            </a:r>
            <a:r>
              <a:rPr lang="zh-CN" altLang="en-US" sz="3600" b="1" dirty="0">
                <a:solidFill>
                  <a:srgbClr val="8D8D8D"/>
                </a:solidFill>
              </a:rPr>
              <a:t>💻</a:t>
            </a:r>
            <a:endParaRPr lang="en-US" altLang="zh-CN" sz="3600" b="1" dirty="0">
              <a:solidFill>
                <a:srgbClr val="8D8D8D"/>
              </a:solidFill>
            </a:endParaRPr>
          </a:p>
          <a:p>
            <a:pPr lvl="1"/>
            <a:r>
              <a:rPr lang="en-US" altLang="zh-CN" sz="3600" b="1" dirty="0">
                <a:solidFill>
                  <a:schemeClr val="tx1">
                    <a:lumMod val="50000"/>
                    <a:lumOff val="50000"/>
                  </a:schemeClr>
                </a:solidFill>
              </a:rPr>
              <a:t>Build your own CGRA (10 mins)</a:t>
            </a:r>
            <a:r>
              <a:rPr lang="zh-CN" altLang="en-US" sz="3600" b="1" dirty="0">
                <a:solidFill>
                  <a:schemeClr val="tx1">
                    <a:lumMod val="50000"/>
                    <a:lumOff val="50000"/>
                  </a:schemeClr>
                </a:solidFill>
              </a:rPr>
              <a:t>💻</a:t>
            </a:r>
            <a:endParaRPr lang="en-US" altLang="zh-CN" sz="3600" b="1" dirty="0">
              <a:solidFill>
                <a:schemeClr val="tx1">
                  <a:lumMod val="50000"/>
                  <a:lumOff val="50000"/>
                </a:schemeClr>
              </a:solidFill>
            </a:endParaRPr>
          </a:p>
          <a:p>
            <a:r>
              <a:rPr lang="en-US" sz="4000" b="1" dirty="0">
                <a:solidFill>
                  <a:srgbClr val="8D8D8D"/>
                </a:solidFill>
              </a:rPr>
              <a:t>Advanced Hardware Features (5 mins)</a:t>
            </a:r>
          </a:p>
          <a:p>
            <a:r>
              <a:rPr lang="en-US" sz="4000" b="1" dirty="0"/>
              <a:t>A End-to-End Approach (5 mins)</a:t>
            </a:r>
          </a:p>
          <a:p>
            <a:r>
              <a:rPr lang="en-US" sz="4000" b="1" dirty="0">
                <a:solidFill>
                  <a:srgbClr val="8D8D8D"/>
                </a:solidFill>
              </a:rPr>
              <a:t>Q &amp; A (2 mins)</a:t>
            </a:r>
          </a:p>
        </p:txBody>
      </p:sp>
      <p:sp>
        <p:nvSpPr>
          <p:cNvPr id="4" name="灯片编号占位符 3">
            <a:extLst>
              <a:ext uri="{FF2B5EF4-FFF2-40B4-BE49-F238E27FC236}">
                <a16:creationId xmlns:a16="http://schemas.microsoft.com/office/drawing/2014/main" id="{51C0BEA6-B7B1-4ECC-94CB-2D7C47DC52DD}"/>
              </a:ext>
            </a:extLst>
          </p:cNvPr>
          <p:cNvSpPr>
            <a:spLocks noGrp="1"/>
          </p:cNvSpPr>
          <p:nvPr>
            <p:ph type="sldNum" sz="quarter" idx="12"/>
          </p:nvPr>
        </p:nvSpPr>
        <p:spPr/>
        <p:txBody>
          <a:bodyPr/>
          <a:lstStyle/>
          <a:p>
            <a:fld id="{29227C6E-B40C-4F1A-B871-335365E566BA}" type="slidenum">
              <a:rPr lang="en-US" smtClean="0"/>
              <a:t>29</a:t>
            </a:fld>
            <a:endParaRPr lang="en-US"/>
          </a:p>
        </p:txBody>
      </p:sp>
    </p:spTree>
    <p:extLst>
      <p:ext uri="{BB962C8B-B14F-4D97-AF65-F5344CB8AC3E}">
        <p14:creationId xmlns:p14="http://schemas.microsoft.com/office/powerpoint/2010/main" val="103745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E8D04-8131-4480-9DD9-30146920C9FC}"/>
              </a:ext>
            </a:extLst>
          </p:cNvPr>
          <p:cNvSpPr>
            <a:spLocks noGrp="1"/>
          </p:cNvSpPr>
          <p:nvPr>
            <p:ph type="title"/>
          </p:nvPr>
        </p:nvSpPr>
        <p:spPr/>
        <p:txBody>
          <a:bodyPr/>
          <a:lstStyle/>
          <a:p>
            <a:r>
              <a:rPr lang="en-US" b="1" dirty="0"/>
              <a:t>DSAGEN Hardware Stack</a:t>
            </a:r>
          </a:p>
        </p:txBody>
      </p:sp>
      <p:pic>
        <p:nvPicPr>
          <p:cNvPr id="6" name="内容占位符 5">
            <a:extLst>
              <a:ext uri="{FF2B5EF4-FFF2-40B4-BE49-F238E27FC236}">
                <a16:creationId xmlns:a16="http://schemas.microsoft.com/office/drawing/2014/main" id="{2F352EE0-AC5A-4D6E-B1C6-41E1AD446828}"/>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280811" y="1407224"/>
            <a:ext cx="7391400" cy="3857625"/>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圆角 6">
            <a:extLst>
              <a:ext uri="{FF2B5EF4-FFF2-40B4-BE49-F238E27FC236}">
                <a16:creationId xmlns:a16="http://schemas.microsoft.com/office/drawing/2014/main" id="{9F4DD358-CE41-4620-BDD0-DD2245838989}"/>
              </a:ext>
            </a:extLst>
          </p:cNvPr>
          <p:cNvSpPr/>
          <p:nvPr/>
        </p:nvSpPr>
        <p:spPr>
          <a:xfrm>
            <a:off x="177351" y="3130770"/>
            <a:ext cx="7598320" cy="2082010"/>
          </a:xfrm>
          <a:prstGeom prst="roundRect">
            <a:avLst/>
          </a:prstGeom>
          <a:noFill/>
          <a:ln w="762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内容占位符 2">
            <a:extLst>
              <a:ext uri="{FF2B5EF4-FFF2-40B4-BE49-F238E27FC236}">
                <a16:creationId xmlns:a16="http://schemas.microsoft.com/office/drawing/2014/main" id="{D46BF5AF-53CD-4372-AB2D-D216745A72BC}"/>
              </a:ext>
            </a:extLst>
          </p:cNvPr>
          <p:cNvSpPr txBox="1">
            <a:spLocks/>
          </p:cNvSpPr>
          <p:nvPr/>
        </p:nvSpPr>
        <p:spPr>
          <a:xfrm>
            <a:off x="8508492" y="1310632"/>
            <a:ext cx="3547872" cy="4792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p>
        </p:txBody>
      </p:sp>
      <p:sp>
        <p:nvSpPr>
          <p:cNvPr id="9" name="Content Placeholder 2">
            <a:extLst>
              <a:ext uri="{FF2B5EF4-FFF2-40B4-BE49-F238E27FC236}">
                <a16:creationId xmlns:a16="http://schemas.microsoft.com/office/drawing/2014/main" id="{F07C24AF-48FE-4D3F-B910-94607982CD84}"/>
              </a:ext>
            </a:extLst>
          </p:cNvPr>
          <p:cNvSpPr txBox="1">
            <a:spLocks/>
          </p:cNvSpPr>
          <p:nvPr/>
        </p:nvSpPr>
        <p:spPr>
          <a:xfrm>
            <a:off x="7879131" y="1199864"/>
            <a:ext cx="4222953" cy="5014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Define your own architecture.</a:t>
            </a:r>
          </a:p>
          <a:p>
            <a:pPr lvl="1"/>
            <a:r>
              <a:rPr lang="en-US" dirty="0"/>
              <a:t>Generate the IR for compiler</a:t>
            </a:r>
          </a:p>
          <a:p>
            <a:pPr lvl="1"/>
            <a:r>
              <a:rPr lang="en-US" dirty="0"/>
              <a:t>Generate the RTL for hardware research</a:t>
            </a:r>
          </a:p>
          <a:p>
            <a:pPr lvl="1"/>
            <a:r>
              <a:rPr lang="en-US" dirty="0"/>
              <a:t>Design-Space Exploration</a:t>
            </a:r>
          </a:p>
          <a:p>
            <a:r>
              <a:rPr lang="en-US" b="1" dirty="0"/>
              <a:t>ChipYard Integration</a:t>
            </a:r>
          </a:p>
          <a:p>
            <a:pPr lvl="1"/>
            <a:r>
              <a:rPr lang="en-US" dirty="0"/>
              <a:t>Run Stream-Dataflow Program Binary on DSAGEN</a:t>
            </a:r>
          </a:p>
          <a:p>
            <a:pPr lvl="1"/>
            <a:r>
              <a:rPr lang="en-US" dirty="0"/>
              <a:t>Integrate with other IPs</a:t>
            </a:r>
          </a:p>
        </p:txBody>
      </p:sp>
      <p:sp>
        <p:nvSpPr>
          <p:cNvPr id="10" name="椭圆 9">
            <a:extLst>
              <a:ext uri="{FF2B5EF4-FFF2-40B4-BE49-F238E27FC236}">
                <a16:creationId xmlns:a16="http://schemas.microsoft.com/office/drawing/2014/main" id="{0CCF8A35-2171-4D33-9AD5-154EFAC8F64B}"/>
              </a:ext>
            </a:extLst>
          </p:cNvPr>
          <p:cNvSpPr/>
          <p:nvPr/>
        </p:nvSpPr>
        <p:spPr>
          <a:xfrm>
            <a:off x="657037" y="3612674"/>
            <a:ext cx="284480" cy="28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 name="椭圆 10">
            <a:extLst>
              <a:ext uri="{FF2B5EF4-FFF2-40B4-BE49-F238E27FC236}">
                <a16:creationId xmlns:a16="http://schemas.microsoft.com/office/drawing/2014/main" id="{915D3EA3-100E-4FE7-9AEC-176BAFAD5C35}"/>
              </a:ext>
            </a:extLst>
          </p:cNvPr>
          <p:cNvSpPr/>
          <p:nvPr/>
        </p:nvSpPr>
        <p:spPr>
          <a:xfrm>
            <a:off x="2741869" y="2857066"/>
            <a:ext cx="284480" cy="28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椭圆 11">
            <a:extLst>
              <a:ext uri="{FF2B5EF4-FFF2-40B4-BE49-F238E27FC236}">
                <a16:creationId xmlns:a16="http://schemas.microsoft.com/office/drawing/2014/main" id="{593F662B-9FEB-4180-877F-79CD08C40105}"/>
              </a:ext>
            </a:extLst>
          </p:cNvPr>
          <p:cNvSpPr/>
          <p:nvPr/>
        </p:nvSpPr>
        <p:spPr>
          <a:xfrm>
            <a:off x="4979101" y="3564886"/>
            <a:ext cx="284480" cy="28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3" name="椭圆 12">
            <a:extLst>
              <a:ext uri="{FF2B5EF4-FFF2-40B4-BE49-F238E27FC236}">
                <a16:creationId xmlns:a16="http://schemas.microsoft.com/office/drawing/2014/main" id="{86BC01DE-8BA1-4FAB-A0A4-943061A464A1}"/>
              </a:ext>
            </a:extLst>
          </p:cNvPr>
          <p:cNvSpPr/>
          <p:nvPr/>
        </p:nvSpPr>
        <p:spPr>
          <a:xfrm>
            <a:off x="4322257" y="2688696"/>
            <a:ext cx="284480" cy="28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4" name="椭圆 13">
            <a:extLst>
              <a:ext uri="{FF2B5EF4-FFF2-40B4-BE49-F238E27FC236}">
                <a16:creationId xmlns:a16="http://schemas.microsoft.com/office/drawing/2014/main" id="{A68DF653-33F3-473A-83A7-79633798CA67}"/>
              </a:ext>
            </a:extLst>
          </p:cNvPr>
          <p:cNvSpPr/>
          <p:nvPr/>
        </p:nvSpPr>
        <p:spPr>
          <a:xfrm>
            <a:off x="7879131" y="1264984"/>
            <a:ext cx="284480" cy="28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椭圆 14">
            <a:extLst>
              <a:ext uri="{FF2B5EF4-FFF2-40B4-BE49-F238E27FC236}">
                <a16:creationId xmlns:a16="http://schemas.microsoft.com/office/drawing/2014/main" id="{BA2354B5-3CE2-43F3-8311-10AA1131FA62}"/>
              </a:ext>
            </a:extLst>
          </p:cNvPr>
          <p:cNvSpPr/>
          <p:nvPr/>
        </p:nvSpPr>
        <p:spPr>
          <a:xfrm>
            <a:off x="8320532" y="2090494"/>
            <a:ext cx="284480" cy="28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6" name="椭圆 15">
            <a:extLst>
              <a:ext uri="{FF2B5EF4-FFF2-40B4-BE49-F238E27FC236}">
                <a16:creationId xmlns:a16="http://schemas.microsoft.com/office/drawing/2014/main" id="{47DD2A16-6576-4EB3-A557-113C2095BBF0}"/>
              </a:ext>
            </a:extLst>
          </p:cNvPr>
          <p:cNvSpPr/>
          <p:nvPr/>
        </p:nvSpPr>
        <p:spPr>
          <a:xfrm>
            <a:off x="8320532" y="2774780"/>
            <a:ext cx="284480" cy="28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8" name="椭圆 17">
            <a:extLst>
              <a:ext uri="{FF2B5EF4-FFF2-40B4-BE49-F238E27FC236}">
                <a16:creationId xmlns:a16="http://schemas.microsoft.com/office/drawing/2014/main" id="{784EB8FF-984B-4683-AB41-6DD35D77EE10}"/>
              </a:ext>
            </a:extLst>
          </p:cNvPr>
          <p:cNvSpPr/>
          <p:nvPr/>
        </p:nvSpPr>
        <p:spPr>
          <a:xfrm>
            <a:off x="8314522" y="3525818"/>
            <a:ext cx="284480" cy="28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矩形 18">
            <a:extLst>
              <a:ext uri="{FF2B5EF4-FFF2-40B4-BE49-F238E27FC236}">
                <a16:creationId xmlns:a16="http://schemas.microsoft.com/office/drawing/2014/main" id="{2F5FF557-E757-40CF-AEBA-BC9D21FF4C9E}"/>
              </a:ext>
            </a:extLst>
          </p:cNvPr>
          <p:cNvSpPr/>
          <p:nvPr/>
        </p:nvSpPr>
        <p:spPr>
          <a:xfrm>
            <a:off x="8267447" y="3483392"/>
            <a:ext cx="378630" cy="369332"/>
          </a:xfrm>
          <a:prstGeom prst="rect">
            <a:avLst/>
          </a:prstGeom>
        </p:spPr>
        <p:txBody>
          <a:bodyPr wrap="none">
            <a:spAutoFit/>
          </a:bodyPr>
          <a:lstStyle/>
          <a:p>
            <a:r>
              <a:rPr lang="en-US" dirty="0">
                <a:solidFill>
                  <a:schemeClr val="bg1"/>
                </a:solidFill>
              </a:rPr>
              <a:t>4</a:t>
            </a:r>
            <a:r>
              <a:rPr lang="en-US" baseline="30000" dirty="0">
                <a:solidFill>
                  <a:schemeClr val="bg1"/>
                </a:solidFill>
              </a:rPr>
              <a:t>*</a:t>
            </a:r>
            <a:endParaRPr lang="en-US" dirty="0">
              <a:solidFill>
                <a:schemeClr val="bg1"/>
              </a:solidFill>
            </a:endParaRPr>
          </a:p>
        </p:txBody>
      </p:sp>
      <p:sp>
        <p:nvSpPr>
          <p:cNvPr id="20" name="矩形 19">
            <a:extLst>
              <a:ext uri="{FF2B5EF4-FFF2-40B4-BE49-F238E27FC236}">
                <a16:creationId xmlns:a16="http://schemas.microsoft.com/office/drawing/2014/main" id="{3411F121-74E4-41F7-9D11-B70FDD3C87C9}"/>
              </a:ext>
            </a:extLst>
          </p:cNvPr>
          <p:cNvSpPr/>
          <p:nvPr/>
        </p:nvSpPr>
        <p:spPr>
          <a:xfrm>
            <a:off x="0" y="6476008"/>
            <a:ext cx="5520870" cy="369332"/>
          </a:xfrm>
          <a:prstGeom prst="rect">
            <a:avLst/>
          </a:prstGeom>
        </p:spPr>
        <p:txBody>
          <a:bodyPr wrap="none">
            <a:spAutoFit/>
          </a:bodyPr>
          <a:lstStyle/>
          <a:p>
            <a:pPr lvl="1"/>
            <a:r>
              <a:rPr lang="en-US" dirty="0"/>
              <a:t>*Design-Space Exploration will not be covered today</a:t>
            </a:r>
          </a:p>
        </p:txBody>
      </p:sp>
      <p:sp>
        <p:nvSpPr>
          <p:cNvPr id="3" name="灯片编号占位符 2">
            <a:extLst>
              <a:ext uri="{FF2B5EF4-FFF2-40B4-BE49-F238E27FC236}">
                <a16:creationId xmlns:a16="http://schemas.microsoft.com/office/drawing/2014/main" id="{86E9424C-97F5-4176-885B-8D88547A157B}"/>
              </a:ext>
            </a:extLst>
          </p:cNvPr>
          <p:cNvSpPr>
            <a:spLocks noGrp="1"/>
          </p:cNvSpPr>
          <p:nvPr>
            <p:ph type="sldNum" sz="quarter" idx="12"/>
          </p:nvPr>
        </p:nvSpPr>
        <p:spPr/>
        <p:txBody>
          <a:bodyPr/>
          <a:lstStyle/>
          <a:p>
            <a:fld id="{29227C6E-B40C-4F1A-B871-335365E566BA}" type="slidenum">
              <a:rPr lang="en-US" smtClean="0"/>
              <a:t>3</a:t>
            </a:fld>
            <a:endParaRPr lang="en-US"/>
          </a:p>
        </p:txBody>
      </p:sp>
    </p:spTree>
    <p:extLst>
      <p:ext uri="{BB962C8B-B14F-4D97-AF65-F5344CB8AC3E}">
        <p14:creationId xmlns:p14="http://schemas.microsoft.com/office/powerpoint/2010/main" val="1984458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DF9113-8D80-4A6A-B226-8E19B70146C0}"/>
              </a:ext>
            </a:extLst>
          </p:cNvPr>
          <p:cNvSpPr>
            <a:spLocks noGrp="1"/>
          </p:cNvSpPr>
          <p:nvPr>
            <p:ph type="title"/>
          </p:nvPr>
        </p:nvSpPr>
        <p:spPr/>
        <p:txBody>
          <a:bodyPr/>
          <a:lstStyle/>
          <a:p>
            <a:r>
              <a:rPr lang="en-US" b="1" dirty="0"/>
              <a:t>A End-to-End Approach</a:t>
            </a:r>
            <a:r>
              <a:rPr lang="zh-CN" altLang="en-US" b="1" dirty="0"/>
              <a:t>💻</a:t>
            </a:r>
            <a:endParaRPr lang="en-US" dirty="0"/>
          </a:p>
        </p:txBody>
      </p:sp>
      <p:sp>
        <p:nvSpPr>
          <p:cNvPr id="3" name="内容占位符 2">
            <a:extLst>
              <a:ext uri="{FF2B5EF4-FFF2-40B4-BE49-F238E27FC236}">
                <a16:creationId xmlns:a16="http://schemas.microsoft.com/office/drawing/2014/main" id="{4F8A801C-D040-45EC-890A-851B9AB3A6C8}"/>
              </a:ext>
            </a:extLst>
          </p:cNvPr>
          <p:cNvSpPr>
            <a:spLocks noGrp="1"/>
          </p:cNvSpPr>
          <p:nvPr>
            <p:ph idx="1"/>
          </p:nvPr>
        </p:nvSpPr>
        <p:spPr>
          <a:xfrm>
            <a:off x="838200" y="1403985"/>
            <a:ext cx="10515600" cy="597535"/>
          </a:xfrm>
        </p:spPr>
        <p:txBody>
          <a:bodyPr/>
          <a:lstStyle/>
          <a:p>
            <a:r>
              <a:rPr lang="en-US" dirty="0"/>
              <a:t>Add DSAGEN Hardware Generator </a:t>
            </a:r>
            <a:r>
              <a:rPr lang="en-US" i="1" dirty="0"/>
              <a:t>(</a:t>
            </a:r>
            <a:r>
              <a:rPr lang="en-US" i="1" dirty="0" err="1"/>
              <a:t>dsa</a:t>
            </a:r>
            <a:r>
              <a:rPr lang="en-US" i="1" dirty="0"/>
              <a:t>-</a:t>
            </a:r>
            <a:r>
              <a:rPr lang="en-US" i="1" dirty="0" err="1"/>
              <a:t>cgra</a:t>
            </a:r>
            <a:r>
              <a:rPr lang="en-US" i="1" dirty="0"/>
              <a:t>-gen) </a:t>
            </a:r>
            <a:r>
              <a:rPr lang="en-US" dirty="0"/>
              <a:t>into ChipYard</a:t>
            </a:r>
          </a:p>
          <a:p>
            <a:pPr marL="0" indent="0">
              <a:buNone/>
            </a:pPr>
            <a:endParaRPr lang="en-US" dirty="0"/>
          </a:p>
          <a:p>
            <a:pPr lvl="1"/>
            <a:endParaRPr lang="en-US" dirty="0"/>
          </a:p>
        </p:txBody>
      </p:sp>
      <p:sp>
        <p:nvSpPr>
          <p:cNvPr id="6" name="矩形 5">
            <a:extLst>
              <a:ext uri="{FF2B5EF4-FFF2-40B4-BE49-F238E27FC236}">
                <a16:creationId xmlns:a16="http://schemas.microsoft.com/office/drawing/2014/main" id="{28DD807C-6D9C-4281-A427-74D5E7D9E658}"/>
              </a:ext>
            </a:extLst>
          </p:cNvPr>
          <p:cNvSpPr/>
          <p:nvPr/>
        </p:nvSpPr>
        <p:spPr>
          <a:xfrm>
            <a:off x="0" y="6492875"/>
            <a:ext cx="10029220" cy="369332"/>
          </a:xfrm>
          <a:prstGeom prst="rect">
            <a:avLst/>
          </a:prstGeom>
        </p:spPr>
        <p:txBody>
          <a:bodyPr wrap="none">
            <a:spAutoFit/>
          </a:bodyPr>
          <a:lstStyle/>
          <a:p>
            <a:r>
              <a:rPr lang="en-US" i="1" dirty="0"/>
              <a:t>Notice: ss-chipyard (we have not released it in </a:t>
            </a:r>
            <a:r>
              <a:rPr lang="en-US" i="1" dirty="0" err="1"/>
              <a:t>dsa</a:t>
            </a:r>
            <a:r>
              <a:rPr lang="en-US" i="1" dirty="0"/>
              <a:t>-framework yet) has been integrated with </a:t>
            </a:r>
            <a:r>
              <a:rPr lang="en-US" i="1" dirty="0" err="1"/>
              <a:t>dsa</a:t>
            </a:r>
            <a:r>
              <a:rPr lang="en-US" i="1" dirty="0"/>
              <a:t>-</a:t>
            </a:r>
            <a:r>
              <a:rPr lang="en-US" i="1" dirty="0" err="1"/>
              <a:t>cgra</a:t>
            </a:r>
            <a:r>
              <a:rPr lang="en-US" i="1" dirty="0"/>
              <a:t>-gen</a:t>
            </a:r>
          </a:p>
        </p:txBody>
      </p:sp>
      <p:sp>
        <p:nvSpPr>
          <p:cNvPr id="7" name="Rectangle 1">
            <a:extLst>
              <a:ext uri="{FF2B5EF4-FFF2-40B4-BE49-F238E27FC236}">
                <a16:creationId xmlns:a16="http://schemas.microsoft.com/office/drawing/2014/main" id="{AD9E2904-1621-49C3-87BC-D6B8262E044F}"/>
              </a:ext>
            </a:extLst>
          </p:cNvPr>
          <p:cNvSpPr>
            <a:spLocks noChangeArrowheads="1"/>
          </p:cNvSpPr>
          <p:nvPr/>
        </p:nvSpPr>
        <p:spPr bwMode="auto">
          <a:xfrm>
            <a:off x="838200" y="1955354"/>
            <a:ext cx="10821290" cy="4211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class </a:t>
            </a:r>
            <a:r>
              <a:rPr kumimoji="0" lang="en-US" altLang="en-US" sz="1400" b="1" i="0" u="none" strike="noStrike" cap="none" normalizeH="0" baseline="0" dirty="0" err="1">
                <a:ln>
                  <a:noFill/>
                </a:ln>
                <a:effectLst/>
                <a:latin typeface="Courier New" panose="02070309020205020404" pitchFamily="49" charset="0"/>
                <a:ea typeface="Monaco"/>
                <a:cs typeface="Courier New" panose="02070309020205020404" pitchFamily="49" charset="0"/>
              </a:rPr>
              <a:t>SSCgraConfig</a:t>
            </a: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extends Config(</a:t>
            </a:r>
            <a:b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b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new </a:t>
            </a:r>
            <a:r>
              <a:rPr kumimoji="0" lang="en-US" altLang="en-US" sz="1400" b="1" i="0" u="none" strike="noStrike" cap="none" normalizeH="0" baseline="0" dirty="0" err="1">
                <a:ln>
                  <a:noFill/>
                </a:ln>
                <a:effectLst/>
                <a:latin typeface="Courier New" panose="02070309020205020404" pitchFamily="49" charset="0"/>
                <a:ea typeface="Monaco"/>
                <a:cs typeface="Courier New" panose="02070309020205020404" pitchFamily="49" charset="0"/>
              </a:rPr>
              <a:t>chipyard.iobinders.WithUARTAdapter</a:t>
            </a: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a:t>
            </a:r>
            <a:b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b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new </a:t>
            </a:r>
            <a:r>
              <a:rPr kumimoji="0" lang="en-US" altLang="en-US" sz="1400" b="1" i="0" u="none" strike="noStrike" cap="none" normalizeH="0" baseline="0" dirty="0" err="1">
                <a:ln>
                  <a:noFill/>
                </a:ln>
                <a:effectLst/>
                <a:latin typeface="Courier New" panose="02070309020205020404" pitchFamily="49" charset="0"/>
                <a:ea typeface="Monaco"/>
                <a:cs typeface="Courier New" panose="02070309020205020404" pitchFamily="49" charset="0"/>
              </a:rPr>
              <a:t>chipyard.iobinders.WithTieOffInterrupts</a:t>
            </a: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a:t>
            </a:r>
            <a:b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b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new </a:t>
            </a:r>
            <a:r>
              <a:rPr kumimoji="0" lang="en-US" altLang="en-US" sz="1400" b="1" i="0" u="none" strike="noStrike" cap="none" normalizeH="0" baseline="0" dirty="0" err="1">
                <a:ln>
                  <a:noFill/>
                </a:ln>
                <a:effectLst/>
                <a:latin typeface="Courier New" panose="02070309020205020404" pitchFamily="49" charset="0"/>
                <a:ea typeface="Monaco"/>
                <a:cs typeface="Courier New" panose="02070309020205020404" pitchFamily="49" charset="0"/>
              </a:rPr>
              <a:t>chipyard.iobinders.WithBlackBoxSimMem</a:t>
            </a: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a:t>
            </a:r>
            <a:b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b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new </a:t>
            </a:r>
            <a:r>
              <a:rPr kumimoji="0" lang="en-US" altLang="en-US" sz="1400" b="1" i="0" u="none" strike="noStrike" cap="none" normalizeH="0" baseline="0" dirty="0" err="1">
                <a:ln>
                  <a:noFill/>
                </a:ln>
                <a:effectLst/>
                <a:latin typeface="Courier New" panose="02070309020205020404" pitchFamily="49" charset="0"/>
                <a:ea typeface="Monaco"/>
                <a:cs typeface="Courier New" panose="02070309020205020404" pitchFamily="49" charset="0"/>
              </a:rPr>
              <a:t>chipyard.iobinders.WithTiedOffDebug</a:t>
            </a: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a:t>
            </a:r>
            <a:b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b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new </a:t>
            </a:r>
            <a:r>
              <a:rPr kumimoji="0" lang="en-US" altLang="en-US" sz="1400" b="1" i="0" u="none" strike="noStrike" cap="none" normalizeH="0" baseline="0" dirty="0" err="1">
                <a:ln>
                  <a:noFill/>
                </a:ln>
                <a:effectLst/>
                <a:latin typeface="Courier New" panose="02070309020205020404" pitchFamily="49" charset="0"/>
                <a:ea typeface="Monaco"/>
                <a:cs typeface="Courier New" panose="02070309020205020404" pitchFamily="49" charset="0"/>
              </a:rPr>
              <a:t>chipyard.iobinders.WithSimSerial</a:t>
            </a: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a:t>
            </a:r>
            <a:b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b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new </a:t>
            </a:r>
            <a:r>
              <a:rPr kumimoji="0" lang="en-US" altLang="en-US" sz="1400" b="1" i="0" u="none" strike="noStrike" cap="none" normalizeH="0" baseline="0" dirty="0" err="1">
                <a:ln>
                  <a:noFill/>
                </a:ln>
                <a:effectLst/>
                <a:latin typeface="Courier New" panose="02070309020205020404" pitchFamily="49" charset="0"/>
                <a:ea typeface="Monaco"/>
                <a:cs typeface="Courier New" panose="02070309020205020404" pitchFamily="49" charset="0"/>
              </a:rPr>
              <a:t>testchipip.WithTSI</a:t>
            </a: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a:t>
            </a:r>
            <a:b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b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new </a:t>
            </a:r>
            <a:r>
              <a:rPr kumimoji="0" lang="en-US" altLang="en-US" sz="1400" b="1" i="0" u="none" strike="noStrike" cap="none" normalizeH="0" baseline="0" dirty="0" err="1">
                <a:ln>
                  <a:noFill/>
                </a:ln>
                <a:effectLst/>
                <a:latin typeface="Courier New" panose="02070309020205020404" pitchFamily="49" charset="0"/>
                <a:ea typeface="Monaco"/>
                <a:cs typeface="Courier New" panose="02070309020205020404" pitchFamily="49" charset="0"/>
              </a:rPr>
              <a:t>chipyard.config.WithBootROM</a:t>
            </a: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a:t>
            </a:r>
            <a:b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b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new </a:t>
            </a:r>
            <a:r>
              <a:rPr kumimoji="0" lang="en-US" altLang="en-US" sz="1400" b="1" i="0" u="none" strike="noStrike" cap="none" normalizeH="0" baseline="0" dirty="0" err="1">
                <a:ln>
                  <a:noFill/>
                </a:ln>
                <a:effectLst/>
                <a:latin typeface="Courier New" panose="02070309020205020404" pitchFamily="49" charset="0"/>
                <a:ea typeface="Monaco"/>
                <a:cs typeface="Courier New" panose="02070309020205020404" pitchFamily="49" charset="0"/>
              </a:rPr>
              <a:t>chipyard.config.WithUART</a:t>
            </a: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a:t>
            </a:r>
            <a:b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b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new chipyard.config.WithL2TLBs(1024) ++</a:t>
            </a:r>
            <a:b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b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new </a:t>
            </a:r>
            <a:r>
              <a:rPr kumimoji="0" lang="en-US" altLang="en-US" sz="1400" b="1" i="0" u="none" strike="noStrike" cap="none" normalizeH="0" baseline="0" dirty="0" err="1">
                <a:ln>
                  <a:noFill/>
                </a:ln>
                <a:effectLst/>
                <a:latin typeface="Courier New" panose="02070309020205020404" pitchFamily="49" charset="0"/>
                <a:ea typeface="Monaco"/>
                <a:cs typeface="Courier New" panose="02070309020205020404" pitchFamily="49" charset="0"/>
              </a:rPr>
              <a:t>freechips.rocketchip.subsystem.WithNoMMIOPort</a:t>
            </a: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a:t>
            </a:r>
            <a:b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b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new </a:t>
            </a:r>
            <a:r>
              <a:rPr kumimoji="0" lang="en-US" altLang="en-US" sz="1400" b="1" i="0" u="none" strike="noStrike" cap="none" normalizeH="0" baseline="0" dirty="0" err="1">
                <a:ln>
                  <a:noFill/>
                </a:ln>
                <a:effectLst/>
                <a:latin typeface="Courier New" panose="02070309020205020404" pitchFamily="49" charset="0"/>
                <a:ea typeface="Monaco"/>
                <a:cs typeface="Courier New" panose="02070309020205020404" pitchFamily="49" charset="0"/>
              </a:rPr>
              <a:t>freechips.rocketchip.subsystem.WithNoSlavePort</a:t>
            </a: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a:t>
            </a:r>
            <a:b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b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new </a:t>
            </a:r>
            <a:r>
              <a:rPr kumimoji="0" lang="en-US" altLang="en-US" sz="1400" b="1" i="0" u="none" strike="noStrike" cap="none" normalizeH="0" baseline="0" dirty="0" err="1">
                <a:ln>
                  <a:noFill/>
                </a:ln>
                <a:effectLst/>
                <a:latin typeface="Courier New" panose="02070309020205020404" pitchFamily="49" charset="0"/>
                <a:ea typeface="Monaco"/>
                <a:cs typeface="Courier New" panose="02070309020205020404" pitchFamily="49" charset="0"/>
              </a:rPr>
              <a:t>freechips.rocketchip.subsystem.WithInclusiveCache</a:t>
            </a: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a:t>
            </a:r>
            <a:b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b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a:t>
            </a:r>
            <a:r>
              <a:rPr kumimoji="0" lang="en-US" altLang="en-US" sz="2000" b="1" i="0" u="none" strike="noStrike" cap="none" normalizeH="0" baseline="0" dirty="0">
                <a:ln>
                  <a:noFill/>
                </a:ln>
                <a:solidFill>
                  <a:srgbClr val="FF0000"/>
                </a:solidFill>
                <a:effectLst/>
                <a:latin typeface="Courier New" panose="02070309020205020404" pitchFamily="49" charset="0"/>
                <a:ea typeface="Monaco"/>
                <a:cs typeface="Courier New" panose="02070309020205020404" pitchFamily="49" charset="0"/>
              </a:rPr>
              <a:t>new </a:t>
            </a:r>
            <a:r>
              <a:rPr kumimoji="0" lang="en-US" altLang="en-US" sz="2000" b="1" i="0" u="none" strike="noStrike" cap="none" normalizeH="0" baseline="0" dirty="0" err="1">
                <a:ln>
                  <a:noFill/>
                </a:ln>
                <a:solidFill>
                  <a:srgbClr val="FF0000"/>
                </a:solidFill>
                <a:effectLst/>
                <a:latin typeface="Courier New" panose="02070309020205020404" pitchFamily="49" charset="0"/>
                <a:ea typeface="Monaco"/>
                <a:cs typeface="Courier New" panose="02070309020205020404" pitchFamily="49" charset="0"/>
              </a:rPr>
              <a:t>ss_cgra_gen.WithSsCgra</a:t>
            </a:r>
            <a:r>
              <a:rPr kumimoji="0" lang="en-US" altLang="en-US" sz="2000" b="1" i="0" u="none" strike="noStrike" cap="none" normalizeH="0" baseline="0" dirty="0">
                <a:ln>
                  <a:noFill/>
                </a:ln>
                <a:solidFill>
                  <a:srgbClr val="FF0000"/>
                </a:solidFill>
                <a:effectLst/>
                <a:latin typeface="Courier New" panose="02070309020205020404" pitchFamily="49" charset="0"/>
                <a:ea typeface="Monaco"/>
                <a:cs typeface="Courier New" panose="02070309020205020404" pitchFamily="49" charset="0"/>
              </a:rPr>
              <a:t> ++ // mixed with Stream-Dataflow CGRA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new </a:t>
            </a:r>
            <a:r>
              <a:rPr kumimoji="0" lang="en-US" altLang="en-US" sz="1400" b="1" i="0" u="none" strike="noStrike" cap="none" normalizeH="0" baseline="0" dirty="0" err="1">
                <a:ln>
                  <a:noFill/>
                </a:ln>
                <a:effectLst/>
                <a:latin typeface="Courier New" panose="02070309020205020404" pitchFamily="49" charset="0"/>
                <a:ea typeface="Monaco"/>
                <a:cs typeface="Courier New" panose="02070309020205020404" pitchFamily="49" charset="0"/>
              </a:rPr>
              <a:t>freechips.rocketchip.subsystem.WithNExtTopInterrupts</a:t>
            </a: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(0) ++</a:t>
            </a:r>
            <a:b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b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new </a:t>
            </a:r>
            <a:r>
              <a:rPr kumimoji="0" lang="en-US" altLang="en-US" sz="1400" b="1" i="0" u="none" strike="noStrike" cap="none" normalizeH="0" baseline="0" dirty="0" err="1">
                <a:ln>
                  <a:noFill/>
                </a:ln>
                <a:effectLst/>
                <a:latin typeface="Courier New" panose="02070309020205020404" pitchFamily="49" charset="0"/>
                <a:ea typeface="Monaco"/>
                <a:cs typeface="Courier New" panose="02070309020205020404" pitchFamily="49" charset="0"/>
              </a:rPr>
              <a:t>freechips.rocketchip.subsystem.WithNBigCores</a:t>
            </a: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(1) ++</a:t>
            </a:r>
            <a:b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b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new </a:t>
            </a:r>
            <a:r>
              <a:rPr kumimoji="0" lang="en-US" altLang="en-US" sz="1400" b="1" i="0" u="none" strike="noStrike" cap="none" normalizeH="0" baseline="0" dirty="0" err="1">
                <a:ln>
                  <a:noFill/>
                </a:ln>
                <a:effectLst/>
                <a:latin typeface="Courier New" panose="02070309020205020404" pitchFamily="49" charset="0"/>
                <a:ea typeface="Monaco"/>
                <a:cs typeface="Courier New" panose="02070309020205020404" pitchFamily="49" charset="0"/>
              </a:rPr>
              <a:t>freechips.rocketchip.subsystem.WithCoherentBusTopology</a:t>
            </a: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a:t>
            </a:r>
            <a:b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b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	new </a:t>
            </a:r>
            <a:r>
              <a:rPr kumimoji="0" lang="en-US" altLang="en-US" sz="1400" b="1" i="0" u="none" strike="noStrike" cap="none" normalizeH="0" baseline="0" dirty="0" err="1">
                <a:ln>
                  <a:noFill/>
                </a:ln>
                <a:effectLst/>
                <a:latin typeface="Courier New" panose="02070309020205020404" pitchFamily="49" charset="0"/>
                <a:ea typeface="Monaco"/>
                <a:cs typeface="Courier New" panose="02070309020205020404" pitchFamily="49" charset="0"/>
              </a:rPr>
              <a:t>freechips.rocketchip.system.BaseConfig</a:t>
            </a:r>
            <a:b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br>
            <a:r>
              <a:rPr kumimoji="0" lang="en-US" altLang="en-US" sz="1400" b="1" i="0" u="none" strike="noStrike" cap="none" normalizeH="0" baseline="0" dirty="0">
                <a:ln>
                  <a:noFill/>
                </a:ln>
                <a:effectLst/>
                <a:latin typeface="Courier New" panose="02070309020205020404" pitchFamily="49" charset="0"/>
                <a:ea typeface="Monaco"/>
                <a:cs typeface="Courier New" panose="02070309020205020404" pitchFamily="49" charset="0"/>
              </a:rPr>
              <a:t>)</a:t>
            </a:r>
            <a:r>
              <a:rPr kumimoji="0" lang="en-US" altLang="en-US" sz="1400" b="1" i="0" u="none" strike="noStrike" cap="none" normalizeH="0" baseline="0" dirty="0">
                <a:ln>
                  <a:noFill/>
                </a:ln>
                <a:effectLst/>
                <a:latin typeface="Courier New" panose="02070309020205020404" pitchFamily="49" charset="0"/>
                <a:cs typeface="Courier New" panose="02070309020205020404" pitchFamily="49" charset="0"/>
              </a:rPr>
              <a:t> </a:t>
            </a:r>
          </a:p>
        </p:txBody>
      </p:sp>
      <p:sp>
        <p:nvSpPr>
          <p:cNvPr id="4" name="灯片编号占位符 3">
            <a:extLst>
              <a:ext uri="{FF2B5EF4-FFF2-40B4-BE49-F238E27FC236}">
                <a16:creationId xmlns:a16="http://schemas.microsoft.com/office/drawing/2014/main" id="{E78E1DDD-E79B-41C2-A49B-F3928AA328C4}"/>
              </a:ext>
            </a:extLst>
          </p:cNvPr>
          <p:cNvSpPr>
            <a:spLocks noGrp="1"/>
          </p:cNvSpPr>
          <p:nvPr>
            <p:ph type="sldNum" sz="quarter" idx="12"/>
          </p:nvPr>
        </p:nvSpPr>
        <p:spPr/>
        <p:txBody>
          <a:bodyPr/>
          <a:lstStyle/>
          <a:p>
            <a:fld id="{29227C6E-B40C-4F1A-B871-335365E566BA}" type="slidenum">
              <a:rPr lang="en-US" smtClean="0"/>
              <a:t>30</a:t>
            </a:fld>
            <a:endParaRPr lang="en-US"/>
          </a:p>
        </p:txBody>
      </p:sp>
    </p:spTree>
    <p:extLst>
      <p:ext uri="{BB962C8B-B14F-4D97-AF65-F5344CB8AC3E}">
        <p14:creationId xmlns:p14="http://schemas.microsoft.com/office/powerpoint/2010/main" val="689691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DF9113-8D80-4A6A-B226-8E19B70146C0}"/>
              </a:ext>
            </a:extLst>
          </p:cNvPr>
          <p:cNvSpPr>
            <a:spLocks noGrp="1"/>
          </p:cNvSpPr>
          <p:nvPr>
            <p:ph type="title"/>
          </p:nvPr>
        </p:nvSpPr>
        <p:spPr/>
        <p:txBody>
          <a:bodyPr/>
          <a:lstStyle/>
          <a:p>
            <a:r>
              <a:rPr lang="en-US" b="1" dirty="0"/>
              <a:t>A End-to-End Approach</a:t>
            </a:r>
            <a:r>
              <a:rPr lang="zh-CN" altLang="en-US" b="1" dirty="0"/>
              <a:t>💻</a:t>
            </a:r>
            <a:endParaRPr lang="en-US" dirty="0"/>
          </a:p>
        </p:txBody>
      </p:sp>
      <p:sp>
        <p:nvSpPr>
          <p:cNvPr id="3" name="内容占位符 2">
            <a:extLst>
              <a:ext uri="{FF2B5EF4-FFF2-40B4-BE49-F238E27FC236}">
                <a16:creationId xmlns:a16="http://schemas.microsoft.com/office/drawing/2014/main" id="{4F8A801C-D040-45EC-890A-851B9AB3A6C8}"/>
              </a:ext>
            </a:extLst>
          </p:cNvPr>
          <p:cNvSpPr>
            <a:spLocks noGrp="1"/>
          </p:cNvSpPr>
          <p:nvPr>
            <p:ph idx="1"/>
          </p:nvPr>
        </p:nvSpPr>
        <p:spPr>
          <a:xfrm>
            <a:off x="838200" y="1403985"/>
            <a:ext cx="10916920" cy="597535"/>
          </a:xfrm>
        </p:spPr>
        <p:txBody>
          <a:bodyPr>
            <a:normAutofit/>
          </a:bodyPr>
          <a:lstStyle/>
          <a:p>
            <a:r>
              <a:rPr lang="en-US" dirty="0"/>
              <a:t>Generate the binary from C program with Stream-Dataflow Instruction</a:t>
            </a:r>
          </a:p>
        </p:txBody>
      </p:sp>
      <p:sp>
        <p:nvSpPr>
          <p:cNvPr id="6" name="矩形 5">
            <a:extLst>
              <a:ext uri="{FF2B5EF4-FFF2-40B4-BE49-F238E27FC236}">
                <a16:creationId xmlns:a16="http://schemas.microsoft.com/office/drawing/2014/main" id="{28DD807C-6D9C-4281-A427-74D5E7D9E658}"/>
              </a:ext>
            </a:extLst>
          </p:cNvPr>
          <p:cNvSpPr/>
          <p:nvPr/>
        </p:nvSpPr>
        <p:spPr>
          <a:xfrm>
            <a:off x="0" y="6492875"/>
            <a:ext cx="10029220" cy="369332"/>
          </a:xfrm>
          <a:prstGeom prst="rect">
            <a:avLst/>
          </a:prstGeom>
        </p:spPr>
        <p:txBody>
          <a:bodyPr wrap="none">
            <a:spAutoFit/>
          </a:bodyPr>
          <a:lstStyle/>
          <a:p>
            <a:r>
              <a:rPr lang="en-US" i="1" dirty="0"/>
              <a:t>Notice: ss-chipyard (we have not released it in </a:t>
            </a:r>
            <a:r>
              <a:rPr lang="en-US" i="1" dirty="0" err="1"/>
              <a:t>dsa</a:t>
            </a:r>
            <a:r>
              <a:rPr lang="en-US" i="1" dirty="0"/>
              <a:t>-framework yet) has been integrated with </a:t>
            </a:r>
            <a:r>
              <a:rPr lang="en-US" i="1" dirty="0" err="1"/>
              <a:t>dsa</a:t>
            </a:r>
            <a:r>
              <a:rPr lang="en-US" i="1" dirty="0"/>
              <a:t>-</a:t>
            </a:r>
            <a:r>
              <a:rPr lang="en-US" i="1" dirty="0" err="1"/>
              <a:t>cgra</a:t>
            </a:r>
            <a:r>
              <a:rPr lang="en-US" i="1" dirty="0"/>
              <a:t>-gen</a:t>
            </a:r>
          </a:p>
        </p:txBody>
      </p:sp>
      <p:sp>
        <p:nvSpPr>
          <p:cNvPr id="7" name="Rectangle 1">
            <a:extLst>
              <a:ext uri="{FF2B5EF4-FFF2-40B4-BE49-F238E27FC236}">
                <a16:creationId xmlns:a16="http://schemas.microsoft.com/office/drawing/2014/main" id="{AD9E2904-1621-49C3-87BC-D6B8262E044F}"/>
              </a:ext>
            </a:extLst>
          </p:cNvPr>
          <p:cNvSpPr>
            <a:spLocks noChangeArrowheads="1"/>
          </p:cNvSpPr>
          <p:nvPr/>
        </p:nvSpPr>
        <p:spPr bwMode="auto">
          <a:xfrm>
            <a:off x="838200" y="2108773"/>
            <a:ext cx="9572440" cy="6411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eaLnBrk="0" fontAlgn="base" hangingPunct="0">
              <a:spcBef>
                <a:spcPct val="0"/>
              </a:spcBef>
              <a:spcAft>
                <a:spcPct val="0"/>
              </a:spcAft>
            </a:pPr>
            <a:r>
              <a:rPr lang="en-US" altLang="en-US" sz="2000" b="1" dirty="0">
                <a:latin typeface="Courier New" panose="02070309020205020404" pitchFamily="49" charset="0"/>
                <a:ea typeface="Monaco"/>
                <a:cs typeface="Courier New" panose="02070309020205020404" pitchFamily="49" charset="0"/>
              </a:rPr>
              <a:t>$ riscv64-unknown-elf-gcc -</a:t>
            </a:r>
            <a:r>
              <a:rPr lang="en-US" altLang="en-US" sz="2000" b="1" dirty="0" err="1">
                <a:latin typeface="Courier New" panose="02070309020205020404" pitchFamily="49" charset="0"/>
                <a:ea typeface="Monaco"/>
                <a:cs typeface="Courier New" panose="02070309020205020404" pitchFamily="49" charset="0"/>
              </a:rPr>
              <a:t>fno</a:t>
            </a:r>
            <a:r>
              <a:rPr lang="en-US" altLang="en-US" sz="2000" b="1" dirty="0">
                <a:latin typeface="Courier New" panose="02070309020205020404" pitchFamily="49" charset="0"/>
                <a:ea typeface="Monaco"/>
                <a:cs typeface="Courier New" panose="02070309020205020404" pitchFamily="49" charset="0"/>
              </a:rPr>
              <a:t>-common -</a:t>
            </a:r>
            <a:r>
              <a:rPr lang="en-US" altLang="en-US" sz="2000" b="1" dirty="0" err="1">
                <a:latin typeface="Courier New" panose="02070309020205020404" pitchFamily="49" charset="0"/>
                <a:ea typeface="Monaco"/>
                <a:cs typeface="Courier New" panose="02070309020205020404" pitchFamily="49" charset="0"/>
              </a:rPr>
              <a:t>fno-builtin-printf</a:t>
            </a:r>
            <a:r>
              <a:rPr lang="en-US" altLang="en-US" sz="2000" b="1" dirty="0">
                <a:latin typeface="Courier New" panose="02070309020205020404" pitchFamily="49" charset="0"/>
                <a:ea typeface="Monaco"/>
                <a:cs typeface="Courier New" panose="02070309020205020404" pitchFamily="49" charset="0"/>
              </a:rPr>
              <a:t> -specs=</a:t>
            </a:r>
            <a:r>
              <a:rPr lang="en-US" altLang="en-US" sz="2000" b="1" dirty="0" err="1">
                <a:latin typeface="Courier New" panose="02070309020205020404" pitchFamily="49" charset="0"/>
                <a:ea typeface="Monaco"/>
                <a:cs typeface="Courier New" panose="02070309020205020404" pitchFamily="49" charset="0"/>
              </a:rPr>
              <a:t>htif_nano.specs</a:t>
            </a:r>
            <a:r>
              <a:rPr lang="en-US" altLang="en-US" sz="2000" b="1" dirty="0">
                <a:latin typeface="Courier New" panose="02070309020205020404" pitchFamily="49" charset="0"/>
                <a:ea typeface="Monaco"/>
                <a:cs typeface="Courier New" panose="02070309020205020404" pitchFamily="49" charset="0"/>
              </a:rPr>
              <a:t> -o </a:t>
            </a:r>
            <a:r>
              <a:rPr lang="en-US" altLang="en-US" sz="2000" b="1" dirty="0" err="1">
                <a:latin typeface="Courier New" panose="02070309020205020404" pitchFamily="49" charset="0"/>
                <a:ea typeface="Monaco"/>
                <a:cs typeface="Courier New" panose="02070309020205020404" pitchFamily="49" charset="0"/>
              </a:rPr>
              <a:t>vec_add-ss.dsa-gnu.o</a:t>
            </a:r>
            <a:r>
              <a:rPr lang="en-US" altLang="en-US" sz="2000" b="1" dirty="0">
                <a:latin typeface="Courier New" panose="02070309020205020404" pitchFamily="49" charset="0"/>
                <a:ea typeface="Monaco"/>
                <a:cs typeface="Courier New" panose="02070309020205020404" pitchFamily="49" charset="0"/>
              </a:rPr>
              <a:t> -c vec_add-ss.cc</a:t>
            </a:r>
            <a:endParaRPr kumimoji="0" lang="en-US" altLang="en-US" sz="2000" b="1" i="0" u="none" strike="noStrike" cap="none" normalizeH="0" baseline="0" dirty="0">
              <a:ln>
                <a:noFill/>
              </a:ln>
              <a:effectLst/>
              <a:latin typeface="Courier New" panose="02070309020205020404" pitchFamily="49" charset="0"/>
              <a:cs typeface="Courier New" panose="02070309020205020404" pitchFamily="49" charset="0"/>
            </a:endParaRPr>
          </a:p>
        </p:txBody>
      </p:sp>
      <p:sp>
        <p:nvSpPr>
          <p:cNvPr id="8" name="Rectangle 1">
            <a:extLst>
              <a:ext uri="{FF2B5EF4-FFF2-40B4-BE49-F238E27FC236}">
                <a16:creationId xmlns:a16="http://schemas.microsoft.com/office/drawing/2014/main" id="{09D7E9BA-0580-450D-BAA0-CF5CBDCF6D5E}"/>
              </a:ext>
            </a:extLst>
          </p:cNvPr>
          <p:cNvSpPr>
            <a:spLocks noChangeArrowheads="1"/>
          </p:cNvSpPr>
          <p:nvPr/>
        </p:nvSpPr>
        <p:spPr bwMode="auto">
          <a:xfrm>
            <a:off x="838201" y="3376946"/>
            <a:ext cx="9572440" cy="6411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eaLnBrk="0" fontAlgn="base" hangingPunct="0">
              <a:spcBef>
                <a:spcPct val="0"/>
              </a:spcBef>
              <a:spcAft>
                <a:spcPct val="0"/>
              </a:spcAft>
            </a:pPr>
            <a:r>
              <a:rPr lang="en-US" altLang="en-US" sz="2000" b="1" dirty="0">
                <a:latin typeface="Courier New" panose="02070309020205020404" pitchFamily="49" charset="0"/>
                <a:cs typeface="Courier New" panose="02070309020205020404" pitchFamily="49" charset="0"/>
              </a:rPr>
              <a:t>$ riscv64-unknown-elf-gcc -static -specs=</a:t>
            </a:r>
            <a:r>
              <a:rPr lang="en-US" altLang="en-US" sz="2000" b="1" dirty="0" err="1">
                <a:latin typeface="Courier New" panose="02070309020205020404" pitchFamily="49" charset="0"/>
                <a:cs typeface="Courier New" panose="02070309020205020404" pitchFamily="49" charset="0"/>
              </a:rPr>
              <a:t>htif_nano.specs</a:t>
            </a:r>
            <a:r>
              <a:rPr lang="en-US" altLang="en-US" sz="2000" b="1" dirty="0">
                <a:latin typeface="Courier New" panose="02070309020205020404" pitchFamily="49" charset="0"/>
                <a:cs typeface="Courier New" panose="02070309020205020404" pitchFamily="49" charset="0"/>
              </a:rPr>
              <a:t> </a:t>
            </a:r>
            <a:r>
              <a:rPr lang="en-US" altLang="en-US" sz="2000" b="1" dirty="0" err="1">
                <a:latin typeface="Courier New" panose="02070309020205020404" pitchFamily="49" charset="0"/>
                <a:cs typeface="Courier New" panose="02070309020205020404" pitchFamily="49" charset="0"/>
              </a:rPr>
              <a:t>vec_add-ss.dsa-gnu.o</a:t>
            </a:r>
            <a:r>
              <a:rPr lang="en-US" altLang="en-US" sz="2000" b="1" dirty="0">
                <a:latin typeface="Courier New" panose="02070309020205020404" pitchFamily="49" charset="0"/>
                <a:cs typeface="Courier New" panose="02070309020205020404" pitchFamily="49" charset="0"/>
              </a:rPr>
              <a:t> -o vec_add-ss.cy-</a:t>
            </a:r>
            <a:r>
              <a:rPr lang="en-US" altLang="en-US" sz="2000" b="1" dirty="0" err="1">
                <a:latin typeface="Courier New" panose="02070309020205020404" pitchFamily="49" charset="0"/>
                <a:cs typeface="Courier New" panose="02070309020205020404" pitchFamily="49" charset="0"/>
              </a:rPr>
              <a:t>gnu.riscv</a:t>
            </a:r>
            <a:endParaRPr lang="en-US" altLang="en-US" sz="2000" b="1" dirty="0">
              <a:latin typeface="Courier New" panose="02070309020205020404" pitchFamily="49" charset="0"/>
              <a:cs typeface="Courier New" panose="02070309020205020404" pitchFamily="49" charset="0"/>
            </a:endParaRPr>
          </a:p>
        </p:txBody>
      </p:sp>
      <p:sp>
        <p:nvSpPr>
          <p:cNvPr id="9" name="内容占位符 2">
            <a:extLst>
              <a:ext uri="{FF2B5EF4-FFF2-40B4-BE49-F238E27FC236}">
                <a16:creationId xmlns:a16="http://schemas.microsoft.com/office/drawing/2014/main" id="{B0794B95-E16A-4DDC-B3A1-1DCBCFE94F83}"/>
              </a:ext>
            </a:extLst>
          </p:cNvPr>
          <p:cNvSpPr txBox="1">
            <a:spLocks/>
          </p:cNvSpPr>
          <p:nvPr/>
        </p:nvSpPr>
        <p:spPr>
          <a:xfrm>
            <a:off x="838200" y="2831465"/>
            <a:ext cx="10916920" cy="597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Link kernel via chipyard </a:t>
            </a:r>
            <a:r>
              <a:rPr lang="en-US" dirty="0" err="1"/>
              <a:t>riscv</a:t>
            </a:r>
            <a:r>
              <a:rPr lang="en-US" dirty="0"/>
              <a:t>-toolchain</a:t>
            </a:r>
          </a:p>
        </p:txBody>
      </p:sp>
      <p:sp>
        <p:nvSpPr>
          <p:cNvPr id="10" name="Rectangle 1">
            <a:extLst>
              <a:ext uri="{FF2B5EF4-FFF2-40B4-BE49-F238E27FC236}">
                <a16:creationId xmlns:a16="http://schemas.microsoft.com/office/drawing/2014/main" id="{E0281453-ECC5-43A8-B73C-FDAC6F271249}"/>
              </a:ext>
            </a:extLst>
          </p:cNvPr>
          <p:cNvSpPr>
            <a:spLocks noChangeArrowheads="1"/>
          </p:cNvSpPr>
          <p:nvPr/>
        </p:nvSpPr>
        <p:spPr bwMode="auto">
          <a:xfrm>
            <a:off x="838200" y="4823340"/>
            <a:ext cx="9572440" cy="6411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eaLnBrk="0" fontAlgn="base" hangingPunct="0">
              <a:spcBef>
                <a:spcPct val="0"/>
              </a:spcBef>
              <a:spcAft>
                <a:spcPct val="0"/>
              </a:spcAft>
            </a:pPr>
            <a:r>
              <a:rPr lang="en-US" altLang="en-US" sz="2000" b="1" dirty="0">
                <a:latin typeface="Courier New" panose="02070309020205020404" pitchFamily="49" charset="0"/>
                <a:cs typeface="Courier New" panose="02070309020205020404" pitchFamily="49" charset="0"/>
              </a:rPr>
              <a:t>$ make run-binary-debug SUB_PROJECT=</a:t>
            </a:r>
            <a:r>
              <a:rPr lang="en-US" altLang="en-US" sz="2000" b="1" dirty="0" err="1">
                <a:latin typeface="Courier New" panose="02070309020205020404" pitchFamily="49" charset="0"/>
                <a:cs typeface="Courier New" panose="02070309020205020404" pitchFamily="49" charset="0"/>
              </a:rPr>
              <a:t>ss_cgra_gen</a:t>
            </a:r>
            <a:r>
              <a:rPr lang="en-US" altLang="en-US" sz="2000" b="1" dirty="0">
                <a:latin typeface="Courier New" panose="02070309020205020404" pitchFamily="49" charset="0"/>
                <a:cs typeface="Courier New" panose="02070309020205020404" pitchFamily="49" charset="0"/>
              </a:rPr>
              <a:t> BINARY=&lt;</a:t>
            </a:r>
            <a:r>
              <a:rPr lang="en-US" altLang="en-US" sz="2000" b="1" dirty="0" err="1">
                <a:latin typeface="Courier New" panose="02070309020205020404" pitchFamily="49" charset="0"/>
                <a:cs typeface="Courier New" panose="02070309020205020404" pitchFamily="49" charset="0"/>
              </a:rPr>
              <a:t>dir</a:t>
            </a:r>
            <a:r>
              <a:rPr lang="en-US" altLang="en-US" sz="2000" b="1" dirty="0">
                <a:latin typeface="Courier New" panose="02070309020205020404" pitchFamily="49" charset="0"/>
                <a:cs typeface="Courier New" panose="02070309020205020404" pitchFamily="49" charset="0"/>
              </a:rPr>
              <a:t> to binary&gt;/vec_add-ss.cy-</a:t>
            </a:r>
            <a:r>
              <a:rPr lang="en-US" altLang="en-US" sz="2000" b="1" dirty="0" err="1">
                <a:latin typeface="Courier New" panose="02070309020205020404" pitchFamily="49" charset="0"/>
                <a:cs typeface="Courier New" panose="02070309020205020404" pitchFamily="49" charset="0"/>
              </a:rPr>
              <a:t>gnu.riscv</a:t>
            </a:r>
            <a:endParaRPr lang="en-US" altLang="en-US" sz="2000" b="1" dirty="0">
              <a:latin typeface="Courier New" panose="02070309020205020404" pitchFamily="49" charset="0"/>
              <a:cs typeface="Courier New" panose="02070309020205020404" pitchFamily="49" charset="0"/>
            </a:endParaRPr>
          </a:p>
        </p:txBody>
      </p:sp>
      <p:sp>
        <p:nvSpPr>
          <p:cNvPr id="11" name="内容占位符 2">
            <a:extLst>
              <a:ext uri="{FF2B5EF4-FFF2-40B4-BE49-F238E27FC236}">
                <a16:creationId xmlns:a16="http://schemas.microsoft.com/office/drawing/2014/main" id="{76C4128C-EDA0-44CA-ACF2-89836BFB82CB}"/>
              </a:ext>
            </a:extLst>
          </p:cNvPr>
          <p:cNvSpPr txBox="1">
            <a:spLocks/>
          </p:cNvSpPr>
          <p:nvPr/>
        </p:nvSpPr>
        <p:spPr>
          <a:xfrm>
            <a:off x="838200" y="4340147"/>
            <a:ext cx="10916920" cy="597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Run binary program on hardware simulator (</a:t>
            </a:r>
            <a:r>
              <a:rPr lang="en-US" dirty="0" err="1"/>
              <a:t>verilator</a:t>
            </a:r>
            <a:r>
              <a:rPr lang="en-US" dirty="0"/>
              <a:t>)</a:t>
            </a:r>
          </a:p>
        </p:txBody>
      </p:sp>
      <p:sp>
        <p:nvSpPr>
          <p:cNvPr id="4" name="灯片编号占位符 3">
            <a:extLst>
              <a:ext uri="{FF2B5EF4-FFF2-40B4-BE49-F238E27FC236}">
                <a16:creationId xmlns:a16="http://schemas.microsoft.com/office/drawing/2014/main" id="{507837CA-30CC-4729-8071-D94D1D70D5F0}"/>
              </a:ext>
            </a:extLst>
          </p:cNvPr>
          <p:cNvSpPr>
            <a:spLocks noGrp="1"/>
          </p:cNvSpPr>
          <p:nvPr>
            <p:ph type="sldNum" sz="quarter" idx="12"/>
          </p:nvPr>
        </p:nvSpPr>
        <p:spPr/>
        <p:txBody>
          <a:bodyPr/>
          <a:lstStyle/>
          <a:p>
            <a:fld id="{29227C6E-B40C-4F1A-B871-335365E566BA}" type="slidenum">
              <a:rPr lang="en-US" smtClean="0"/>
              <a:t>31</a:t>
            </a:fld>
            <a:endParaRPr lang="en-US"/>
          </a:p>
        </p:txBody>
      </p:sp>
    </p:spTree>
    <p:extLst>
      <p:ext uri="{BB962C8B-B14F-4D97-AF65-F5344CB8AC3E}">
        <p14:creationId xmlns:p14="http://schemas.microsoft.com/office/powerpoint/2010/main" val="30445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5346-1382-4E50-BC54-D3A831D2F54B}"/>
              </a:ext>
            </a:extLst>
          </p:cNvPr>
          <p:cNvSpPr>
            <a:spLocks noGrp="1"/>
          </p:cNvSpPr>
          <p:nvPr>
            <p:ph type="title"/>
          </p:nvPr>
        </p:nvSpPr>
        <p:spPr>
          <a:xfrm>
            <a:off x="470262" y="0"/>
            <a:ext cx="11432241" cy="1325563"/>
          </a:xfrm>
        </p:spPr>
        <p:txBody>
          <a:bodyPr/>
          <a:lstStyle/>
          <a:p>
            <a:pPr lvl="1"/>
            <a:r>
              <a:rPr lang="en-US" sz="3600" b="1" dirty="0"/>
              <a:t>Hardware Stack: Composing Spatial Architecture</a:t>
            </a:r>
          </a:p>
        </p:txBody>
      </p:sp>
      <p:sp>
        <p:nvSpPr>
          <p:cNvPr id="3" name="Content Placeholder 2">
            <a:extLst>
              <a:ext uri="{FF2B5EF4-FFF2-40B4-BE49-F238E27FC236}">
                <a16:creationId xmlns:a16="http://schemas.microsoft.com/office/drawing/2014/main" id="{0BFF37B8-EC80-43A6-9B7E-2BF4EC7B989D}"/>
              </a:ext>
            </a:extLst>
          </p:cNvPr>
          <p:cNvSpPr>
            <a:spLocks noGrp="1"/>
          </p:cNvSpPr>
          <p:nvPr>
            <p:ph idx="1"/>
          </p:nvPr>
        </p:nvSpPr>
        <p:spPr>
          <a:xfrm>
            <a:off x="470263" y="1149530"/>
            <a:ext cx="11432240" cy="5571945"/>
          </a:xfrm>
        </p:spPr>
        <p:txBody>
          <a:bodyPr>
            <a:normAutofit/>
          </a:bodyPr>
          <a:lstStyle/>
          <a:p>
            <a:r>
              <a:rPr lang="en-US" sz="4000" b="1" dirty="0">
                <a:solidFill>
                  <a:srgbClr val="8D8D8D"/>
                </a:solidFill>
              </a:rPr>
              <a:t>Overview of DSAGEN H/W Stack (3 mins)</a:t>
            </a:r>
            <a:endParaRPr lang="en-US" sz="3600" dirty="0">
              <a:solidFill>
                <a:srgbClr val="8D8D8D"/>
              </a:solidFill>
            </a:endParaRPr>
          </a:p>
          <a:p>
            <a:r>
              <a:rPr lang="en-US" sz="4000" b="1" dirty="0">
                <a:solidFill>
                  <a:srgbClr val="8D8D8D"/>
                </a:solidFill>
              </a:rPr>
              <a:t>Goal: Build Your Own Spatial Architecture (25 mins)</a:t>
            </a:r>
          </a:p>
          <a:p>
            <a:pPr lvl="1"/>
            <a:r>
              <a:rPr lang="en-US" sz="3600" b="1" dirty="0">
                <a:solidFill>
                  <a:srgbClr val="8D8D8D"/>
                </a:solidFill>
              </a:rPr>
              <a:t>A Scala Embedded DSL – Build A Simple CGRA (10 mins)</a:t>
            </a:r>
          </a:p>
          <a:p>
            <a:pPr lvl="1"/>
            <a:r>
              <a:rPr lang="en-US" sz="3600" b="1" dirty="0">
                <a:solidFill>
                  <a:srgbClr val="8D8D8D"/>
                </a:solidFill>
              </a:rPr>
              <a:t>Generate IR/RTL (3 mins)</a:t>
            </a:r>
            <a:r>
              <a:rPr lang="zh-CN" altLang="en-US" sz="3600" b="1" dirty="0">
                <a:solidFill>
                  <a:srgbClr val="8D8D8D"/>
                </a:solidFill>
              </a:rPr>
              <a:t>💻</a:t>
            </a:r>
            <a:endParaRPr lang="en-US" sz="3600" b="1" dirty="0">
              <a:solidFill>
                <a:srgbClr val="8D8D8D"/>
              </a:solidFill>
            </a:endParaRPr>
          </a:p>
          <a:p>
            <a:pPr lvl="1"/>
            <a:r>
              <a:rPr lang="en-US" sz="3600" b="1" dirty="0">
                <a:solidFill>
                  <a:srgbClr val="8D8D8D"/>
                </a:solidFill>
              </a:rPr>
              <a:t>Power/Area Estimation (2 mins)</a:t>
            </a:r>
            <a:r>
              <a:rPr lang="zh-CN" altLang="en-US" sz="3600" b="1" dirty="0">
                <a:solidFill>
                  <a:srgbClr val="8D8D8D"/>
                </a:solidFill>
              </a:rPr>
              <a:t>💻</a:t>
            </a:r>
            <a:endParaRPr lang="en-US" altLang="zh-CN" sz="3600" b="1" dirty="0">
              <a:solidFill>
                <a:srgbClr val="8D8D8D"/>
              </a:solidFill>
            </a:endParaRPr>
          </a:p>
          <a:p>
            <a:pPr lvl="1"/>
            <a:r>
              <a:rPr lang="en-US" altLang="zh-CN" sz="3600" b="1" dirty="0">
                <a:solidFill>
                  <a:srgbClr val="8D8D8D"/>
                </a:solidFill>
              </a:rPr>
              <a:t>Build your own CGRA (10 mins)</a:t>
            </a:r>
            <a:r>
              <a:rPr lang="zh-CN" altLang="en-US" sz="3600" b="1" dirty="0">
                <a:solidFill>
                  <a:srgbClr val="8D8D8D"/>
                </a:solidFill>
              </a:rPr>
              <a:t>💻</a:t>
            </a:r>
            <a:endParaRPr lang="en-US" altLang="zh-CN" sz="3600" b="1" dirty="0">
              <a:solidFill>
                <a:srgbClr val="8D8D8D"/>
              </a:solidFill>
            </a:endParaRPr>
          </a:p>
          <a:p>
            <a:r>
              <a:rPr lang="en-US" sz="4000" b="1" dirty="0">
                <a:solidFill>
                  <a:srgbClr val="8D8D8D"/>
                </a:solidFill>
              </a:rPr>
              <a:t>Advanced Hardware Features (5 mins)</a:t>
            </a:r>
          </a:p>
          <a:p>
            <a:r>
              <a:rPr lang="en-US" sz="4000" b="1" dirty="0">
                <a:solidFill>
                  <a:srgbClr val="8D8D8D"/>
                </a:solidFill>
              </a:rPr>
              <a:t>A End-to-End Approach (5 mins)</a:t>
            </a:r>
          </a:p>
          <a:p>
            <a:r>
              <a:rPr lang="en-US" sz="4000" b="1" dirty="0"/>
              <a:t>Q &amp; A (2 mins) Any questions?</a:t>
            </a:r>
          </a:p>
        </p:txBody>
      </p:sp>
      <p:sp>
        <p:nvSpPr>
          <p:cNvPr id="4" name="灯片编号占位符 3">
            <a:extLst>
              <a:ext uri="{FF2B5EF4-FFF2-40B4-BE49-F238E27FC236}">
                <a16:creationId xmlns:a16="http://schemas.microsoft.com/office/drawing/2014/main" id="{53947C97-B887-4640-8B37-049BA0137F70}"/>
              </a:ext>
            </a:extLst>
          </p:cNvPr>
          <p:cNvSpPr>
            <a:spLocks noGrp="1"/>
          </p:cNvSpPr>
          <p:nvPr>
            <p:ph type="sldNum" sz="quarter" idx="12"/>
          </p:nvPr>
        </p:nvSpPr>
        <p:spPr/>
        <p:txBody>
          <a:bodyPr/>
          <a:lstStyle/>
          <a:p>
            <a:fld id="{29227C6E-B40C-4F1A-B871-335365E566BA}" type="slidenum">
              <a:rPr lang="en-US" smtClean="0"/>
              <a:t>32</a:t>
            </a:fld>
            <a:endParaRPr lang="en-US"/>
          </a:p>
        </p:txBody>
      </p:sp>
    </p:spTree>
    <p:extLst>
      <p:ext uri="{BB962C8B-B14F-4D97-AF65-F5344CB8AC3E}">
        <p14:creationId xmlns:p14="http://schemas.microsoft.com/office/powerpoint/2010/main" val="3512225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1010902" cy="1325563"/>
          </a:xfrm>
          <a:ln w="57150">
            <a:solidFill>
              <a:schemeClr val="bg1"/>
            </a:solidFill>
          </a:ln>
        </p:spPr>
        <p:txBody>
          <a:bodyPr/>
          <a:lstStyle/>
          <a:p>
            <a:r>
              <a:rPr lang="en-US" dirty="0"/>
              <a:t>Advanced Features: Customized Connection</a:t>
            </a:r>
          </a:p>
        </p:txBody>
      </p:sp>
      <p:cxnSp>
        <p:nvCxnSpPr>
          <p:cNvPr id="16" name="Straight Connector 124">
            <a:extLst>
              <a:ext uri="{FF2B5EF4-FFF2-40B4-BE49-F238E27FC236}">
                <a16:creationId xmlns:a16="http://schemas.microsoft.com/office/drawing/2014/main" id="{EEA75A5B-0DD8-4038-A011-A1A3CE9AF8FA}"/>
              </a:ext>
            </a:extLst>
          </p:cNvPr>
          <p:cNvCxnSpPr>
            <a:cxnSpLocks/>
            <a:endCxn id="37" idx="3"/>
          </p:cNvCxnSpPr>
          <p:nvPr/>
        </p:nvCxnSpPr>
        <p:spPr>
          <a:xfrm flipH="1" flipV="1">
            <a:off x="884209" y="1882561"/>
            <a:ext cx="209605" cy="197643"/>
          </a:xfrm>
          <a:prstGeom prst="line">
            <a:avLst/>
          </a:prstGeom>
          <a:ln w="38100">
            <a:solidFill>
              <a:schemeClr val="tx1"/>
            </a:solidFill>
            <a:headEnd type="stealth"/>
          </a:ln>
        </p:spPr>
        <p:style>
          <a:lnRef idx="1">
            <a:schemeClr val="accent1"/>
          </a:lnRef>
          <a:fillRef idx="0">
            <a:schemeClr val="accent1"/>
          </a:fillRef>
          <a:effectRef idx="0">
            <a:schemeClr val="accent1"/>
          </a:effectRef>
          <a:fontRef idx="minor">
            <a:schemeClr val="tx1"/>
          </a:fontRef>
        </p:style>
      </p:cxnSp>
      <p:cxnSp>
        <p:nvCxnSpPr>
          <p:cNvPr id="29" name="Straight Connector 137">
            <a:extLst>
              <a:ext uri="{FF2B5EF4-FFF2-40B4-BE49-F238E27FC236}">
                <a16:creationId xmlns:a16="http://schemas.microsoft.com/office/drawing/2014/main" id="{5CB9D770-F6C5-41C6-9E4C-ED9D86398074}"/>
              </a:ext>
            </a:extLst>
          </p:cNvPr>
          <p:cNvCxnSpPr>
            <a:cxnSpLocks/>
            <a:endCxn id="43" idx="2"/>
          </p:cNvCxnSpPr>
          <p:nvPr/>
        </p:nvCxnSpPr>
        <p:spPr>
          <a:xfrm flipV="1">
            <a:off x="1811703" y="1874184"/>
            <a:ext cx="205170" cy="197642"/>
          </a:xfrm>
          <a:prstGeom prst="line">
            <a:avLst/>
          </a:prstGeom>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143">
            <a:extLst>
              <a:ext uri="{FF2B5EF4-FFF2-40B4-BE49-F238E27FC236}">
                <a16:creationId xmlns:a16="http://schemas.microsoft.com/office/drawing/2014/main" id="{1E672E24-4B1F-4658-9EF1-43DB68C2C122}"/>
              </a:ext>
            </a:extLst>
          </p:cNvPr>
          <p:cNvCxnSpPr>
            <a:cxnSpLocks/>
          </p:cNvCxnSpPr>
          <p:nvPr/>
        </p:nvCxnSpPr>
        <p:spPr>
          <a:xfrm>
            <a:off x="1093814" y="1697735"/>
            <a:ext cx="717889" cy="0"/>
          </a:xfrm>
          <a:prstGeom prst="line">
            <a:avLst/>
          </a:prstGeom>
          <a:ln w="19050">
            <a:solidFill>
              <a:srgbClr val="ED94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ctangle 145">
            <a:extLst>
              <a:ext uri="{FF2B5EF4-FFF2-40B4-BE49-F238E27FC236}">
                <a16:creationId xmlns:a16="http://schemas.microsoft.com/office/drawing/2014/main" id="{48E2D005-CF63-4F26-853B-457B3FECF2DB}"/>
              </a:ext>
            </a:extLst>
          </p:cNvPr>
          <p:cNvSpPr/>
          <p:nvPr/>
        </p:nvSpPr>
        <p:spPr>
          <a:xfrm rot="2700000">
            <a:off x="437996" y="1430071"/>
            <a:ext cx="522771" cy="535326"/>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err="1">
                <a:solidFill>
                  <a:schemeClr val="tx1"/>
                </a:solidFill>
                <a:latin typeface="Calibri" panose="020F0502020204030204"/>
              </a:rPr>
              <a:t>sw</a:t>
            </a:r>
            <a:endParaRPr lang="en-US" dirty="0">
              <a:solidFill>
                <a:schemeClr val="tx1"/>
              </a:solidFill>
              <a:latin typeface="Calibri" panose="020F0502020204030204"/>
            </a:endParaRPr>
          </a:p>
        </p:txBody>
      </p:sp>
      <p:sp>
        <p:nvSpPr>
          <p:cNvPr id="38" name="Rectangle 146">
            <a:extLst>
              <a:ext uri="{FF2B5EF4-FFF2-40B4-BE49-F238E27FC236}">
                <a16:creationId xmlns:a16="http://schemas.microsoft.com/office/drawing/2014/main" id="{F5BE1C51-C007-499E-B721-0B32A294405E}"/>
              </a:ext>
            </a:extLst>
          </p:cNvPr>
          <p:cNvSpPr/>
          <p:nvPr/>
        </p:nvSpPr>
        <p:spPr>
          <a:xfrm rot="2700000">
            <a:off x="437993" y="2859524"/>
            <a:ext cx="522771" cy="535326"/>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err="1">
                <a:solidFill>
                  <a:schemeClr val="tx1"/>
                </a:solidFill>
                <a:latin typeface="Calibri" panose="020F0502020204030204"/>
              </a:rPr>
              <a:t>sw</a:t>
            </a:r>
            <a:endParaRPr lang="en-US" dirty="0">
              <a:solidFill>
                <a:schemeClr val="tx1"/>
              </a:solidFill>
              <a:latin typeface="Calibri" panose="020F0502020204030204"/>
            </a:endParaRPr>
          </a:p>
        </p:txBody>
      </p:sp>
      <p:sp>
        <p:nvSpPr>
          <p:cNvPr id="43" name="Rectangle 151">
            <a:extLst>
              <a:ext uri="{FF2B5EF4-FFF2-40B4-BE49-F238E27FC236}">
                <a16:creationId xmlns:a16="http://schemas.microsoft.com/office/drawing/2014/main" id="{16BC080B-2466-4FD7-8A41-36EAFA844706}"/>
              </a:ext>
            </a:extLst>
          </p:cNvPr>
          <p:cNvSpPr/>
          <p:nvPr/>
        </p:nvSpPr>
        <p:spPr>
          <a:xfrm rot="2700000">
            <a:off x="1944753" y="1417254"/>
            <a:ext cx="522771" cy="535326"/>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err="1">
                <a:solidFill>
                  <a:schemeClr val="tx1"/>
                </a:solidFill>
                <a:latin typeface="Calibri" panose="020F0502020204030204"/>
              </a:rPr>
              <a:t>sw</a:t>
            </a:r>
            <a:endParaRPr lang="en-US" dirty="0">
              <a:solidFill>
                <a:schemeClr val="tx1"/>
              </a:solidFill>
              <a:latin typeface="Calibri" panose="020F0502020204030204"/>
            </a:endParaRPr>
          </a:p>
        </p:txBody>
      </p:sp>
      <p:sp>
        <p:nvSpPr>
          <p:cNvPr id="44" name="Rectangle 152">
            <a:extLst>
              <a:ext uri="{FF2B5EF4-FFF2-40B4-BE49-F238E27FC236}">
                <a16:creationId xmlns:a16="http://schemas.microsoft.com/office/drawing/2014/main" id="{F324E552-39B9-4246-9335-5326986D3DC0}"/>
              </a:ext>
            </a:extLst>
          </p:cNvPr>
          <p:cNvSpPr/>
          <p:nvPr/>
        </p:nvSpPr>
        <p:spPr>
          <a:xfrm rot="2700000">
            <a:off x="1944750" y="2846707"/>
            <a:ext cx="522771" cy="535326"/>
          </a:xfrm>
          <a:prstGeom prst="rect">
            <a:avLst/>
          </a:prstGeom>
          <a:solidFill>
            <a:schemeClr val="bg1"/>
          </a:solidFill>
          <a:ln w="28575">
            <a:solidFill>
              <a:srgbClr val="ED9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err="1">
                <a:solidFill>
                  <a:schemeClr val="tx1"/>
                </a:solidFill>
                <a:latin typeface="Calibri" panose="020F0502020204030204"/>
              </a:rPr>
              <a:t>sw</a:t>
            </a:r>
            <a:endParaRPr lang="en-US" dirty="0">
              <a:solidFill>
                <a:schemeClr val="tx1"/>
              </a:solidFill>
              <a:latin typeface="Calibri" panose="020F0502020204030204"/>
            </a:endParaRPr>
          </a:p>
        </p:txBody>
      </p:sp>
      <p:sp>
        <p:nvSpPr>
          <p:cNvPr id="73" name="Rectangle 181">
            <a:extLst>
              <a:ext uri="{FF2B5EF4-FFF2-40B4-BE49-F238E27FC236}">
                <a16:creationId xmlns:a16="http://schemas.microsoft.com/office/drawing/2014/main" id="{9F57BF74-443F-4F6F-AFD2-8689D9CF1E41}"/>
              </a:ext>
            </a:extLst>
          </p:cNvPr>
          <p:cNvSpPr/>
          <p:nvPr/>
        </p:nvSpPr>
        <p:spPr>
          <a:xfrm>
            <a:off x="1118176" y="2085730"/>
            <a:ext cx="669158" cy="653465"/>
          </a:xfrm>
          <a:prstGeom prst="rect">
            <a:avLst/>
          </a:prstGeom>
          <a:solidFill>
            <a:schemeClr val="bg1"/>
          </a:solidFill>
          <a:ln w="57150">
            <a:solidFill>
              <a:srgbClr val="7EC3E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457200"/>
            <a:r>
              <a:rPr lang="en-US" sz="2800" dirty="0">
                <a:solidFill>
                  <a:prstClr val="black"/>
                </a:solidFill>
                <a:latin typeface="Calibri" panose="020F0502020204030204"/>
              </a:rPr>
              <a:t>PE</a:t>
            </a:r>
          </a:p>
        </p:txBody>
      </p:sp>
      <p:cxnSp>
        <p:nvCxnSpPr>
          <p:cNvPr id="112" name="Straight Connector 124">
            <a:extLst>
              <a:ext uri="{FF2B5EF4-FFF2-40B4-BE49-F238E27FC236}">
                <a16:creationId xmlns:a16="http://schemas.microsoft.com/office/drawing/2014/main" id="{6781D0FD-A534-4285-8FB4-913F614496CC}"/>
              </a:ext>
            </a:extLst>
          </p:cNvPr>
          <p:cNvCxnSpPr>
            <a:cxnSpLocks/>
          </p:cNvCxnSpPr>
          <p:nvPr/>
        </p:nvCxnSpPr>
        <p:spPr>
          <a:xfrm flipH="1" flipV="1">
            <a:off x="1787015" y="2744717"/>
            <a:ext cx="209605" cy="197643"/>
          </a:xfrm>
          <a:prstGeom prst="line">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13" name="Straight Connector 137">
            <a:extLst>
              <a:ext uri="{FF2B5EF4-FFF2-40B4-BE49-F238E27FC236}">
                <a16:creationId xmlns:a16="http://schemas.microsoft.com/office/drawing/2014/main" id="{9CC69709-147F-4907-9AC7-5AB15279B9A1}"/>
              </a:ext>
            </a:extLst>
          </p:cNvPr>
          <p:cNvCxnSpPr>
            <a:cxnSpLocks/>
          </p:cNvCxnSpPr>
          <p:nvPr/>
        </p:nvCxnSpPr>
        <p:spPr>
          <a:xfrm flipV="1">
            <a:off x="888644" y="2742209"/>
            <a:ext cx="205170" cy="197642"/>
          </a:xfrm>
          <a:prstGeom prst="line">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16" name="Straight Connector 143">
            <a:extLst>
              <a:ext uri="{FF2B5EF4-FFF2-40B4-BE49-F238E27FC236}">
                <a16:creationId xmlns:a16="http://schemas.microsoft.com/office/drawing/2014/main" id="{059F6A5D-9F21-4374-9806-277BA467E4D1}"/>
              </a:ext>
            </a:extLst>
          </p:cNvPr>
          <p:cNvCxnSpPr>
            <a:cxnSpLocks/>
          </p:cNvCxnSpPr>
          <p:nvPr/>
        </p:nvCxnSpPr>
        <p:spPr>
          <a:xfrm>
            <a:off x="1093814" y="3130441"/>
            <a:ext cx="717889" cy="0"/>
          </a:xfrm>
          <a:prstGeom prst="line">
            <a:avLst/>
          </a:prstGeom>
          <a:ln w="19050">
            <a:solidFill>
              <a:srgbClr val="ED94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7" name="Straight Connector 143">
            <a:extLst>
              <a:ext uri="{FF2B5EF4-FFF2-40B4-BE49-F238E27FC236}">
                <a16:creationId xmlns:a16="http://schemas.microsoft.com/office/drawing/2014/main" id="{FEBB8114-3C54-43B9-840F-3B632D0B56E5}"/>
              </a:ext>
            </a:extLst>
          </p:cNvPr>
          <p:cNvCxnSpPr>
            <a:cxnSpLocks/>
          </p:cNvCxnSpPr>
          <p:nvPr/>
        </p:nvCxnSpPr>
        <p:spPr>
          <a:xfrm>
            <a:off x="714528" y="2104766"/>
            <a:ext cx="0" cy="586189"/>
          </a:xfrm>
          <a:prstGeom prst="line">
            <a:avLst/>
          </a:prstGeom>
          <a:ln w="19050">
            <a:solidFill>
              <a:srgbClr val="ED94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43">
            <a:extLst>
              <a:ext uri="{FF2B5EF4-FFF2-40B4-BE49-F238E27FC236}">
                <a16:creationId xmlns:a16="http://schemas.microsoft.com/office/drawing/2014/main" id="{333C7EE3-2AD4-475F-920A-4616386EFD1C}"/>
              </a:ext>
            </a:extLst>
          </p:cNvPr>
          <p:cNvCxnSpPr>
            <a:cxnSpLocks/>
          </p:cNvCxnSpPr>
          <p:nvPr/>
        </p:nvCxnSpPr>
        <p:spPr>
          <a:xfrm>
            <a:off x="2208048" y="2104766"/>
            <a:ext cx="0" cy="586189"/>
          </a:xfrm>
          <a:prstGeom prst="line">
            <a:avLst/>
          </a:prstGeom>
          <a:ln w="19050">
            <a:solidFill>
              <a:srgbClr val="ED94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0" name="椭圆 119">
            <a:extLst>
              <a:ext uri="{FF2B5EF4-FFF2-40B4-BE49-F238E27FC236}">
                <a16:creationId xmlns:a16="http://schemas.microsoft.com/office/drawing/2014/main" id="{93DD2686-BB5E-4966-8843-7D11808C6132}"/>
              </a:ext>
            </a:extLst>
          </p:cNvPr>
          <p:cNvSpPr/>
          <p:nvPr/>
        </p:nvSpPr>
        <p:spPr>
          <a:xfrm>
            <a:off x="968021" y="1731944"/>
            <a:ext cx="284480" cy="28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2" name="椭圆 121">
            <a:extLst>
              <a:ext uri="{FF2B5EF4-FFF2-40B4-BE49-F238E27FC236}">
                <a16:creationId xmlns:a16="http://schemas.microsoft.com/office/drawing/2014/main" id="{F7A4E61A-82BA-43DC-8D9C-9A26B9FC4814}"/>
              </a:ext>
            </a:extLst>
          </p:cNvPr>
          <p:cNvSpPr/>
          <p:nvPr/>
        </p:nvSpPr>
        <p:spPr>
          <a:xfrm>
            <a:off x="774112" y="2563196"/>
            <a:ext cx="284480" cy="28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4" name="椭圆 123">
            <a:extLst>
              <a:ext uri="{FF2B5EF4-FFF2-40B4-BE49-F238E27FC236}">
                <a16:creationId xmlns:a16="http://schemas.microsoft.com/office/drawing/2014/main" id="{E2437FBB-383F-4279-82B4-20CF6124AEA0}"/>
              </a:ext>
            </a:extLst>
          </p:cNvPr>
          <p:cNvSpPr/>
          <p:nvPr/>
        </p:nvSpPr>
        <p:spPr>
          <a:xfrm>
            <a:off x="1825428" y="2010812"/>
            <a:ext cx="284480" cy="28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6" name="椭圆 125">
            <a:extLst>
              <a:ext uri="{FF2B5EF4-FFF2-40B4-BE49-F238E27FC236}">
                <a16:creationId xmlns:a16="http://schemas.microsoft.com/office/drawing/2014/main" id="{BA26A909-56E0-4F5D-AB0D-A697679F1DFB}"/>
              </a:ext>
            </a:extLst>
          </p:cNvPr>
          <p:cNvSpPr/>
          <p:nvPr/>
        </p:nvSpPr>
        <p:spPr>
          <a:xfrm>
            <a:off x="1867263" y="2563196"/>
            <a:ext cx="284480" cy="28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nvGrpSpPr>
          <p:cNvPr id="4" name="组合 3">
            <a:extLst>
              <a:ext uri="{FF2B5EF4-FFF2-40B4-BE49-F238E27FC236}">
                <a16:creationId xmlns:a16="http://schemas.microsoft.com/office/drawing/2014/main" id="{7635D96C-4C2C-410B-AC49-3EDD48AAE535}"/>
              </a:ext>
            </a:extLst>
          </p:cNvPr>
          <p:cNvGrpSpPr/>
          <p:nvPr/>
        </p:nvGrpSpPr>
        <p:grpSpPr>
          <a:xfrm>
            <a:off x="4304480" y="1358357"/>
            <a:ext cx="7544622" cy="3785652"/>
            <a:chOff x="3841828" y="1704429"/>
            <a:chExt cx="7544622" cy="3785652"/>
          </a:xfrm>
        </p:grpSpPr>
        <p:sp>
          <p:nvSpPr>
            <p:cNvPr id="3" name="Rectangle 1">
              <a:extLst>
                <a:ext uri="{FF2B5EF4-FFF2-40B4-BE49-F238E27FC236}">
                  <a16:creationId xmlns:a16="http://schemas.microsoft.com/office/drawing/2014/main" id="{DC6E38A1-4695-4C64-8B22-091D1D7184E2}"/>
                </a:ext>
              </a:extLst>
            </p:cNvPr>
            <p:cNvSpPr>
              <a:spLocks noChangeArrowheads="1"/>
            </p:cNvSpPr>
            <p:nvPr/>
          </p:nvSpPr>
          <p:spPr bwMode="auto">
            <a:xfrm>
              <a:off x="3841828" y="1704429"/>
              <a:ext cx="7544622" cy="3785652"/>
            </a:xfrm>
            <a:prstGeom prst="rect">
              <a:avLst/>
            </a:prstGeom>
            <a:solidFill>
              <a:srgbClr val="1313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for</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err="1">
                  <a:ln>
                    <a:noFill/>
                  </a:ln>
                  <a:solidFill>
                    <a:srgbClr val="FFFFFF"/>
                  </a:solidFill>
                  <a:effectLst/>
                  <a:latin typeface="Courier New" panose="02070309020205020404" pitchFamily="49" charset="0"/>
                  <a:ea typeface="JetBrains Mono"/>
                  <a:cs typeface="Courier New" panose="02070309020205020404" pitchFamily="49" charset="0"/>
                </a:rPr>
                <a:t>row_idx</a:t>
              </a:r>
              <a:r>
                <a:rPr kumimoji="0" lang="en-US" altLang="en-US" sz="16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&lt;- </a:t>
              </a:r>
              <a:r>
                <a:rPr kumimoji="0" lang="en-US" altLang="en-US" sz="16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0 </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until </a:t>
              </a:r>
              <a:r>
                <a:rPr kumimoji="0" lang="en-US" altLang="en-US" sz="16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5</a:t>
              </a:r>
              <a:r>
                <a:rPr kumimoji="0" lang="en-US" altLang="en-US" sz="16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t>col_idx </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&lt;- </a:t>
              </a:r>
              <a:r>
                <a:rPr kumimoji="0" lang="en-US" altLang="en-US" sz="16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0 </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until </a:t>
              </a:r>
              <a:r>
                <a:rPr kumimoji="0" lang="en-US" altLang="en-US" sz="16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5</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 Pick out the processing elements from pe array</a:t>
              </a:r>
              <a:b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sz="1600" b="0" i="0" u="none" strike="noStrike" cap="none" normalizeH="0" baseline="0" dirty="0" err="1">
                  <a:ln>
                    <a:noFill/>
                  </a:ln>
                  <a:solidFill>
                    <a:srgbClr val="FFFFFF"/>
                  </a:solidFill>
                  <a:effectLst/>
                  <a:latin typeface="Courier New" panose="02070309020205020404" pitchFamily="49" charset="0"/>
                  <a:ea typeface="JetBrains Mono"/>
                  <a:cs typeface="Courier New" panose="02070309020205020404" pitchFamily="49" charset="0"/>
                </a:rPr>
                <a:t>temp_node</a:t>
              </a:r>
              <a:r>
                <a:rPr kumimoji="0" lang="en-US" altLang="en-US" sz="16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600" b="0" i="1" u="none" strike="noStrike" cap="none" normalizeH="0" baseline="0" dirty="0" err="1">
                  <a:ln>
                    <a:noFill/>
                  </a:ln>
                  <a:solidFill>
                    <a:srgbClr val="ED94FF"/>
                  </a:solidFill>
                  <a:effectLst/>
                  <a:latin typeface="Courier New" panose="02070309020205020404" pitchFamily="49" charset="0"/>
                  <a:ea typeface="JetBrains Mono"/>
                  <a:cs typeface="Courier New" panose="02070309020205020404" pitchFamily="49" charset="0"/>
                </a:rPr>
                <a:t>peArray</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err="1">
                  <a:ln>
                    <a:noFill/>
                  </a:ln>
                  <a:solidFill>
                    <a:srgbClr val="FFFFFF"/>
                  </a:solidFill>
                  <a:effectLst/>
                  <a:latin typeface="Courier New" panose="02070309020205020404" pitchFamily="49" charset="0"/>
                  <a:ea typeface="JetBrains Mono"/>
                  <a:cs typeface="Courier New" panose="02070309020205020404" pitchFamily="49" charset="0"/>
                </a:rPr>
                <a:t>row_idx</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err="1">
                  <a:ln>
                    <a:noFill/>
                  </a:ln>
                  <a:solidFill>
                    <a:srgbClr val="FFFFFF"/>
                  </a:solidFill>
                  <a:effectLst/>
                  <a:latin typeface="Courier New" panose="02070309020205020404" pitchFamily="49" charset="0"/>
                  <a:ea typeface="JetBrains Mono"/>
                  <a:cs typeface="Courier New" panose="02070309020205020404" pitchFamily="49" charset="0"/>
                </a:rPr>
                <a:t>col_idx</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).clone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EBEBEB"/>
                  </a:solidFill>
                  <a:latin typeface="Courier New" panose="02070309020205020404" pitchFamily="49" charset="0"/>
                  <a:ea typeface="JetBrains Mono"/>
                  <a:cs typeface="Courier New" panose="02070309020205020404" pitchFamily="49" charset="0"/>
                </a:rPr>
                <a:t>// assign the identifier</a:t>
              </a:r>
              <a:b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lang="en-US" altLang="zh-CN" sz="1600" dirty="0" err="1">
                  <a:solidFill>
                    <a:srgbClr val="FFFFFF"/>
                  </a:solidFill>
                  <a:latin typeface="Courier New" panose="02070309020205020404" pitchFamily="49" charset="0"/>
                  <a:ea typeface="JetBrains Mono"/>
                  <a:cs typeface="Courier New" panose="02070309020205020404" pitchFamily="49" charset="0"/>
                </a:rPr>
                <a:t>pe</a:t>
              </a:r>
              <a:r>
                <a:rPr kumimoji="0" lang="en-US" altLang="en-US" sz="1600" b="0" i="0" u="none" strike="noStrike" cap="none" normalizeH="0" baseline="0" dirty="0" err="1">
                  <a:ln>
                    <a:noFill/>
                  </a:ln>
                  <a:solidFill>
                    <a:srgbClr val="FFFFFF"/>
                  </a:solidFill>
                  <a:effectLst/>
                  <a:latin typeface="Courier New" panose="02070309020205020404" pitchFamily="49" charset="0"/>
                  <a:ea typeface="JetBrains Mono"/>
                  <a:cs typeface="Courier New" panose="02070309020205020404" pitchFamily="49" charset="0"/>
                </a:rPr>
                <a:t>_node</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"row_</a:t>
              </a:r>
              <a:r>
                <a:rPr kumimoji="0" lang="en-US" altLang="en-US" sz="1600"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idx</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16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err="1">
                  <a:ln>
                    <a:noFill/>
                  </a:ln>
                  <a:solidFill>
                    <a:srgbClr val="FFFFFF"/>
                  </a:solidFill>
                  <a:effectLst/>
                  <a:latin typeface="Courier New" panose="02070309020205020404" pitchFamily="49" charset="0"/>
                  <a:ea typeface="JetBrains Mono"/>
                  <a:cs typeface="Courier New" panose="02070309020205020404" pitchFamily="49" charset="0"/>
                </a:rPr>
                <a:t>row_idx</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"col_</a:t>
              </a:r>
              <a:r>
                <a:rPr kumimoji="0" lang="en-US" altLang="en-US" sz="1600" b="0" i="0" u="none" strike="noStrike" cap="none" normalizeH="0" baseline="0" dirty="0" err="1">
                  <a:ln>
                    <a:noFill/>
                  </a:ln>
                  <a:solidFill>
                    <a:srgbClr val="54B33E"/>
                  </a:solidFill>
                  <a:effectLst/>
                  <a:latin typeface="Courier New" panose="02070309020205020404" pitchFamily="49" charset="0"/>
                  <a:ea typeface="JetBrains Mono"/>
                  <a:cs typeface="Courier New" panose="02070309020205020404" pitchFamily="49" charset="0"/>
                </a:rPr>
                <a:t>idx</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t>
              </a:r>
              <a:r>
                <a:rPr kumimoji="0" lang="en-US" altLang="en-US" sz="16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err="1">
                  <a:ln>
                    <a:noFill/>
                  </a:ln>
                  <a:solidFill>
                    <a:srgbClr val="FFFFFF"/>
                  </a:solidFill>
                  <a:effectLst/>
                  <a:latin typeface="Courier New" panose="02070309020205020404" pitchFamily="49" charset="0"/>
                  <a:ea typeface="JetBrains Mono"/>
                  <a:cs typeface="Courier New" panose="02070309020205020404" pitchFamily="49" charset="0"/>
                </a:rPr>
                <a:t>col_idx</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6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dev</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6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dev</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err="1">
                  <a:ln>
                    <a:noFill/>
                  </a:ln>
                  <a:solidFill>
                    <a:srgbClr val="FFFFFF"/>
                  </a:solidFill>
                  <a:effectLst/>
                  <a:latin typeface="Courier New" panose="02070309020205020404" pitchFamily="49" charset="0"/>
                  <a:ea typeface="JetBrains Mono"/>
                  <a:cs typeface="Courier New" panose="02070309020205020404" pitchFamily="49" charset="0"/>
                </a:rPr>
                <a:t>row_idx</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err="1">
                  <a:ln>
                    <a:noFill/>
                  </a:ln>
                  <a:solidFill>
                    <a:srgbClr val="FFFFFF"/>
                  </a:solidFill>
                  <a:effectLst/>
                  <a:latin typeface="Courier New" panose="02070309020205020404" pitchFamily="49" charset="0"/>
                  <a:ea typeface="JetBrains Mono"/>
                  <a:cs typeface="Courier New" panose="02070309020205020404" pitchFamily="49" charset="0"/>
                </a:rPr>
                <a:t>col_idx</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"switch"</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--&gt;  </a:t>
              </a:r>
              <a:r>
                <a:rPr lang="en-US" altLang="en-US" sz="1600" dirty="0" err="1">
                  <a:solidFill>
                    <a:srgbClr val="FFFFFF"/>
                  </a:solidFill>
                  <a:latin typeface="Courier New" panose="02070309020205020404" pitchFamily="49" charset="0"/>
                  <a:ea typeface="JetBrains Mono"/>
                  <a:cs typeface="Courier New" panose="02070309020205020404" pitchFamily="49" charset="0"/>
                </a:rPr>
                <a:t>pe</a:t>
              </a:r>
              <a:r>
                <a:rPr kumimoji="0" lang="en-US" altLang="en-US" sz="1600" b="0" i="0" u="none" strike="noStrike" cap="none" normalizeH="0" baseline="0" dirty="0" err="1">
                  <a:ln>
                    <a:noFill/>
                  </a:ln>
                  <a:solidFill>
                    <a:srgbClr val="FFFFFF"/>
                  </a:solidFill>
                  <a:effectLst/>
                  <a:latin typeface="Courier New" panose="02070309020205020404" pitchFamily="49" charset="0"/>
                  <a:ea typeface="JetBrains Mono"/>
                  <a:cs typeface="Courier New" panose="02070309020205020404" pitchFamily="49" charset="0"/>
                </a:rPr>
                <a:t>_node</a:t>
              </a:r>
              <a:br>
                <a:rPr kumimoji="0" lang="en-US" altLang="en-US" sz="16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6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dev</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t>row_idx</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1</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err="1">
                  <a:ln>
                    <a:noFill/>
                  </a:ln>
                  <a:solidFill>
                    <a:srgbClr val="FFFFFF"/>
                  </a:solidFill>
                  <a:effectLst/>
                  <a:latin typeface="Courier New" panose="02070309020205020404" pitchFamily="49" charset="0"/>
                  <a:ea typeface="JetBrains Mono"/>
                  <a:cs typeface="Courier New" panose="02070309020205020404" pitchFamily="49" charset="0"/>
                </a:rPr>
                <a:t>col_idx</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"switch"</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--&gt; </a:t>
              </a:r>
              <a:r>
                <a:rPr lang="en-US" altLang="en-US" sz="1600" dirty="0" err="1">
                  <a:solidFill>
                    <a:srgbClr val="FFFFFF"/>
                  </a:solidFill>
                  <a:latin typeface="Courier New" panose="02070309020205020404" pitchFamily="49" charset="0"/>
                  <a:ea typeface="JetBrains Mono"/>
                  <a:cs typeface="Courier New" panose="02070309020205020404" pitchFamily="49" charset="0"/>
                </a:rPr>
                <a:t>pe</a:t>
              </a:r>
              <a:r>
                <a:rPr kumimoji="0" lang="en-US" altLang="en-US" sz="1600" b="0" i="0" u="none" strike="noStrike" cap="none" normalizeH="0" baseline="0" dirty="0" err="1">
                  <a:ln>
                    <a:noFill/>
                  </a:ln>
                  <a:solidFill>
                    <a:srgbClr val="FFFFFF"/>
                  </a:solidFill>
                  <a:effectLst/>
                  <a:latin typeface="Courier New" panose="02070309020205020404" pitchFamily="49" charset="0"/>
                  <a:ea typeface="JetBrains Mono"/>
                  <a:cs typeface="Courier New" panose="02070309020205020404" pitchFamily="49" charset="0"/>
                </a:rPr>
                <a:t>_node</a:t>
              </a:r>
              <a:br>
                <a:rPr kumimoji="0" lang="en-US" altLang="en-US" sz="16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6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dev</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err="1">
                  <a:ln>
                    <a:noFill/>
                  </a:ln>
                  <a:solidFill>
                    <a:srgbClr val="FFFFFF"/>
                  </a:solidFill>
                  <a:effectLst/>
                  <a:latin typeface="Courier New" panose="02070309020205020404" pitchFamily="49" charset="0"/>
                  <a:ea typeface="JetBrains Mono"/>
                  <a:cs typeface="Courier New" panose="02070309020205020404" pitchFamily="49" charset="0"/>
                </a:rPr>
                <a:t>row_idx</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t>col_idx</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1</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"switch"</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--&gt; </a:t>
              </a:r>
              <a:r>
                <a:rPr lang="en-US" altLang="en-US" sz="1600" dirty="0" err="1">
                  <a:solidFill>
                    <a:srgbClr val="FFFFFF"/>
                  </a:solidFill>
                  <a:latin typeface="Courier New" panose="02070309020205020404" pitchFamily="49" charset="0"/>
                  <a:ea typeface="JetBrains Mono"/>
                  <a:cs typeface="Courier New" panose="02070309020205020404" pitchFamily="49" charset="0"/>
                </a:rPr>
                <a:t>pe</a:t>
              </a:r>
              <a:r>
                <a:rPr kumimoji="0" lang="en-US" altLang="en-US" sz="1600" b="0" i="0" u="none" strike="noStrike" cap="none" normalizeH="0" baseline="0" dirty="0" err="1">
                  <a:ln>
                    <a:noFill/>
                  </a:ln>
                  <a:solidFill>
                    <a:srgbClr val="FFFFFF"/>
                  </a:solidFill>
                  <a:effectLst/>
                  <a:latin typeface="Courier New" panose="02070309020205020404" pitchFamily="49" charset="0"/>
                  <a:ea typeface="JetBrains Mono"/>
                  <a:cs typeface="Courier New" panose="02070309020205020404" pitchFamily="49" charset="0"/>
                </a:rPr>
                <a:t>_node</a:t>
              </a:r>
              <a:br>
                <a:rPr kumimoji="0" lang="en-US" altLang="en-US" sz="16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6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dev</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t>row_idx</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1</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t>col_idx</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1</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6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"switch"</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&lt;-&gt; </a:t>
              </a:r>
              <a:r>
                <a:rPr lang="en-US" altLang="en-US" sz="1600" dirty="0" err="1">
                  <a:solidFill>
                    <a:srgbClr val="FFFFFF"/>
                  </a:solidFill>
                  <a:latin typeface="Courier New" panose="02070309020205020404" pitchFamily="49" charset="0"/>
                  <a:ea typeface="JetBrains Mono"/>
                  <a:cs typeface="Courier New" panose="02070309020205020404" pitchFamily="49" charset="0"/>
                </a:rPr>
                <a:t>pe</a:t>
              </a:r>
              <a:r>
                <a:rPr kumimoji="0" lang="en-US" altLang="en-US" sz="1600" b="0" i="0" u="none" strike="noStrike" cap="none" normalizeH="0" baseline="0" dirty="0" err="1">
                  <a:ln>
                    <a:noFill/>
                  </a:ln>
                  <a:solidFill>
                    <a:srgbClr val="FFFFFF"/>
                  </a:solidFill>
                  <a:effectLst/>
                  <a:latin typeface="Courier New" panose="02070309020205020404" pitchFamily="49" charset="0"/>
                  <a:ea typeface="JetBrains Mono"/>
                  <a:cs typeface="Courier New" panose="02070309020205020404" pitchFamily="49" charset="0"/>
                </a:rPr>
                <a:t>_node</a:t>
              </a:r>
              <a:br>
                <a:rPr kumimoji="0" lang="en-US" altLang="en-US" sz="16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t>  </a:t>
              </a: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6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endParaRPr kumimoji="0" lang="en-US" altLang="en-US" sz="40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121" name="椭圆 120">
              <a:extLst>
                <a:ext uri="{FF2B5EF4-FFF2-40B4-BE49-F238E27FC236}">
                  <a16:creationId xmlns:a16="http://schemas.microsoft.com/office/drawing/2014/main" id="{4775D083-B61C-4375-8412-36291C6B65CC}"/>
                </a:ext>
              </a:extLst>
            </p:cNvPr>
            <p:cNvSpPr/>
            <p:nvPr/>
          </p:nvSpPr>
          <p:spPr>
            <a:xfrm>
              <a:off x="8528158" y="3001443"/>
              <a:ext cx="284480" cy="28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a:t>
              </a:r>
            </a:p>
          </p:txBody>
        </p:sp>
        <p:sp>
          <p:nvSpPr>
            <p:cNvPr id="123" name="椭圆 122">
              <a:extLst>
                <a:ext uri="{FF2B5EF4-FFF2-40B4-BE49-F238E27FC236}">
                  <a16:creationId xmlns:a16="http://schemas.microsoft.com/office/drawing/2014/main" id="{3BF8CB62-C66C-45E9-A81A-3EB67160C3B0}"/>
                </a:ext>
              </a:extLst>
            </p:cNvPr>
            <p:cNvSpPr/>
            <p:nvPr/>
          </p:nvSpPr>
          <p:spPr>
            <a:xfrm>
              <a:off x="8528158" y="3494524"/>
              <a:ext cx="284480" cy="28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a:t>
              </a:r>
            </a:p>
          </p:txBody>
        </p:sp>
        <p:sp>
          <p:nvSpPr>
            <p:cNvPr id="125" name="椭圆 124">
              <a:extLst>
                <a:ext uri="{FF2B5EF4-FFF2-40B4-BE49-F238E27FC236}">
                  <a16:creationId xmlns:a16="http://schemas.microsoft.com/office/drawing/2014/main" id="{0A1219E4-780D-4D76-9515-4864F2A3B17B}"/>
                </a:ext>
              </a:extLst>
            </p:cNvPr>
            <p:cNvSpPr/>
            <p:nvPr/>
          </p:nvSpPr>
          <p:spPr>
            <a:xfrm>
              <a:off x="8528158" y="3999221"/>
              <a:ext cx="284480" cy="28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a:t>
              </a:r>
            </a:p>
          </p:txBody>
        </p:sp>
        <p:sp>
          <p:nvSpPr>
            <p:cNvPr id="127" name="椭圆 126">
              <a:extLst>
                <a:ext uri="{FF2B5EF4-FFF2-40B4-BE49-F238E27FC236}">
                  <a16:creationId xmlns:a16="http://schemas.microsoft.com/office/drawing/2014/main" id="{05FED415-2A3D-4C91-BD81-835621494894}"/>
                </a:ext>
              </a:extLst>
            </p:cNvPr>
            <p:cNvSpPr/>
            <p:nvPr/>
          </p:nvSpPr>
          <p:spPr>
            <a:xfrm>
              <a:off x="8856870" y="4454682"/>
              <a:ext cx="284480" cy="28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a:t>
              </a:r>
            </a:p>
          </p:txBody>
        </p:sp>
      </p:grpSp>
      <p:sp>
        <p:nvSpPr>
          <p:cNvPr id="128" name="内容占位符 2">
            <a:extLst>
              <a:ext uri="{FF2B5EF4-FFF2-40B4-BE49-F238E27FC236}">
                <a16:creationId xmlns:a16="http://schemas.microsoft.com/office/drawing/2014/main" id="{005D1125-1920-4133-95F8-86CE79D97B28}"/>
              </a:ext>
            </a:extLst>
          </p:cNvPr>
          <p:cNvSpPr txBox="1">
            <a:spLocks/>
          </p:cNvSpPr>
          <p:nvPr/>
        </p:nvSpPr>
        <p:spPr>
          <a:xfrm>
            <a:off x="216299" y="3541988"/>
            <a:ext cx="5646910" cy="1280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Pick out a node from fabric</a:t>
            </a:r>
          </a:p>
        </p:txBody>
      </p:sp>
      <p:sp>
        <p:nvSpPr>
          <p:cNvPr id="129" name="矩形 128">
            <a:extLst>
              <a:ext uri="{FF2B5EF4-FFF2-40B4-BE49-F238E27FC236}">
                <a16:creationId xmlns:a16="http://schemas.microsoft.com/office/drawing/2014/main" id="{A38018C4-5965-4AFA-9FF8-9105DDFC253D}"/>
              </a:ext>
            </a:extLst>
          </p:cNvPr>
          <p:cNvSpPr/>
          <p:nvPr/>
        </p:nvSpPr>
        <p:spPr>
          <a:xfrm>
            <a:off x="289834" y="4898055"/>
            <a:ext cx="2785139" cy="424732"/>
          </a:xfrm>
          <a:prstGeom prst="rect">
            <a:avLst/>
          </a:prstGeom>
          <a:ln>
            <a:solidFill>
              <a:schemeClr val="bg1"/>
            </a:solidFill>
          </a:ln>
        </p:spPr>
        <p:txBody>
          <a:bodyPr wrap="square">
            <a:spAutoFit/>
          </a:bodyPr>
          <a:lstStyle/>
          <a:p>
            <a:pPr marL="228600" indent="-228600">
              <a:lnSpc>
                <a:spcPct val="90000"/>
              </a:lnSpc>
              <a:spcBef>
                <a:spcPts val="1000"/>
              </a:spcBef>
              <a:buFont typeface="Arial" panose="020B0604020202020204" pitchFamily="34" charset="0"/>
              <a:buChar char="•"/>
            </a:pPr>
            <a:r>
              <a:rPr lang="en-US" sz="2400" dirty="0"/>
              <a:t>Build Connection</a:t>
            </a:r>
          </a:p>
        </p:txBody>
      </p:sp>
      <p:sp>
        <p:nvSpPr>
          <p:cNvPr id="30" name="内容占位符 2">
            <a:extLst>
              <a:ext uri="{FF2B5EF4-FFF2-40B4-BE49-F238E27FC236}">
                <a16:creationId xmlns:a16="http://schemas.microsoft.com/office/drawing/2014/main" id="{56F567D3-76B6-4861-A863-F3090D3A375E}"/>
              </a:ext>
            </a:extLst>
          </p:cNvPr>
          <p:cNvSpPr txBox="1">
            <a:spLocks/>
          </p:cNvSpPr>
          <p:nvPr/>
        </p:nvSpPr>
        <p:spPr>
          <a:xfrm>
            <a:off x="289834" y="3879710"/>
            <a:ext cx="3586251" cy="102676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latin typeface="Courier New" panose="02070309020205020404" pitchFamily="49" charset="0"/>
                <a:cs typeface="Courier New" panose="02070309020205020404" pitchFamily="49" charset="0"/>
              </a:rPr>
              <a:t>val net : ssfabric</a:t>
            </a:r>
          </a:p>
          <a:p>
            <a:pPr marL="0" indent="0">
              <a:buNone/>
            </a:pPr>
            <a:r>
              <a:rPr lang="en-US" sz="1600" i="1" dirty="0">
                <a:latin typeface="Courier New" panose="02070309020205020404" pitchFamily="49" charset="0"/>
                <a:cs typeface="Courier New" panose="02070309020205020404" pitchFamily="49" charset="0"/>
              </a:rPr>
              <a:t>val node : ssnode = </a:t>
            </a:r>
          </a:p>
          <a:p>
            <a:pPr marL="0" indent="0">
              <a:buNone/>
            </a:pPr>
            <a:r>
              <a:rPr lang="en-US" sz="1600" i="1" dirty="0">
                <a:latin typeface="Courier New" panose="02070309020205020404" pitchFamily="49" charset="0"/>
                <a:cs typeface="Courier New" panose="02070309020205020404" pitchFamily="49" charset="0"/>
              </a:rPr>
              <a:t>         net(“key”, value)</a:t>
            </a:r>
          </a:p>
        </p:txBody>
      </p:sp>
      <p:sp>
        <p:nvSpPr>
          <p:cNvPr id="31" name="矩形 30">
            <a:extLst>
              <a:ext uri="{FF2B5EF4-FFF2-40B4-BE49-F238E27FC236}">
                <a16:creationId xmlns:a16="http://schemas.microsoft.com/office/drawing/2014/main" id="{76FED71C-9BAD-44C7-AB86-28ED9B92A944}"/>
              </a:ext>
            </a:extLst>
          </p:cNvPr>
          <p:cNvSpPr/>
          <p:nvPr/>
        </p:nvSpPr>
        <p:spPr>
          <a:xfrm>
            <a:off x="289834" y="5257311"/>
            <a:ext cx="10611154" cy="1477328"/>
          </a:xfrm>
          <a:prstGeom prst="rect">
            <a:avLst/>
          </a:prstGeom>
          <a:ln>
            <a:solidFill>
              <a:schemeClr val="tx1"/>
            </a:solidFill>
          </a:ln>
        </p:spPr>
        <p:txBody>
          <a:bodyPr wrap="square">
            <a:spAutoFit/>
          </a:bodyPr>
          <a:lstStyle/>
          <a:p>
            <a:r>
              <a:rPr lang="en-US" i="1" dirty="0">
                <a:latin typeface="Courier New" panose="02070309020205020404" pitchFamily="49" charset="0"/>
                <a:cs typeface="Courier New" panose="02070309020205020404" pitchFamily="49" charset="0"/>
              </a:rPr>
              <a:t>val node1 :</a:t>
            </a:r>
            <a:r>
              <a:rPr lang="zh-CN" altLang="en-US" i="1" dirty="0">
                <a:latin typeface="Courier New" panose="02070309020205020404" pitchFamily="49" charset="0"/>
                <a:cs typeface="Courier New" panose="02070309020205020404" pitchFamily="49" charset="0"/>
              </a:rPr>
              <a:t> </a:t>
            </a:r>
            <a:r>
              <a:rPr lang="en-US" altLang="zh-CN" i="1" dirty="0">
                <a:latin typeface="Courier New" panose="02070309020205020404" pitchFamily="49" charset="0"/>
                <a:cs typeface="Courier New" panose="02070309020205020404" pitchFamily="49" charset="0"/>
              </a:rPr>
              <a:t>ssnode</a:t>
            </a:r>
          </a:p>
          <a:p>
            <a:r>
              <a:rPr lang="en-US" i="1" dirty="0">
                <a:latin typeface="Courier New" panose="02070309020205020404" pitchFamily="49" charset="0"/>
                <a:cs typeface="Courier New" panose="02070309020205020404" pitchFamily="49" charset="0"/>
              </a:rPr>
              <a:t>val node2 : ssnode</a:t>
            </a:r>
          </a:p>
          <a:p>
            <a:r>
              <a:rPr lang="en-US" i="1" dirty="0">
                <a:latin typeface="Courier New" panose="02070309020205020404" pitchFamily="49" charset="0"/>
                <a:cs typeface="Courier New" panose="02070309020205020404" pitchFamily="49" charset="0"/>
              </a:rPr>
              <a:t>val link1 : </a:t>
            </a:r>
            <a:r>
              <a:rPr lang="en-US" i="1" dirty="0" err="1">
                <a:latin typeface="Courier New" panose="02070309020205020404" pitchFamily="49" charset="0"/>
                <a:cs typeface="Courier New" panose="02070309020205020404" pitchFamily="49" charset="0"/>
              </a:rPr>
              <a:t>sslink</a:t>
            </a:r>
            <a:r>
              <a:rPr lang="en-US" i="1" dirty="0">
                <a:latin typeface="Courier New" panose="02070309020205020404" pitchFamily="49" charset="0"/>
                <a:cs typeface="Courier New" panose="02070309020205020404" pitchFamily="49" charset="0"/>
              </a:rPr>
              <a:t> = node1 --&gt; node2 // connection from left to right</a:t>
            </a:r>
          </a:p>
          <a:p>
            <a:r>
              <a:rPr lang="en-US" i="1" dirty="0">
                <a:latin typeface="Courier New" panose="02070309020205020404" pitchFamily="49" charset="0"/>
                <a:cs typeface="Courier New" panose="02070309020205020404" pitchFamily="49" charset="0"/>
              </a:rPr>
              <a:t>val link2 : </a:t>
            </a:r>
            <a:r>
              <a:rPr lang="en-US" i="1" dirty="0" err="1">
                <a:latin typeface="Courier New" panose="02070309020205020404" pitchFamily="49" charset="0"/>
                <a:cs typeface="Courier New" panose="02070309020205020404" pitchFamily="49" charset="0"/>
              </a:rPr>
              <a:t>sslink</a:t>
            </a:r>
            <a:r>
              <a:rPr lang="en-US" i="1" dirty="0">
                <a:latin typeface="Courier New" panose="02070309020205020404" pitchFamily="49" charset="0"/>
                <a:cs typeface="Courier New" panose="02070309020205020404" pitchFamily="49" charset="0"/>
              </a:rPr>
              <a:t> = node1 &lt;-- node2 // connection from right to left</a:t>
            </a:r>
          </a:p>
          <a:p>
            <a:r>
              <a:rPr lang="en-US" i="1" dirty="0">
                <a:latin typeface="Courier New" panose="02070309020205020404" pitchFamily="49" charset="0"/>
                <a:cs typeface="Courier New" panose="02070309020205020404" pitchFamily="49" charset="0"/>
              </a:rPr>
              <a:t>val link3 : </a:t>
            </a:r>
            <a:r>
              <a:rPr lang="en-US" i="1" dirty="0" err="1">
                <a:latin typeface="Courier New" panose="02070309020205020404" pitchFamily="49" charset="0"/>
                <a:cs typeface="Courier New" panose="02070309020205020404" pitchFamily="49" charset="0"/>
              </a:rPr>
              <a:t>sslink</a:t>
            </a:r>
            <a:r>
              <a:rPr lang="en-US" i="1" dirty="0">
                <a:latin typeface="Courier New" panose="02070309020205020404" pitchFamily="49" charset="0"/>
                <a:cs typeface="Courier New" panose="02070309020205020404" pitchFamily="49" charset="0"/>
              </a:rPr>
              <a:t> = node1 &lt;-&gt; node2 // dual-direction connection</a:t>
            </a:r>
          </a:p>
        </p:txBody>
      </p:sp>
      <p:sp>
        <p:nvSpPr>
          <p:cNvPr id="5" name="灯片编号占位符 4">
            <a:extLst>
              <a:ext uri="{FF2B5EF4-FFF2-40B4-BE49-F238E27FC236}">
                <a16:creationId xmlns:a16="http://schemas.microsoft.com/office/drawing/2014/main" id="{56AF1382-D624-43EF-8C65-386B101A5492}"/>
              </a:ext>
            </a:extLst>
          </p:cNvPr>
          <p:cNvSpPr>
            <a:spLocks noGrp="1"/>
          </p:cNvSpPr>
          <p:nvPr>
            <p:ph type="sldNum" sz="quarter" idx="12"/>
          </p:nvPr>
        </p:nvSpPr>
        <p:spPr/>
        <p:txBody>
          <a:bodyPr/>
          <a:lstStyle/>
          <a:p>
            <a:fld id="{29227C6E-B40C-4F1A-B871-335365E566BA}" type="slidenum">
              <a:rPr lang="en-US" smtClean="0"/>
              <a:t>33</a:t>
            </a:fld>
            <a:endParaRPr lang="en-US"/>
          </a:p>
        </p:txBody>
      </p:sp>
    </p:spTree>
    <p:extLst>
      <p:ext uri="{BB962C8B-B14F-4D97-AF65-F5344CB8AC3E}">
        <p14:creationId xmlns:p14="http://schemas.microsoft.com/office/powerpoint/2010/main" val="67413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5346-1382-4E50-BC54-D3A831D2F54B}"/>
              </a:ext>
            </a:extLst>
          </p:cNvPr>
          <p:cNvSpPr>
            <a:spLocks noGrp="1"/>
          </p:cNvSpPr>
          <p:nvPr>
            <p:ph type="title"/>
          </p:nvPr>
        </p:nvSpPr>
        <p:spPr>
          <a:xfrm>
            <a:off x="470262" y="0"/>
            <a:ext cx="11432241" cy="1325563"/>
          </a:xfrm>
        </p:spPr>
        <p:txBody>
          <a:bodyPr/>
          <a:lstStyle/>
          <a:p>
            <a:pPr lvl="1"/>
            <a:r>
              <a:rPr lang="en-US" sz="3600" b="1" dirty="0"/>
              <a:t>Hardware Stack: Composing Spatial Architecture</a:t>
            </a:r>
          </a:p>
        </p:txBody>
      </p:sp>
      <p:sp>
        <p:nvSpPr>
          <p:cNvPr id="3" name="Content Placeholder 2">
            <a:extLst>
              <a:ext uri="{FF2B5EF4-FFF2-40B4-BE49-F238E27FC236}">
                <a16:creationId xmlns:a16="http://schemas.microsoft.com/office/drawing/2014/main" id="{0BFF37B8-EC80-43A6-9B7E-2BF4EC7B989D}"/>
              </a:ext>
            </a:extLst>
          </p:cNvPr>
          <p:cNvSpPr>
            <a:spLocks noGrp="1"/>
          </p:cNvSpPr>
          <p:nvPr>
            <p:ph idx="1"/>
          </p:nvPr>
        </p:nvSpPr>
        <p:spPr>
          <a:xfrm>
            <a:off x="470263" y="1149530"/>
            <a:ext cx="11432240" cy="5571945"/>
          </a:xfrm>
        </p:spPr>
        <p:txBody>
          <a:bodyPr>
            <a:normAutofit/>
          </a:bodyPr>
          <a:lstStyle/>
          <a:p>
            <a:r>
              <a:rPr lang="en-US" sz="4000" b="1" dirty="0">
                <a:solidFill>
                  <a:srgbClr val="8D8D8D"/>
                </a:solidFill>
              </a:rPr>
              <a:t>Overview of DSAGEN H/W Stack (3 mins)</a:t>
            </a:r>
            <a:endParaRPr lang="en-US" sz="3600" dirty="0">
              <a:solidFill>
                <a:srgbClr val="8D8D8D"/>
              </a:solidFill>
            </a:endParaRPr>
          </a:p>
          <a:p>
            <a:r>
              <a:rPr lang="en-US" sz="4000" b="1" dirty="0"/>
              <a:t>Goal: Build Your Own Spatial Architecture (25 mins)</a:t>
            </a:r>
          </a:p>
          <a:p>
            <a:pPr lvl="1"/>
            <a:r>
              <a:rPr lang="en-US" sz="3600" b="1" dirty="0"/>
              <a:t>A Scala Embedded DSL – Build A Simple CGRA (10 mins)</a:t>
            </a:r>
          </a:p>
          <a:p>
            <a:pPr lvl="1"/>
            <a:r>
              <a:rPr lang="en-US" sz="3600" b="1" dirty="0">
                <a:solidFill>
                  <a:srgbClr val="8D8D8D"/>
                </a:solidFill>
              </a:rPr>
              <a:t>Generate IR/RTL (3 mins)</a:t>
            </a:r>
            <a:r>
              <a:rPr lang="zh-CN" altLang="en-US" sz="3600" b="1" dirty="0">
                <a:solidFill>
                  <a:srgbClr val="8D8D8D"/>
                </a:solidFill>
              </a:rPr>
              <a:t>💻</a:t>
            </a:r>
            <a:endParaRPr lang="en-US" sz="3600" b="1" dirty="0">
              <a:solidFill>
                <a:srgbClr val="8D8D8D"/>
              </a:solidFill>
            </a:endParaRPr>
          </a:p>
          <a:p>
            <a:pPr lvl="1"/>
            <a:r>
              <a:rPr lang="en-US" sz="3600" b="1" dirty="0">
                <a:solidFill>
                  <a:srgbClr val="8D8D8D"/>
                </a:solidFill>
              </a:rPr>
              <a:t>Power/Area Estimation (2 mins)</a:t>
            </a:r>
            <a:r>
              <a:rPr lang="zh-CN" altLang="en-US" sz="3600" b="1" dirty="0">
                <a:solidFill>
                  <a:srgbClr val="8D8D8D"/>
                </a:solidFill>
              </a:rPr>
              <a:t>💻</a:t>
            </a:r>
            <a:endParaRPr lang="en-US" altLang="zh-CN" sz="3600" b="1" dirty="0">
              <a:solidFill>
                <a:srgbClr val="8D8D8D"/>
              </a:solidFill>
            </a:endParaRPr>
          </a:p>
          <a:p>
            <a:pPr lvl="1"/>
            <a:r>
              <a:rPr lang="en-US" altLang="zh-CN" sz="3600" b="1" dirty="0">
                <a:solidFill>
                  <a:srgbClr val="8D8D8D"/>
                </a:solidFill>
              </a:rPr>
              <a:t>Build your own CGRA (10 mins)</a:t>
            </a:r>
            <a:r>
              <a:rPr lang="zh-CN" altLang="en-US" sz="3600" b="1" dirty="0">
                <a:solidFill>
                  <a:srgbClr val="8D8D8D"/>
                </a:solidFill>
              </a:rPr>
              <a:t>💻</a:t>
            </a:r>
            <a:endParaRPr lang="en-US" altLang="zh-CN" sz="3600" b="1" dirty="0">
              <a:solidFill>
                <a:srgbClr val="8D8D8D"/>
              </a:solidFill>
            </a:endParaRPr>
          </a:p>
          <a:p>
            <a:r>
              <a:rPr lang="en-US" sz="4000" b="1" dirty="0">
                <a:solidFill>
                  <a:srgbClr val="8D8D8D"/>
                </a:solidFill>
              </a:rPr>
              <a:t>Advanced Hardware Features (5 mins)</a:t>
            </a:r>
          </a:p>
          <a:p>
            <a:r>
              <a:rPr lang="en-US" sz="4000" b="1" dirty="0">
                <a:solidFill>
                  <a:srgbClr val="8D8D8D"/>
                </a:solidFill>
              </a:rPr>
              <a:t>A End-to-End Approach (5 mins)</a:t>
            </a:r>
          </a:p>
          <a:p>
            <a:r>
              <a:rPr lang="en-US" sz="4000" b="1" dirty="0">
                <a:solidFill>
                  <a:srgbClr val="8D8D8D"/>
                </a:solidFill>
              </a:rPr>
              <a:t>Q &amp; A</a:t>
            </a:r>
          </a:p>
        </p:txBody>
      </p:sp>
      <p:sp>
        <p:nvSpPr>
          <p:cNvPr id="4" name="灯片编号占位符 3">
            <a:extLst>
              <a:ext uri="{FF2B5EF4-FFF2-40B4-BE49-F238E27FC236}">
                <a16:creationId xmlns:a16="http://schemas.microsoft.com/office/drawing/2014/main" id="{46192977-22E1-4F20-963C-CBDCA0D5E6F3}"/>
              </a:ext>
            </a:extLst>
          </p:cNvPr>
          <p:cNvSpPr>
            <a:spLocks noGrp="1"/>
          </p:cNvSpPr>
          <p:nvPr>
            <p:ph type="sldNum" sz="quarter" idx="12"/>
          </p:nvPr>
        </p:nvSpPr>
        <p:spPr/>
        <p:txBody>
          <a:bodyPr/>
          <a:lstStyle/>
          <a:p>
            <a:fld id="{29227C6E-B40C-4F1A-B871-335365E566BA}" type="slidenum">
              <a:rPr lang="en-US" smtClean="0"/>
              <a:t>4</a:t>
            </a:fld>
            <a:endParaRPr lang="en-US"/>
          </a:p>
        </p:txBody>
      </p:sp>
    </p:spTree>
    <p:extLst>
      <p:ext uri="{BB962C8B-B14F-4D97-AF65-F5344CB8AC3E}">
        <p14:creationId xmlns:p14="http://schemas.microsoft.com/office/powerpoint/2010/main" val="365497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D2111CD4-8C9A-4947-8BDD-9B4E1BA61F9A}"/>
              </a:ext>
            </a:extLst>
          </p:cNvPr>
          <p:cNvSpPr/>
          <p:nvPr/>
        </p:nvSpPr>
        <p:spPr>
          <a:xfrm>
            <a:off x="1784334" y="3676447"/>
            <a:ext cx="3259867" cy="3026816"/>
          </a:xfrm>
          <a:prstGeom prst="roundRect">
            <a:avLst/>
          </a:prstGeom>
          <a:noFill/>
          <a:ln w="7620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圆角 7">
            <a:extLst>
              <a:ext uri="{FF2B5EF4-FFF2-40B4-BE49-F238E27FC236}">
                <a16:creationId xmlns:a16="http://schemas.microsoft.com/office/drawing/2014/main" id="{A467E7E1-B45C-49EB-A45E-9FA4EEF4A0D4}"/>
              </a:ext>
            </a:extLst>
          </p:cNvPr>
          <p:cNvSpPr/>
          <p:nvPr/>
        </p:nvSpPr>
        <p:spPr>
          <a:xfrm>
            <a:off x="6984362" y="2982468"/>
            <a:ext cx="2372868" cy="274320"/>
          </a:xfrm>
          <a:prstGeom prst="roundRect">
            <a:avLst/>
          </a:prstGeom>
          <a:solidFill>
            <a:srgbClr val="F2DCDA">
              <a:alpha val="50000"/>
            </a:srgbClr>
          </a:solidFill>
          <a:ln>
            <a:solidFill>
              <a:srgbClr val="F2DC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矩形: 圆角 315">
            <a:extLst>
              <a:ext uri="{FF2B5EF4-FFF2-40B4-BE49-F238E27FC236}">
                <a16:creationId xmlns:a16="http://schemas.microsoft.com/office/drawing/2014/main" id="{BBAF576A-F7C6-4249-A459-0AC6A833490C}"/>
              </a:ext>
            </a:extLst>
          </p:cNvPr>
          <p:cNvSpPr/>
          <p:nvPr/>
        </p:nvSpPr>
        <p:spPr>
          <a:xfrm>
            <a:off x="6982652" y="3335583"/>
            <a:ext cx="2372868" cy="274320"/>
          </a:xfrm>
          <a:prstGeom prst="roundRect">
            <a:avLst/>
          </a:prstGeom>
          <a:solidFill>
            <a:srgbClr val="F2F2F2">
              <a:alpha val="50000"/>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矩形: 圆角 316">
            <a:extLst>
              <a:ext uri="{FF2B5EF4-FFF2-40B4-BE49-F238E27FC236}">
                <a16:creationId xmlns:a16="http://schemas.microsoft.com/office/drawing/2014/main" id="{29AEFDBC-6FA0-4CF2-9CF7-C3C42C1CDA0D}"/>
              </a:ext>
            </a:extLst>
          </p:cNvPr>
          <p:cNvSpPr/>
          <p:nvPr/>
        </p:nvSpPr>
        <p:spPr>
          <a:xfrm>
            <a:off x="6982652" y="3665017"/>
            <a:ext cx="2372868" cy="274320"/>
          </a:xfrm>
          <a:prstGeom prst="roundRect">
            <a:avLst/>
          </a:prstGeom>
          <a:solidFill>
            <a:srgbClr val="92CDDC">
              <a:alpha val="50000"/>
            </a:srgb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矩形: 圆角 318">
            <a:extLst>
              <a:ext uri="{FF2B5EF4-FFF2-40B4-BE49-F238E27FC236}">
                <a16:creationId xmlns:a16="http://schemas.microsoft.com/office/drawing/2014/main" id="{F474832C-32B8-4826-AF32-917050D81D85}"/>
              </a:ext>
            </a:extLst>
          </p:cNvPr>
          <p:cNvSpPr/>
          <p:nvPr/>
        </p:nvSpPr>
        <p:spPr>
          <a:xfrm>
            <a:off x="6752299" y="4408657"/>
            <a:ext cx="3195317" cy="334136"/>
          </a:xfrm>
          <a:prstGeom prst="roundRect">
            <a:avLst/>
          </a:prstGeom>
          <a:solidFill>
            <a:srgbClr val="EBF1DF">
              <a:alpha val="5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矩形: 圆角 317">
            <a:extLst>
              <a:ext uri="{FF2B5EF4-FFF2-40B4-BE49-F238E27FC236}">
                <a16:creationId xmlns:a16="http://schemas.microsoft.com/office/drawing/2014/main" id="{17B65B6A-8BAC-4C52-986F-7AB257FC0626}"/>
              </a:ext>
            </a:extLst>
          </p:cNvPr>
          <p:cNvSpPr/>
          <p:nvPr/>
        </p:nvSpPr>
        <p:spPr>
          <a:xfrm>
            <a:off x="6746244" y="3981320"/>
            <a:ext cx="2112006" cy="380473"/>
          </a:xfrm>
          <a:prstGeom prst="roundRect">
            <a:avLst/>
          </a:prstGeom>
          <a:solidFill>
            <a:srgbClr val="FEF2CC">
              <a:alpha val="50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C85446C7-A828-4D9A-ABA3-9A45641F4960}"/>
              </a:ext>
            </a:extLst>
          </p:cNvPr>
          <p:cNvSpPr>
            <a:spLocks noGrp="1"/>
          </p:cNvSpPr>
          <p:nvPr>
            <p:ph idx="1"/>
          </p:nvPr>
        </p:nvSpPr>
        <p:spPr>
          <a:xfrm>
            <a:off x="6035751" y="2109074"/>
            <a:ext cx="4132144" cy="4582759"/>
          </a:xfrm>
        </p:spPr>
        <p:txBody>
          <a:bodyPr>
            <a:normAutofit/>
          </a:bodyPr>
          <a:lstStyle/>
          <a:p>
            <a:r>
              <a:rPr lang="en-US" dirty="0"/>
              <a:t>Our Spatial Architecture:</a:t>
            </a:r>
          </a:p>
          <a:p>
            <a:pPr lvl="1"/>
            <a:r>
              <a:rPr lang="en-US" dirty="0"/>
              <a:t>CGRA</a:t>
            </a:r>
          </a:p>
          <a:p>
            <a:pPr lvl="2"/>
            <a:r>
              <a:rPr lang="en-US" dirty="0"/>
              <a:t>Processing Element</a:t>
            </a:r>
          </a:p>
          <a:p>
            <a:pPr lvl="2"/>
            <a:r>
              <a:rPr lang="en-US" dirty="0"/>
              <a:t>Switch</a:t>
            </a:r>
          </a:p>
          <a:p>
            <a:pPr lvl="2"/>
            <a:r>
              <a:rPr lang="en-US" dirty="0"/>
              <a:t>Vector Port</a:t>
            </a:r>
          </a:p>
          <a:p>
            <a:pPr lvl="1"/>
            <a:r>
              <a:rPr lang="en-US" dirty="0"/>
              <a:t>Memory System</a:t>
            </a:r>
          </a:p>
          <a:p>
            <a:pPr lvl="1"/>
            <a:r>
              <a:rPr lang="en-US" dirty="0"/>
              <a:t>RISC-V CPU (Rocket Core)</a:t>
            </a:r>
          </a:p>
        </p:txBody>
      </p:sp>
      <p:sp>
        <p:nvSpPr>
          <p:cNvPr id="2" name="标题 1">
            <a:extLst>
              <a:ext uri="{FF2B5EF4-FFF2-40B4-BE49-F238E27FC236}">
                <a16:creationId xmlns:a16="http://schemas.microsoft.com/office/drawing/2014/main" id="{25C8C2A4-441C-406B-B368-DE614D1B7E70}"/>
              </a:ext>
            </a:extLst>
          </p:cNvPr>
          <p:cNvSpPr>
            <a:spLocks noGrp="1"/>
          </p:cNvSpPr>
          <p:nvPr>
            <p:ph type="title"/>
          </p:nvPr>
        </p:nvSpPr>
        <p:spPr/>
        <p:txBody>
          <a:bodyPr/>
          <a:lstStyle/>
          <a:p>
            <a:r>
              <a:rPr lang="en-US" b="1" dirty="0"/>
              <a:t>A Scala Embedded DSL – Build A Simple CGRA </a:t>
            </a:r>
          </a:p>
        </p:txBody>
      </p:sp>
      <p:cxnSp>
        <p:nvCxnSpPr>
          <p:cNvPr id="173" name="Straight Arrow Connector 82">
            <a:extLst>
              <a:ext uri="{FF2B5EF4-FFF2-40B4-BE49-F238E27FC236}">
                <a16:creationId xmlns:a16="http://schemas.microsoft.com/office/drawing/2014/main" id="{91B5BA14-E479-4C8F-B890-C5C92734C390}"/>
              </a:ext>
            </a:extLst>
          </p:cNvPr>
          <p:cNvCxnSpPr>
            <a:cxnSpLocks/>
          </p:cNvCxnSpPr>
          <p:nvPr/>
        </p:nvCxnSpPr>
        <p:spPr>
          <a:xfrm>
            <a:off x="4738483" y="4014945"/>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4" name="Straight Arrow Connector 85">
            <a:extLst>
              <a:ext uri="{FF2B5EF4-FFF2-40B4-BE49-F238E27FC236}">
                <a16:creationId xmlns:a16="http://schemas.microsoft.com/office/drawing/2014/main" id="{097E0F76-9E41-439A-9F68-A852DC318B16}"/>
              </a:ext>
            </a:extLst>
          </p:cNvPr>
          <p:cNvCxnSpPr>
            <a:cxnSpLocks/>
          </p:cNvCxnSpPr>
          <p:nvPr/>
        </p:nvCxnSpPr>
        <p:spPr>
          <a:xfrm>
            <a:off x="4091504" y="400329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5" name="Straight Arrow Connector 86">
            <a:extLst>
              <a:ext uri="{FF2B5EF4-FFF2-40B4-BE49-F238E27FC236}">
                <a16:creationId xmlns:a16="http://schemas.microsoft.com/office/drawing/2014/main" id="{5FFA59C3-B7D9-41FC-A34B-0C8D919C5F73}"/>
              </a:ext>
            </a:extLst>
          </p:cNvPr>
          <p:cNvCxnSpPr>
            <a:cxnSpLocks/>
          </p:cNvCxnSpPr>
          <p:nvPr/>
        </p:nvCxnSpPr>
        <p:spPr>
          <a:xfrm>
            <a:off x="3433514" y="4007710"/>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6" name="Straight Arrow Connector 87">
            <a:extLst>
              <a:ext uri="{FF2B5EF4-FFF2-40B4-BE49-F238E27FC236}">
                <a16:creationId xmlns:a16="http://schemas.microsoft.com/office/drawing/2014/main" id="{BAC24C89-1748-43C9-800C-CD8CE7D2C2B1}"/>
              </a:ext>
            </a:extLst>
          </p:cNvPr>
          <p:cNvCxnSpPr>
            <a:cxnSpLocks/>
          </p:cNvCxnSpPr>
          <p:nvPr/>
        </p:nvCxnSpPr>
        <p:spPr>
          <a:xfrm>
            <a:off x="2783478" y="4004360"/>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77" name="Rectangle 91">
            <a:extLst>
              <a:ext uri="{FF2B5EF4-FFF2-40B4-BE49-F238E27FC236}">
                <a16:creationId xmlns:a16="http://schemas.microsoft.com/office/drawing/2014/main" id="{6807DE07-CC93-4BCD-BEAE-760D1BFE18B5}"/>
              </a:ext>
            </a:extLst>
          </p:cNvPr>
          <p:cNvSpPr/>
          <p:nvPr/>
        </p:nvSpPr>
        <p:spPr>
          <a:xfrm>
            <a:off x="3943843" y="1475867"/>
            <a:ext cx="1244377" cy="817962"/>
          </a:xfrm>
          <a:prstGeom prst="rect">
            <a:avLst/>
          </a:prstGeom>
          <a:solidFill>
            <a:srgbClr val="EBF1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solidFill>
              </a:rPr>
              <a:t>RISCV CPU</a:t>
            </a:r>
            <a:endParaRPr lang="en-US" dirty="0">
              <a:solidFill>
                <a:schemeClr val="tx1"/>
              </a:solidFill>
            </a:endParaRPr>
          </a:p>
        </p:txBody>
      </p:sp>
      <p:sp>
        <p:nvSpPr>
          <p:cNvPr id="178" name="Rectangle 92">
            <a:extLst>
              <a:ext uri="{FF2B5EF4-FFF2-40B4-BE49-F238E27FC236}">
                <a16:creationId xmlns:a16="http://schemas.microsoft.com/office/drawing/2014/main" id="{E7E44D61-2463-45F5-A2EF-018B6CE5E441}"/>
              </a:ext>
            </a:extLst>
          </p:cNvPr>
          <p:cNvSpPr/>
          <p:nvPr/>
        </p:nvSpPr>
        <p:spPr>
          <a:xfrm>
            <a:off x="2024105" y="2759170"/>
            <a:ext cx="3259874" cy="725003"/>
          </a:xfrm>
          <a:prstGeom prst="rect">
            <a:avLst/>
          </a:prstGeom>
          <a:solidFill>
            <a:srgbClr val="FEF2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dirty="0">
                <a:solidFill>
                  <a:schemeClr val="tx1"/>
                </a:solidFill>
              </a:rPr>
              <a:t>Memory</a:t>
            </a:r>
            <a:endParaRPr lang="en-US" dirty="0">
              <a:solidFill>
                <a:schemeClr val="tx1"/>
              </a:solidFill>
            </a:endParaRPr>
          </a:p>
        </p:txBody>
      </p:sp>
      <p:sp>
        <p:nvSpPr>
          <p:cNvPr id="179" name="Oval 94">
            <a:extLst>
              <a:ext uri="{FF2B5EF4-FFF2-40B4-BE49-F238E27FC236}">
                <a16:creationId xmlns:a16="http://schemas.microsoft.com/office/drawing/2014/main" id="{55486B31-1E4B-4F88-91DB-6C0C01B267A8}"/>
              </a:ext>
            </a:extLst>
          </p:cNvPr>
          <p:cNvSpPr/>
          <p:nvPr/>
        </p:nvSpPr>
        <p:spPr>
          <a:xfrm>
            <a:off x="2910010" y="4354557"/>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Oval 95">
            <a:extLst>
              <a:ext uri="{FF2B5EF4-FFF2-40B4-BE49-F238E27FC236}">
                <a16:creationId xmlns:a16="http://schemas.microsoft.com/office/drawing/2014/main" id="{5CDBF241-440E-41F7-8AA0-AA636F7FD379}"/>
              </a:ext>
            </a:extLst>
          </p:cNvPr>
          <p:cNvSpPr/>
          <p:nvPr/>
        </p:nvSpPr>
        <p:spPr>
          <a:xfrm>
            <a:off x="2712690" y="4185669"/>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98">
            <a:extLst>
              <a:ext uri="{FF2B5EF4-FFF2-40B4-BE49-F238E27FC236}">
                <a16:creationId xmlns:a16="http://schemas.microsoft.com/office/drawing/2014/main" id="{6B8DBC55-4CB2-4ECC-90E5-7E72FFB40D0B}"/>
              </a:ext>
            </a:extLst>
          </p:cNvPr>
          <p:cNvSpPr/>
          <p:nvPr/>
        </p:nvSpPr>
        <p:spPr>
          <a:xfrm>
            <a:off x="2712690" y="4811258"/>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Oval 99">
            <a:extLst>
              <a:ext uri="{FF2B5EF4-FFF2-40B4-BE49-F238E27FC236}">
                <a16:creationId xmlns:a16="http://schemas.microsoft.com/office/drawing/2014/main" id="{8633B21D-2379-49DE-97CF-D1D33F1BADB8}"/>
              </a:ext>
            </a:extLst>
          </p:cNvPr>
          <p:cNvSpPr/>
          <p:nvPr/>
        </p:nvSpPr>
        <p:spPr>
          <a:xfrm>
            <a:off x="3365960" y="4190196"/>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02">
            <a:extLst>
              <a:ext uri="{FF2B5EF4-FFF2-40B4-BE49-F238E27FC236}">
                <a16:creationId xmlns:a16="http://schemas.microsoft.com/office/drawing/2014/main" id="{8F5E92A1-F41E-4922-BEB2-D9CEFAC3881F}"/>
              </a:ext>
            </a:extLst>
          </p:cNvPr>
          <p:cNvSpPr/>
          <p:nvPr/>
        </p:nvSpPr>
        <p:spPr>
          <a:xfrm>
            <a:off x="3369108" y="4811258"/>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4" name="Straight Arrow Connector 103">
            <a:extLst>
              <a:ext uri="{FF2B5EF4-FFF2-40B4-BE49-F238E27FC236}">
                <a16:creationId xmlns:a16="http://schemas.microsoft.com/office/drawing/2014/main" id="{84731418-E8A5-4A60-92FB-F4029611BB2D}"/>
              </a:ext>
            </a:extLst>
          </p:cNvPr>
          <p:cNvCxnSpPr>
            <a:cxnSpLocks/>
            <a:stCxn id="180" idx="5"/>
            <a:endCxn id="179" idx="1"/>
          </p:cNvCxnSpPr>
          <p:nvPr/>
        </p:nvCxnSpPr>
        <p:spPr>
          <a:xfrm>
            <a:off x="2836070" y="430904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5" name="Straight Arrow Connector 104">
            <a:extLst>
              <a:ext uri="{FF2B5EF4-FFF2-40B4-BE49-F238E27FC236}">
                <a16:creationId xmlns:a16="http://schemas.microsoft.com/office/drawing/2014/main" id="{7C4B88DE-6E39-4C82-A7EB-DB50D3734E3D}"/>
              </a:ext>
            </a:extLst>
          </p:cNvPr>
          <p:cNvCxnSpPr>
            <a:cxnSpLocks/>
            <a:stCxn id="182" idx="3"/>
            <a:endCxn id="179" idx="7"/>
          </p:cNvCxnSpPr>
          <p:nvPr/>
        </p:nvCxnSpPr>
        <p:spPr>
          <a:xfrm flipH="1">
            <a:off x="3244146" y="4313576"/>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6" name="Straight Arrow Connector 105">
            <a:extLst>
              <a:ext uri="{FF2B5EF4-FFF2-40B4-BE49-F238E27FC236}">
                <a16:creationId xmlns:a16="http://schemas.microsoft.com/office/drawing/2014/main" id="{87A52ECA-B840-4DBD-A123-082746BA2E3C}"/>
              </a:ext>
            </a:extLst>
          </p:cNvPr>
          <p:cNvCxnSpPr>
            <a:cxnSpLocks/>
            <a:stCxn id="181" idx="7"/>
            <a:endCxn id="179" idx="3"/>
          </p:cNvCxnSpPr>
          <p:nvPr/>
        </p:nvCxnSpPr>
        <p:spPr>
          <a:xfrm flipV="1">
            <a:off x="2836070" y="4688691"/>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7" name="Straight Arrow Connector 106">
            <a:extLst>
              <a:ext uri="{FF2B5EF4-FFF2-40B4-BE49-F238E27FC236}">
                <a16:creationId xmlns:a16="http://schemas.microsoft.com/office/drawing/2014/main" id="{2D808990-28AE-4024-B3E6-9CBFD7CB2854}"/>
              </a:ext>
            </a:extLst>
          </p:cNvPr>
          <p:cNvCxnSpPr>
            <a:cxnSpLocks/>
            <a:stCxn id="179" idx="5"/>
            <a:endCxn id="183" idx="1"/>
          </p:cNvCxnSpPr>
          <p:nvPr/>
        </p:nvCxnSpPr>
        <p:spPr>
          <a:xfrm>
            <a:off x="3244146" y="4688691"/>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8" name="Straight Arrow Connector 107">
            <a:extLst>
              <a:ext uri="{FF2B5EF4-FFF2-40B4-BE49-F238E27FC236}">
                <a16:creationId xmlns:a16="http://schemas.microsoft.com/office/drawing/2014/main" id="{0F9A0BAE-F7B2-4935-912A-D006FEF42F63}"/>
              </a:ext>
            </a:extLst>
          </p:cNvPr>
          <p:cNvCxnSpPr>
            <a:cxnSpLocks/>
            <a:stCxn id="181" idx="6"/>
            <a:endCxn id="183" idx="2"/>
          </p:cNvCxnSpPr>
          <p:nvPr/>
        </p:nvCxnSpPr>
        <p:spPr>
          <a:xfrm>
            <a:off x="2857240" y="4883534"/>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9" name="Straight Arrow Connector 108">
            <a:extLst>
              <a:ext uri="{FF2B5EF4-FFF2-40B4-BE49-F238E27FC236}">
                <a16:creationId xmlns:a16="http://schemas.microsoft.com/office/drawing/2014/main" id="{0038DEB2-6077-4ED8-A2AE-FA7E0BFE88B8}"/>
              </a:ext>
            </a:extLst>
          </p:cNvPr>
          <p:cNvCxnSpPr>
            <a:cxnSpLocks/>
            <a:stCxn id="180" idx="4"/>
            <a:endCxn id="181" idx="0"/>
          </p:cNvCxnSpPr>
          <p:nvPr/>
        </p:nvCxnSpPr>
        <p:spPr>
          <a:xfrm>
            <a:off x="2784965" y="433021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0" name="Straight Arrow Connector 109">
            <a:extLst>
              <a:ext uri="{FF2B5EF4-FFF2-40B4-BE49-F238E27FC236}">
                <a16:creationId xmlns:a16="http://schemas.microsoft.com/office/drawing/2014/main" id="{55555CEC-EEB6-4999-A68B-542722127DD1}"/>
              </a:ext>
            </a:extLst>
          </p:cNvPr>
          <p:cNvCxnSpPr>
            <a:cxnSpLocks/>
            <a:stCxn id="180" idx="6"/>
            <a:endCxn id="182" idx="2"/>
          </p:cNvCxnSpPr>
          <p:nvPr/>
        </p:nvCxnSpPr>
        <p:spPr>
          <a:xfrm>
            <a:off x="2857240" y="4257945"/>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1" name="Straight Arrow Connector 110">
            <a:extLst>
              <a:ext uri="{FF2B5EF4-FFF2-40B4-BE49-F238E27FC236}">
                <a16:creationId xmlns:a16="http://schemas.microsoft.com/office/drawing/2014/main" id="{B9E08B2D-C2B6-4B10-80D6-FC818C0A3E8A}"/>
              </a:ext>
            </a:extLst>
          </p:cNvPr>
          <p:cNvCxnSpPr>
            <a:cxnSpLocks/>
            <a:stCxn id="183" idx="0"/>
            <a:endCxn id="182" idx="4"/>
          </p:cNvCxnSpPr>
          <p:nvPr/>
        </p:nvCxnSpPr>
        <p:spPr>
          <a:xfrm flipH="1" flipV="1">
            <a:off x="3438235" y="4334746"/>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92" name="Oval 111">
            <a:extLst>
              <a:ext uri="{FF2B5EF4-FFF2-40B4-BE49-F238E27FC236}">
                <a16:creationId xmlns:a16="http://schemas.microsoft.com/office/drawing/2014/main" id="{4EFE24BB-63DB-4495-A52F-AD539BE0910D}"/>
              </a:ext>
            </a:extLst>
          </p:cNvPr>
          <p:cNvSpPr/>
          <p:nvPr/>
        </p:nvSpPr>
        <p:spPr>
          <a:xfrm>
            <a:off x="3563282" y="4360724"/>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Oval 112">
            <a:extLst>
              <a:ext uri="{FF2B5EF4-FFF2-40B4-BE49-F238E27FC236}">
                <a16:creationId xmlns:a16="http://schemas.microsoft.com/office/drawing/2014/main" id="{A96B5F98-49BE-4AA9-9D5B-20326A07979C}"/>
              </a:ext>
            </a:extLst>
          </p:cNvPr>
          <p:cNvSpPr/>
          <p:nvPr/>
        </p:nvSpPr>
        <p:spPr>
          <a:xfrm>
            <a:off x="4019232" y="4196362"/>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Oval 113">
            <a:extLst>
              <a:ext uri="{FF2B5EF4-FFF2-40B4-BE49-F238E27FC236}">
                <a16:creationId xmlns:a16="http://schemas.microsoft.com/office/drawing/2014/main" id="{528A193B-C561-43AA-96CA-67284BF23212}"/>
              </a:ext>
            </a:extLst>
          </p:cNvPr>
          <p:cNvSpPr/>
          <p:nvPr/>
        </p:nvSpPr>
        <p:spPr>
          <a:xfrm>
            <a:off x="4022378" y="4817426"/>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5" name="Straight Arrow Connector 114">
            <a:extLst>
              <a:ext uri="{FF2B5EF4-FFF2-40B4-BE49-F238E27FC236}">
                <a16:creationId xmlns:a16="http://schemas.microsoft.com/office/drawing/2014/main" id="{44150D64-B272-4D55-8C32-4304105D2ABD}"/>
              </a:ext>
            </a:extLst>
          </p:cNvPr>
          <p:cNvCxnSpPr>
            <a:cxnSpLocks/>
            <a:endCxn id="192" idx="1"/>
          </p:cNvCxnSpPr>
          <p:nvPr/>
        </p:nvCxnSpPr>
        <p:spPr>
          <a:xfrm>
            <a:off x="3489341" y="431521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6" name="Straight Arrow Connector 115">
            <a:extLst>
              <a:ext uri="{FF2B5EF4-FFF2-40B4-BE49-F238E27FC236}">
                <a16:creationId xmlns:a16="http://schemas.microsoft.com/office/drawing/2014/main" id="{C76BE046-6A7D-400E-A3B2-D71E081D16DB}"/>
              </a:ext>
            </a:extLst>
          </p:cNvPr>
          <p:cNvCxnSpPr>
            <a:cxnSpLocks/>
            <a:stCxn id="193" idx="3"/>
            <a:endCxn id="192" idx="7"/>
          </p:cNvCxnSpPr>
          <p:nvPr/>
        </p:nvCxnSpPr>
        <p:spPr>
          <a:xfrm flipH="1">
            <a:off x="3897416" y="4319742"/>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7" name="Straight Arrow Connector 120">
            <a:extLst>
              <a:ext uri="{FF2B5EF4-FFF2-40B4-BE49-F238E27FC236}">
                <a16:creationId xmlns:a16="http://schemas.microsoft.com/office/drawing/2014/main" id="{D4B2F7E9-FF78-4452-A80C-A7AC3BBD92CC}"/>
              </a:ext>
            </a:extLst>
          </p:cNvPr>
          <p:cNvCxnSpPr>
            <a:cxnSpLocks/>
            <a:endCxn id="192" idx="3"/>
          </p:cNvCxnSpPr>
          <p:nvPr/>
        </p:nvCxnSpPr>
        <p:spPr>
          <a:xfrm flipV="1">
            <a:off x="3489341" y="469485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8" name="Straight Arrow Connector 121">
            <a:extLst>
              <a:ext uri="{FF2B5EF4-FFF2-40B4-BE49-F238E27FC236}">
                <a16:creationId xmlns:a16="http://schemas.microsoft.com/office/drawing/2014/main" id="{3C696F70-23A5-4EEF-9B7C-29559758D630}"/>
              </a:ext>
            </a:extLst>
          </p:cNvPr>
          <p:cNvCxnSpPr>
            <a:cxnSpLocks/>
            <a:stCxn id="192" idx="5"/>
            <a:endCxn id="194" idx="1"/>
          </p:cNvCxnSpPr>
          <p:nvPr/>
        </p:nvCxnSpPr>
        <p:spPr>
          <a:xfrm>
            <a:off x="3897416" y="469485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9" name="Straight Arrow Connector 122">
            <a:extLst>
              <a:ext uri="{FF2B5EF4-FFF2-40B4-BE49-F238E27FC236}">
                <a16:creationId xmlns:a16="http://schemas.microsoft.com/office/drawing/2014/main" id="{F9865E84-D3B4-4CBC-855C-D8A49373994B}"/>
              </a:ext>
            </a:extLst>
          </p:cNvPr>
          <p:cNvCxnSpPr>
            <a:cxnSpLocks/>
            <a:endCxn id="194" idx="2"/>
          </p:cNvCxnSpPr>
          <p:nvPr/>
        </p:nvCxnSpPr>
        <p:spPr>
          <a:xfrm>
            <a:off x="3510511" y="4889700"/>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0" name="Straight Arrow Connector 123">
            <a:extLst>
              <a:ext uri="{FF2B5EF4-FFF2-40B4-BE49-F238E27FC236}">
                <a16:creationId xmlns:a16="http://schemas.microsoft.com/office/drawing/2014/main" id="{96C55601-7F12-4BC7-81D1-DA4416BAA01F}"/>
              </a:ext>
            </a:extLst>
          </p:cNvPr>
          <p:cNvCxnSpPr>
            <a:cxnSpLocks/>
            <a:endCxn id="193" idx="2"/>
          </p:cNvCxnSpPr>
          <p:nvPr/>
        </p:nvCxnSpPr>
        <p:spPr>
          <a:xfrm>
            <a:off x="3510511" y="4264112"/>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1" name="Straight Arrow Connector 127">
            <a:extLst>
              <a:ext uri="{FF2B5EF4-FFF2-40B4-BE49-F238E27FC236}">
                <a16:creationId xmlns:a16="http://schemas.microsoft.com/office/drawing/2014/main" id="{ABA9733A-B155-44BC-8489-AE5B43FE90CA}"/>
              </a:ext>
            </a:extLst>
          </p:cNvPr>
          <p:cNvCxnSpPr>
            <a:cxnSpLocks/>
            <a:stCxn id="194" idx="0"/>
            <a:endCxn id="193" idx="4"/>
          </p:cNvCxnSpPr>
          <p:nvPr/>
        </p:nvCxnSpPr>
        <p:spPr>
          <a:xfrm flipH="1" flipV="1">
            <a:off x="4091505" y="4340912"/>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02" name="Oval 178">
            <a:extLst>
              <a:ext uri="{FF2B5EF4-FFF2-40B4-BE49-F238E27FC236}">
                <a16:creationId xmlns:a16="http://schemas.microsoft.com/office/drawing/2014/main" id="{5B704A81-92B2-485F-B79F-72565AE47D40}"/>
              </a:ext>
            </a:extLst>
          </p:cNvPr>
          <p:cNvSpPr/>
          <p:nvPr/>
        </p:nvSpPr>
        <p:spPr>
          <a:xfrm>
            <a:off x="4216552" y="4361793"/>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Oval 185">
            <a:extLst>
              <a:ext uri="{FF2B5EF4-FFF2-40B4-BE49-F238E27FC236}">
                <a16:creationId xmlns:a16="http://schemas.microsoft.com/office/drawing/2014/main" id="{F541E273-BE2F-4EDD-9D28-72BFF211767F}"/>
              </a:ext>
            </a:extLst>
          </p:cNvPr>
          <p:cNvSpPr/>
          <p:nvPr/>
        </p:nvSpPr>
        <p:spPr>
          <a:xfrm>
            <a:off x="4672502" y="4197431"/>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Oval 186">
            <a:extLst>
              <a:ext uri="{FF2B5EF4-FFF2-40B4-BE49-F238E27FC236}">
                <a16:creationId xmlns:a16="http://schemas.microsoft.com/office/drawing/2014/main" id="{5FB2DDA9-ABD3-438C-BF70-995F4AECF6F8}"/>
              </a:ext>
            </a:extLst>
          </p:cNvPr>
          <p:cNvSpPr/>
          <p:nvPr/>
        </p:nvSpPr>
        <p:spPr>
          <a:xfrm>
            <a:off x="4675650" y="4818495"/>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5" name="Straight Arrow Connector 187">
            <a:extLst>
              <a:ext uri="{FF2B5EF4-FFF2-40B4-BE49-F238E27FC236}">
                <a16:creationId xmlns:a16="http://schemas.microsoft.com/office/drawing/2014/main" id="{F6CE75BC-4417-4887-A816-C771AA138B04}"/>
              </a:ext>
            </a:extLst>
          </p:cNvPr>
          <p:cNvCxnSpPr>
            <a:cxnSpLocks/>
            <a:endCxn id="202" idx="1"/>
          </p:cNvCxnSpPr>
          <p:nvPr/>
        </p:nvCxnSpPr>
        <p:spPr>
          <a:xfrm>
            <a:off x="4142611" y="4316285"/>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6" name="Straight Arrow Connector 188">
            <a:extLst>
              <a:ext uri="{FF2B5EF4-FFF2-40B4-BE49-F238E27FC236}">
                <a16:creationId xmlns:a16="http://schemas.microsoft.com/office/drawing/2014/main" id="{41A092AC-6AD0-4BE5-876C-D3383156F6C1}"/>
              </a:ext>
            </a:extLst>
          </p:cNvPr>
          <p:cNvCxnSpPr>
            <a:cxnSpLocks/>
            <a:stCxn id="203" idx="3"/>
            <a:endCxn id="202" idx="7"/>
          </p:cNvCxnSpPr>
          <p:nvPr/>
        </p:nvCxnSpPr>
        <p:spPr>
          <a:xfrm flipH="1">
            <a:off x="4550686" y="432081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7" name="Straight Arrow Connector 189">
            <a:extLst>
              <a:ext uri="{FF2B5EF4-FFF2-40B4-BE49-F238E27FC236}">
                <a16:creationId xmlns:a16="http://schemas.microsoft.com/office/drawing/2014/main" id="{5A2F3535-4B29-4C80-B235-2DA652256510}"/>
              </a:ext>
            </a:extLst>
          </p:cNvPr>
          <p:cNvCxnSpPr>
            <a:cxnSpLocks/>
            <a:endCxn id="202" idx="3"/>
          </p:cNvCxnSpPr>
          <p:nvPr/>
        </p:nvCxnSpPr>
        <p:spPr>
          <a:xfrm flipV="1">
            <a:off x="4142611" y="469592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8" name="Straight Arrow Connector 190">
            <a:extLst>
              <a:ext uri="{FF2B5EF4-FFF2-40B4-BE49-F238E27FC236}">
                <a16:creationId xmlns:a16="http://schemas.microsoft.com/office/drawing/2014/main" id="{6DA11E72-C3FA-4DCB-9E58-E4E5D880EC63}"/>
              </a:ext>
            </a:extLst>
          </p:cNvPr>
          <p:cNvCxnSpPr>
            <a:cxnSpLocks/>
            <a:stCxn id="202" idx="5"/>
            <a:endCxn id="204" idx="1"/>
          </p:cNvCxnSpPr>
          <p:nvPr/>
        </p:nvCxnSpPr>
        <p:spPr>
          <a:xfrm>
            <a:off x="4550686" y="469592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9" name="Straight Arrow Connector 191">
            <a:extLst>
              <a:ext uri="{FF2B5EF4-FFF2-40B4-BE49-F238E27FC236}">
                <a16:creationId xmlns:a16="http://schemas.microsoft.com/office/drawing/2014/main" id="{C970A7B6-2683-4C29-BFA0-51BF1D1B3D69}"/>
              </a:ext>
            </a:extLst>
          </p:cNvPr>
          <p:cNvCxnSpPr>
            <a:cxnSpLocks/>
            <a:endCxn id="204" idx="2"/>
          </p:cNvCxnSpPr>
          <p:nvPr/>
        </p:nvCxnSpPr>
        <p:spPr>
          <a:xfrm>
            <a:off x="4163781" y="4890770"/>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0" name="Straight Arrow Connector 192">
            <a:extLst>
              <a:ext uri="{FF2B5EF4-FFF2-40B4-BE49-F238E27FC236}">
                <a16:creationId xmlns:a16="http://schemas.microsoft.com/office/drawing/2014/main" id="{D27DD401-33C8-4DA6-8865-EA15C650CF4C}"/>
              </a:ext>
            </a:extLst>
          </p:cNvPr>
          <p:cNvCxnSpPr>
            <a:cxnSpLocks/>
            <a:endCxn id="203" idx="2"/>
          </p:cNvCxnSpPr>
          <p:nvPr/>
        </p:nvCxnSpPr>
        <p:spPr>
          <a:xfrm>
            <a:off x="4163781" y="4265181"/>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1" name="Straight Arrow Connector 193">
            <a:extLst>
              <a:ext uri="{FF2B5EF4-FFF2-40B4-BE49-F238E27FC236}">
                <a16:creationId xmlns:a16="http://schemas.microsoft.com/office/drawing/2014/main" id="{10930572-2423-44C1-A305-65C99D7993AD}"/>
              </a:ext>
            </a:extLst>
          </p:cNvPr>
          <p:cNvCxnSpPr>
            <a:cxnSpLocks/>
            <a:stCxn id="204" idx="0"/>
            <a:endCxn id="203" idx="4"/>
          </p:cNvCxnSpPr>
          <p:nvPr/>
        </p:nvCxnSpPr>
        <p:spPr>
          <a:xfrm flipH="1" flipV="1">
            <a:off x="4744777" y="434198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12" name="Oval 194">
            <a:extLst>
              <a:ext uri="{FF2B5EF4-FFF2-40B4-BE49-F238E27FC236}">
                <a16:creationId xmlns:a16="http://schemas.microsoft.com/office/drawing/2014/main" id="{55039C5E-2903-4EF5-A3D5-AA5BF404AB19}"/>
              </a:ext>
            </a:extLst>
          </p:cNvPr>
          <p:cNvSpPr/>
          <p:nvPr/>
        </p:nvSpPr>
        <p:spPr>
          <a:xfrm>
            <a:off x="2906864" y="4982124"/>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Oval 195">
            <a:extLst>
              <a:ext uri="{FF2B5EF4-FFF2-40B4-BE49-F238E27FC236}">
                <a16:creationId xmlns:a16="http://schemas.microsoft.com/office/drawing/2014/main" id="{34CAFE49-28F1-47E6-BCFE-8C78A5BA72E3}"/>
              </a:ext>
            </a:extLst>
          </p:cNvPr>
          <p:cNvSpPr/>
          <p:nvPr/>
        </p:nvSpPr>
        <p:spPr>
          <a:xfrm>
            <a:off x="2709544" y="5438828"/>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Oval 196">
            <a:extLst>
              <a:ext uri="{FF2B5EF4-FFF2-40B4-BE49-F238E27FC236}">
                <a16:creationId xmlns:a16="http://schemas.microsoft.com/office/drawing/2014/main" id="{E859837E-29F8-46D5-951B-11B37ED93367}"/>
              </a:ext>
            </a:extLst>
          </p:cNvPr>
          <p:cNvSpPr/>
          <p:nvPr/>
        </p:nvSpPr>
        <p:spPr>
          <a:xfrm>
            <a:off x="3365960" y="5438828"/>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5" name="Straight Arrow Connector 197">
            <a:extLst>
              <a:ext uri="{FF2B5EF4-FFF2-40B4-BE49-F238E27FC236}">
                <a16:creationId xmlns:a16="http://schemas.microsoft.com/office/drawing/2014/main" id="{727686D8-F2D9-4361-B406-6B94646D5B50}"/>
              </a:ext>
            </a:extLst>
          </p:cNvPr>
          <p:cNvCxnSpPr>
            <a:cxnSpLocks/>
            <a:endCxn id="212" idx="1"/>
          </p:cNvCxnSpPr>
          <p:nvPr/>
        </p:nvCxnSpPr>
        <p:spPr>
          <a:xfrm>
            <a:off x="2832923" y="493661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6" name="Straight Arrow Connector 198">
            <a:extLst>
              <a:ext uri="{FF2B5EF4-FFF2-40B4-BE49-F238E27FC236}">
                <a16:creationId xmlns:a16="http://schemas.microsoft.com/office/drawing/2014/main" id="{268FEBCA-734D-4679-A870-4F15615DC287}"/>
              </a:ext>
            </a:extLst>
          </p:cNvPr>
          <p:cNvCxnSpPr>
            <a:cxnSpLocks/>
            <a:endCxn id="212" idx="7"/>
          </p:cNvCxnSpPr>
          <p:nvPr/>
        </p:nvCxnSpPr>
        <p:spPr>
          <a:xfrm flipH="1">
            <a:off x="3240998" y="494114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7" name="Straight Arrow Connector 199">
            <a:extLst>
              <a:ext uri="{FF2B5EF4-FFF2-40B4-BE49-F238E27FC236}">
                <a16:creationId xmlns:a16="http://schemas.microsoft.com/office/drawing/2014/main" id="{7DB392BE-4DC4-4314-B199-AF8907869495}"/>
              </a:ext>
            </a:extLst>
          </p:cNvPr>
          <p:cNvCxnSpPr>
            <a:cxnSpLocks/>
            <a:stCxn id="213" idx="7"/>
            <a:endCxn id="212" idx="3"/>
          </p:cNvCxnSpPr>
          <p:nvPr/>
        </p:nvCxnSpPr>
        <p:spPr>
          <a:xfrm flipV="1">
            <a:off x="2832923" y="531625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8" name="Straight Arrow Connector 200">
            <a:extLst>
              <a:ext uri="{FF2B5EF4-FFF2-40B4-BE49-F238E27FC236}">
                <a16:creationId xmlns:a16="http://schemas.microsoft.com/office/drawing/2014/main" id="{CF999B39-777E-4303-870B-511258254FC6}"/>
              </a:ext>
            </a:extLst>
          </p:cNvPr>
          <p:cNvCxnSpPr>
            <a:cxnSpLocks/>
            <a:stCxn id="212" idx="5"/>
            <a:endCxn id="214" idx="1"/>
          </p:cNvCxnSpPr>
          <p:nvPr/>
        </p:nvCxnSpPr>
        <p:spPr>
          <a:xfrm>
            <a:off x="3240998" y="531625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9" name="Straight Arrow Connector 201">
            <a:extLst>
              <a:ext uri="{FF2B5EF4-FFF2-40B4-BE49-F238E27FC236}">
                <a16:creationId xmlns:a16="http://schemas.microsoft.com/office/drawing/2014/main" id="{58E622B7-09E2-4FA3-B2FF-6BC0979E85A7}"/>
              </a:ext>
            </a:extLst>
          </p:cNvPr>
          <p:cNvCxnSpPr>
            <a:cxnSpLocks/>
            <a:stCxn id="213" idx="6"/>
            <a:endCxn id="214" idx="2"/>
          </p:cNvCxnSpPr>
          <p:nvPr/>
        </p:nvCxnSpPr>
        <p:spPr>
          <a:xfrm>
            <a:off x="2854093" y="551110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0" name="Straight Arrow Connector 202">
            <a:extLst>
              <a:ext uri="{FF2B5EF4-FFF2-40B4-BE49-F238E27FC236}">
                <a16:creationId xmlns:a16="http://schemas.microsoft.com/office/drawing/2014/main" id="{40AB0391-0D9F-4A7A-8FF3-2285F6A47973}"/>
              </a:ext>
            </a:extLst>
          </p:cNvPr>
          <p:cNvCxnSpPr>
            <a:cxnSpLocks/>
            <a:endCxn id="213" idx="0"/>
          </p:cNvCxnSpPr>
          <p:nvPr/>
        </p:nvCxnSpPr>
        <p:spPr>
          <a:xfrm>
            <a:off x="2781818" y="4957788"/>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1" name="Straight Arrow Connector 203">
            <a:extLst>
              <a:ext uri="{FF2B5EF4-FFF2-40B4-BE49-F238E27FC236}">
                <a16:creationId xmlns:a16="http://schemas.microsoft.com/office/drawing/2014/main" id="{B04C4A91-BE78-4452-8DD5-F38350B9B47B}"/>
              </a:ext>
            </a:extLst>
          </p:cNvPr>
          <p:cNvCxnSpPr>
            <a:cxnSpLocks/>
            <a:stCxn id="214" idx="0"/>
          </p:cNvCxnSpPr>
          <p:nvPr/>
        </p:nvCxnSpPr>
        <p:spPr>
          <a:xfrm flipH="1" flipV="1">
            <a:off x="3435089" y="496231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22" name="Oval 204">
            <a:extLst>
              <a:ext uri="{FF2B5EF4-FFF2-40B4-BE49-F238E27FC236}">
                <a16:creationId xmlns:a16="http://schemas.microsoft.com/office/drawing/2014/main" id="{64033536-FEDA-4901-893D-095A7AE85FBE}"/>
              </a:ext>
            </a:extLst>
          </p:cNvPr>
          <p:cNvSpPr/>
          <p:nvPr/>
        </p:nvSpPr>
        <p:spPr>
          <a:xfrm>
            <a:off x="3560134" y="4988291"/>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Oval 205">
            <a:extLst>
              <a:ext uri="{FF2B5EF4-FFF2-40B4-BE49-F238E27FC236}">
                <a16:creationId xmlns:a16="http://schemas.microsoft.com/office/drawing/2014/main" id="{27C7F26F-E311-42B0-B186-4D543BA23F82}"/>
              </a:ext>
            </a:extLst>
          </p:cNvPr>
          <p:cNvSpPr/>
          <p:nvPr/>
        </p:nvSpPr>
        <p:spPr>
          <a:xfrm>
            <a:off x="4019232" y="5444994"/>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4" name="Straight Arrow Connector 206">
            <a:extLst>
              <a:ext uri="{FF2B5EF4-FFF2-40B4-BE49-F238E27FC236}">
                <a16:creationId xmlns:a16="http://schemas.microsoft.com/office/drawing/2014/main" id="{6C20518B-2E9A-4CFF-B86F-E40FBBFCC3EC}"/>
              </a:ext>
            </a:extLst>
          </p:cNvPr>
          <p:cNvCxnSpPr>
            <a:cxnSpLocks/>
            <a:endCxn id="222" idx="1"/>
          </p:cNvCxnSpPr>
          <p:nvPr/>
        </p:nvCxnSpPr>
        <p:spPr>
          <a:xfrm>
            <a:off x="3486193" y="4942785"/>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5" name="Straight Arrow Connector 207">
            <a:extLst>
              <a:ext uri="{FF2B5EF4-FFF2-40B4-BE49-F238E27FC236}">
                <a16:creationId xmlns:a16="http://schemas.microsoft.com/office/drawing/2014/main" id="{7702B1A9-4125-46CE-885C-F73B92E89E99}"/>
              </a:ext>
            </a:extLst>
          </p:cNvPr>
          <p:cNvCxnSpPr>
            <a:cxnSpLocks/>
            <a:endCxn id="222" idx="7"/>
          </p:cNvCxnSpPr>
          <p:nvPr/>
        </p:nvCxnSpPr>
        <p:spPr>
          <a:xfrm flipH="1">
            <a:off x="3894270" y="494731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6" name="Straight Arrow Connector 208">
            <a:extLst>
              <a:ext uri="{FF2B5EF4-FFF2-40B4-BE49-F238E27FC236}">
                <a16:creationId xmlns:a16="http://schemas.microsoft.com/office/drawing/2014/main" id="{E00939E6-0485-4022-9601-82BD1736CE07}"/>
              </a:ext>
            </a:extLst>
          </p:cNvPr>
          <p:cNvCxnSpPr>
            <a:cxnSpLocks/>
            <a:endCxn id="222" idx="3"/>
          </p:cNvCxnSpPr>
          <p:nvPr/>
        </p:nvCxnSpPr>
        <p:spPr>
          <a:xfrm flipV="1">
            <a:off x="3486193" y="5322427"/>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7" name="Straight Arrow Connector 209">
            <a:extLst>
              <a:ext uri="{FF2B5EF4-FFF2-40B4-BE49-F238E27FC236}">
                <a16:creationId xmlns:a16="http://schemas.microsoft.com/office/drawing/2014/main" id="{AF5FC0CE-899E-45EB-B6E9-95BDD7FF85BD}"/>
              </a:ext>
            </a:extLst>
          </p:cNvPr>
          <p:cNvCxnSpPr>
            <a:cxnSpLocks/>
            <a:stCxn id="222" idx="5"/>
            <a:endCxn id="223" idx="1"/>
          </p:cNvCxnSpPr>
          <p:nvPr/>
        </p:nvCxnSpPr>
        <p:spPr>
          <a:xfrm>
            <a:off x="3894270" y="5322427"/>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8" name="Straight Arrow Connector 210">
            <a:extLst>
              <a:ext uri="{FF2B5EF4-FFF2-40B4-BE49-F238E27FC236}">
                <a16:creationId xmlns:a16="http://schemas.microsoft.com/office/drawing/2014/main" id="{10DA62C1-CD2C-404E-8724-34039902873D}"/>
              </a:ext>
            </a:extLst>
          </p:cNvPr>
          <p:cNvCxnSpPr>
            <a:cxnSpLocks/>
            <a:endCxn id="223" idx="2"/>
          </p:cNvCxnSpPr>
          <p:nvPr/>
        </p:nvCxnSpPr>
        <p:spPr>
          <a:xfrm>
            <a:off x="3507363" y="551726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9" name="Straight Arrow Connector 211">
            <a:extLst>
              <a:ext uri="{FF2B5EF4-FFF2-40B4-BE49-F238E27FC236}">
                <a16:creationId xmlns:a16="http://schemas.microsoft.com/office/drawing/2014/main" id="{A285EA8F-A574-4078-BB3F-0C23576F4344}"/>
              </a:ext>
            </a:extLst>
          </p:cNvPr>
          <p:cNvCxnSpPr>
            <a:cxnSpLocks/>
            <a:stCxn id="223" idx="0"/>
          </p:cNvCxnSpPr>
          <p:nvPr/>
        </p:nvCxnSpPr>
        <p:spPr>
          <a:xfrm flipH="1" flipV="1">
            <a:off x="4088359" y="4968479"/>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0" name="Oval 212">
            <a:extLst>
              <a:ext uri="{FF2B5EF4-FFF2-40B4-BE49-F238E27FC236}">
                <a16:creationId xmlns:a16="http://schemas.microsoft.com/office/drawing/2014/main" id="{4CAF80C5-96A4-4B76-B6F5-FCE7D60F6017}"/>
              </a:ext>
            </a:extLst>
          </p:cNvPr>
          <p:cNvSpPr/>
          <p:nvPr/>
        </p:nvSpPr>
        <p:spPr>
          <a:xfrm>
            <a:off x="4213406" y="498936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Oval 213">
            <a:extLst>
              <a:ext uri="{FF2B5EF4-FFF2-40B4-BE49-F238E27FC236}">
                <a16:creationId xmlns:a16="http://schemas.microsoft.com/office/drawing/2014/main" id="{AD8A748D-0799-403E-A7C3-779D105F9B87}"/>
              </a:ext>
            </a:extLst>
          </p:cNvPr>
          <p:cNvSpPr/>
          <p:nvPr/>
        </p:nvSpPr>
        <p:spPr>
          <a:xfrm>
            <a:off x="4672502" y="5446062"/>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2" name="Straight Arrow Connector 214">
            <a:extLst>
              <a:ext uri="{FF2B5EF4-FFF2-40B4-BE49-F238E27FC236}">
                <a16:creationId xmlns:a16="http://schemas.microsoft.com/office/drawing/2014/main" id="{844BA19D-284E-4BFB-A9C5-136810E36DDF}"/>
              </a:ext>
            </a:extLst>
          </p:cNvPr>
          <p:cNvCxnSpPr>
            <a:cxnSpLocks/>
            <a:endCxn id="230" idx="1"/>
          </p:cNvCxnSpPr>
          <p:nvPr/>
        </p:nvCxnSpPr>
        <p:spPr>
          <a:xfrm>
            <a:off x="4139465" y="4943853"/>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3" name="Straight Arrow Connector 215">
            <a:extLst>
              <a:ext uri="{FF2B5EF4-FFF2-40B4-BE49-F238E27FC236}">
                <a16:creationId xmlns:a16="http://schemas.microsoft.com/office/drawing/2014/main" id="{F16FB910-0E5B-4085-B46F-42BE1A45C8BF}"/>
              </a:ext>
            </a:extLst>
          </p:cNvPr>
          <p:cNvCxnSpPr>
            <a:cxnSpLocks/>
            <a:endCxn id="230" idx="7"/>
          </p:cNvCxnSpPr>
          <p:nvPr/>
        </p:nvCxnSpPr>
        <p:spPr>
          <a:xfrm flipH="1">
            <a:off x="4547540" y="4948379"/>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4" name="Straight Arrow Connector 216">
            <a:extLst>
              <a:ext uri="{FF2B5EF4-FFF2-40B4-BE49-F238E27FC236}">
                <a16:creationId xmlns:a16="http://schemas.microsoft.com/office/drawing/2014/main" id="{B8493B8B-A527-4143-B5CA-BCD0B77CFC10}"/>
              </a:ext>
            </a:extLst>
          </p:cNvPr>
          <p:cNvCxnSpPr>
            <a:cxnSpLocks/>
            <a:endCxn id="230" idx="3"/>
          </p:cNvCxnSpPr>
          <p:nvPr/>
        </p:nvCxnSpPr>
        <p:spPr>
          <a:xfrm flipV="1">
            <a:off x="4139465" y="532349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5" name="Straight Arrow Connector 217">
            <a:extLst>
              <a:ext uri="{FF2B5EF4-FFF2-40B4-BE49-F238E27FC236}">
                <a16:creationId xmlns:a16="http://schemas.microsoft.com/office/drawing/2014/main" id="{E251FA20-8A0E-4AA0-8D1B-A44B1055B5EF}"/>
              </a:ext>
            </a:extLst>
          </p:cNvPr>
          <p:cNvCxnSpPr>
            <a:cxnSpLocks/>
            <a:stCxn id="230" idx="5"/>
            <a:endCxn id="231" idx="1"/>
          </p:cNvCxnSpPr>
          <p:nvPr/>
        </p:nvCxnSpPr>
        <p:spPr>
          <a:xfrm>
            <a:off x="4547540" y="532349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6" name="Straight Arrow Connector 218">
            <a:extLst>
              <a:ext uri="{FF2B5EF4-FFF2-40B4-BE49-F238E27FC236}">
                <a16:creationId xmlns:a16="http://schemas.microsoft.com/office/drawing/2014/main" id="{09738004-741D-4D54-8306-147C8F4B14D6}"/>
              </a:ext>
            </a:extLst>
          </p:cNvPr>
          <p:cNvCxnSpPr>
            <a:cxnSpLocks/>
            <a:endCxn id="231" idx="2"/>
          </p:cNvCxnSpPr>
          <p:nvPr/>
        </p:nvCxnSpPr>
        <p:spPr>
          <a:xfrm>
            <a:off x="4160635" y="551833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7" name="Straight Arrow Connector 219">
            <a:extLst>
              <a:ext uri="{FF2B5EF4-FFF2-40B4-BE49-F238E27FC236}">
                <a16:creationId xmlns:a16="http://schemas.microsoft.com/office/drawing/2014/main" id="{39D35A2F-B23F-415D-8B56-9FBD8F87669E}"/>
              </a:ext>
            </a:extLst>
          </p:cNvPr>
          <p:cNvCxnSpPr>
            <a:cxnSpLocks/>
            <a:stCxn id="231" idx="0"/>
          </p:cNvCxnSpPr>
          <p:nvPr/>
        </p:nvCxnSpPr>
        <p:spPr>
          <a:xfrm flipH="1" flipV="1">
            <a:off x="4741629" y="4969549"/>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8" name="Oval 220">
            <a:extLst>
              <a:ext uri="{FF2B5EF4-FFF2-40B4-BE49-F238E27FC236}">
                <a16:creationId xmlns:a16="http://schemas.microsoft.com/office/drawing/2014/main" id="{BC060097-7956-41DF-96CB-CD1D22D2EBB1}"/>
              </a:ext>
            </a:extLst>
          </p:cNvPr>
          <p:cNvSpPr/>
          <p:nvPr/>
        </p:nvSpPr>
        <p:spPr>
          <a:xfrm>
            <a:off x="2903716" y="5611999"/>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9" name="Oval 221">
            <a:extLst>
              <a:ext uri="{FF2B5EF4-FFF2-40B4-BE49-F238E27FC236}">
                <a16:creationId xmlns:a16="http://schemas.microsoft.com/office/drawing/2014/main" id="{824FD10B-009B-49EC-AF71-AE1769E1ED63}"/>
              </a:ext>
            </a:extLst>
          </p:cNvPr>
          <p:cNvSpPr/>
          <p:nvPr/>
        </p:nvSpPr>
        <p:spPr>
          <a:xfrm>
            <a:off x="2706396" y="6068700"/>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0" name="Oval 222">
            <a:extLst>
              <a:ext uri="{FF2B5EF4-FFF2-40B4-BE49-F238E27FC236}">
                <a16:creationId xmlns:a16="http://schemas.microsoft.com/office/drawing/2014/main" id="{9B622903-6CBB-4622-92CA-91E8CF9A6CD0}"/>
              </a:ext>
            </a:extLst>
          </p:cNvPr>
          <p:cNvSpPr/>
          <p:nvPr/>
        </p:nvSpPr>
        <p:spPr>
          <a:xfrm>
            <a:off x="3362814" y="6068700"/>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1" name="Straight Arrow Connector 223">
            <a:extLst>
              <a:ext uri="{FF2B5EF4-FFF2-40B4-BE49-F238E27FC236}">
                <a16:creationId xmlns:a16="http://schemas.microsoft.com/office/drawing/2014/main" id="{5F5BC56F-58E3-4EFA-85BA-BF4420361DF5}"/>
              </a:ext>
            </a:extLst>
          </p:cNvPr>
          <p:cNvCxnSpPr>
            <a:cxnSpLocks/>
            <a:endCxn id="238" idx="1"/>
          </p:cNvCxnSpPr>
          <p:nvPr/>
        </p:nvCxnSpPr>
        <p:spPr>
          <a:xfrm>
            <a:off x="2829777" y="556649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2" name="Straight Arrow Connector 224">
            <a:extLst>
              <a:ext uri="{FF2B5EF4-FFF2-40B4-BE49-F238E27FC236}">
                <a16:creationId xmlns:a16="http://schemas.microsoft.com/office/drawing/2014/main" id="{51553018-F912-4603-9BD9-054820FDE822}"/>
              </a:ext>
            </a:extLst>
          </p:cNvPr>
          <p:cNvCxnSpPr>
            <a:cxnSpLocks/>
            <a:endCxn id="238" idx="7"/>
          </p:cNvCxnSpPr>
          <p:nvPr/>
        </p:nvCxnSpPr>
        <p:spPr>
          <a:xfrm flipH="1">
            <a:off x="3237852" y="557101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3" name="Straight Arrow Connector 225">
            <a:extLst>
              <a:ext uri="{FF2B5EF4-FFF2-40B4-BE49-F238E27FC236}">
                <a16:creationId xmlns:a16="http://schemas.microsoft.com/office/drawing/2014/main" id="{720B8B64-E0C7-436B-B76D-8B25BE0D9E83}"/>
              </a:ext>
            </a:extLst>
          </p:cNvPr>
          <p:cNvCxnSpPr>
            <a:cxnSpLocks/>
            <a:stCxn id="239" idx="7"/>
            <a:endCxn id="238" idx="3"/>
          </p:cNvCxnSpPr>
          <p:nvPr/>
        </p:nvCxnSpPr>
        <p:spPr>
          <a:xfrm flipV="1">
            <a:off x="2829777" y="5946133"/>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4" name="Straight Arrow Connector 226">
            <a:extLst>
              <a:ext uri="{FF2B5EF4-FFF2-40B4-BE49-F238E27FC236}">
                <a16:creationId xmlns:a16="http://schemas.microsoft.com/office/drawing/2014/main" id="{736401AE-A3D8-4FE9-B0BC-54DF5972528F}"/>
              </a:ext>
            </a:extLst>
          </p:cNvPr>
          <p:cNvCxnSpPr>
            <a:cxnSpLocks/>
            <a:stCxn id="238" idx="5"/>
            <a:endCxn id="240" idx="1"/>
          </p:cNvCxnSpPr>
          <p:nvPr/>
        </p:nvCxnSpPr>
        <p:spPr>
          <a:xfrm>
            <a:off x="3237852" y="5946133"/>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5" name="Straight Arrow Connector 227">
            <a:extLst>
              <a:ext uri="{FF2B5EF4-FFF2-40B4-BE49-F238E27FC236}">
                <a16:creationId xmlns:a16="http://schemas.microsoft.com/office/drawing/2014/main" id="{159D4E0E-2731-476F-9EF0-163EACD04104}"/>
              </a:ext>
            </a:extLst>
          </p:cNvPr>
          <p:cNvCxnSpPr>
            <a:cxnSpLocks/>
            <a:stCxn id="239" idx="6"/>
            <a:endCxn id="240" idx="2"/>
          </p:cNvCxnSpPr>
          <p:nvPr/>
        </p:nvCxnSpPr>
        <p:spPr>
          <a:xfrm>
            <a:off x="2850947" y="6140976"/>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6" name="Straight Arrow Connector 228">
            <a:extLst>
              <a:ext uri="{FF2B5EF4-FFF2-40B4-BE49-F238E27FC236}">
                <a16:creationId xmlns:a16="http://schemas.microsoft.com/office/drawing/2014/main" id="{7E479E2B-B60D-4C0D-A9AD-61F292887F96}"/>
              </a:ext>
            </a:extLst>
          </p:cNvPr>
          <p:cNvCxnSpPr>
            <a:cxnSpLocks/>
            <a:endCxn id="239" idx="0"/>
          </p:cNvCxnSpPr>
          <p:nvPr/>
        </p:nvCxnSpPr>
        <p:spPr>
          <a:xfrm>
            <a:off x="2778672" y="558766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29">
            <a:extLst>
              <a:ext uri="{FF2B5EF4-FFF2-40B4-BE49-F238E27FC236}">
                <a16:creationId xmlns:a16="http://schemas.microsoft.com/office/drawing/2014/main" id="{033C8B9A-031E-4C3F-B058-9E1487B1E124}"/>
              </a:ext>
            </a:extLst>
          </p:cNvPr>
          <p:cNvCxnSpPr>
            <a:cxnSpLocks/>
            <a:stCxn id="240" idx="0"/>
          </p:cNvCxnSpPr>
          <p:nvPr/>
        </p:nvCxnSpPr>
        <p:spPr>
          <a:xfrm flipH="1" flipV="1">
            <a:off x="3431942" y="5592187"/>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48" name="Oval 230">
            <a:extLst>
              <a:ext uri="{FF2B5EF4-FFF2-40B4-BE49-F238E27FC236}">
                <a16:creationId xmlns:a16="http://schemas.microsoft.com/office/drawing/2014/main" id="{C6FC501C-C37A-44D4-B7EE-BA2DD379F20C}"/>
              </a:ext>
            </a:extLst>
          </p:cNvPr>
          <p:cNvSpPr/>
          <p:nvPr/>
        </p:nvSpPr>
        <p:spPr>
          <a:xfrm>
            <a:off x="3556988" y="5618164"/>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9" name="Oval 231">
            <a:extLst>
              <a:ext uri="{FF2B5EF4-FFF2-40B4-BE49-F238E27FC236}">
                <a16:creationId xmlns:a16="http://schemas.microsoft.com/office/drawing/2014/main" id="{C0BFB12F-2382-4210-84E2-AF4F5950CB22}"/>
              </a:ext>
            </a:extLst>
          </p:cNvPr>
          <p:cNvSpPr/>
          <p:nvPr/>
        </p:nvSpPr>
        <p:spPr>
          <a:xfrm>
            <a:off x="4016084" y="6074866"/>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0" name="Straight Arrow Connector 232">
            <a:extLst>
              <a:ext uri="{FF2B5EF4-FFF2-40B4-BE49-F238E27FC236}">
                <a16:creationId xmlns:a16="http://schemas.microsoft.com/office/drawing/2014/main" id="{5CC053C0-76DE-45C5-A19E-4BB220515229}"/>
              </a:ext>
            </a:extLst>
          </p:cNvPr>
          <p:cNvCxnSpPr>
            <a:cxnSpLocks/>
            <a:endCxn id="248" idx="1"/>
          </p:cNvCxnSpPr>
          <p:nvPr/>
        </p:nvCxnSpPr>
        <p:spPr>
          <a:xfrm>
            <a:off x="3483047" y="5572658"/>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1" name="Straight Arrow Connector 233">
            <a:extLst>
              <a:ext uri="{FF2B5EF4-FFF2-40B4-BE49-F238E27FC236}">
                <a16:creationId xmlns:a16="http://schemas.microsoft.com/office/drawing/2014/main" id="{FA93A85D-B682-4A9C-BDD8-84FAEFDBC608}"/>
              </a:ext>
            </a:extLst>
          </p:cNvPr>
          <p:cNvCxnSpPr>
            <a:cxnSpLocks/>
            <a:endCxn id="248" idx="7"/>
          </p:cNvCxnSpPr>
          <p:nvPr/>
        </p:nvCxnSpPr>
        <p:spPr>
          <a:xfrm flipH="1">
            <a:off x="3891122" y="557718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2" name="Straight Arrow Connector 234">
            <a:extLst>
              <a:ext uri="{FF2B5EF4-FFF2-40B4-BE49-F238E27FC236}">
                <a16:creationId xmlns:a16="http://schemas.microsoft.com/office/drawing/2014/main" id="{8E0641AF-BF55-4B56-9957-601CB6123071}"/>
              </a:ext>
            </a:extLst>
          </p:cNvPr>
          <p:cNvCxnSpPr>
            <a:cxnSpLocks/>
            <a:endCxn id="248" idx="3"/>
          </p:cNvCxnSpPr>
          <p:nvPr/>
        </p:nvCxnSpPr>
        <p:spPr>
          <a:xfrm flipV="1">
            <a:off x="3483047" y="595229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3" name="Straight Arrow Connector 235">
            <a:extLst>
              <a:ext uri="{FF2B5EF4-FFF2-40B4-BE49-F238E27FC236}">
                <a16:creationId xmlns:a16="http://schemas.microsoft.com/office/drawing/2014/main" id="{28265D2C-52BF-473C-A57E-C0C9ACC7CDFD}"/>
              </a:ext>
            </a:extLst>
          </p:cNvPr>
          <p:cNvCxnSpPr>
            <a:cxnSpLocks/>
            <a:stCxn id="248" idx="5"/>
            <a:endCxn id="249" idx="1"/>
          </p:cNvCxnSpPr>
          <p:nvPr/>
        </p:nvCxnSpPr>
        <p:spPr>
          <a:xfrm>
            <a:off x="3891122" y="595229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54" name="Straight Arrow Connector 236">
            <a:extLst>
              <a:ext uri="{FF2B5EF4-FFF2-40B4-BE49-F238E27FC236}">
                <a16:creationId xmlns:a16="http://schemas.microsoft.com/office/drawing/2014/main" id="{1A7A85E2-A4BE-4482-9958-47F9DD04A8FD}"/>
              </a:ext>
            </a:extLst>
          </p:cNvPr>
          <p:cNvCxnSpPr>
            <a:cxnSpLocks/>
            <a:endCxn id="249" idx="2"/>
          </p:cNvCxnSpPr>
          <p:nvPr/>
        </p:nvCxnSpPr>
        <p:spPr>
          <a:xfrm>
            <a:off x="3504217" y="614714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55" name="Straight Arrow Connector 237">
            <a:extLst>
              <a:ext uri="{FF2B5EF4-FFF2-40B4-BE49-F238E27FC236}">
                <a16:creationId xmlns:a16="http://schemas.microsoft.com/office/drawing/2014/main" id="{433D0B99-5A2D-41BD-8D30-41051A0EE751}"/>
              </a:ext>
            </a:extLst>
          </p:cNvPr>
          <p:cNvCxnSpPr>
            <a:cxnSpLocks/>
            <a:stCxn id="249" idx="0"/>
          </p:cNvCxnSpPr>
          <p:nvPr/>
        </p:nvCxnSpPr>
        <p:spPr>
          <a:xfrm flipH="1" flipV="1">
            <a:off x="4085213" y="559835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56" name="Oval 238">
            <a:extLst>
              <a:ext uri="{FF2B5EF4-FFF2-40B4-BE49-F238E27FC236}">
                <a16:creationId xmlns:a16="http://schemas.microsoft.com/office/drawing/2014/main" id="{714DFC4C-1771-4A54-B2E7-C26803005981}"/>
              </a:ext>
            </a:extLst>
          </p:cNvPr>
          <p:cNvSpPr/>
          <p:nvPr/>
        </p:nvSpPr>
        <p:spPr>
          <a:xfrm>
            <a:off x="4210258" y="5619233"/>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39">
            <a:extLst>
              <a:ext uri="{FF2B5EF4-FFF2-40B4-BE49-F238E27FC236}">
                <a16:creationId xmlns:a16="http://schemas.microsoft.com/office/drawing/2014/main" id="{D631941C-7789-4118-BD54-54AA4EF48A40}"/>
              </a:ext>
            </a:extLst>
          </p:cNvPr>
          <p:cNvSpPr/>
          <p:nvPr/>
        </p:nvSpPr>
        <p:spPr>
          <a:xfrm>
            <a:off x="4669355" y="6075936"/>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8" name="Straight Arrow Connector 240">
            <a:extLst>
              <a:ext uri="{FF2B5EF4-FFF2-40B4-BE49-F238E27FC236}">
                <a16:creationId xmlns:a16="http://schemas.microsoft.com/office/drawing/2014/main" id="{1600744B-58C0-4361-8331-ADDED0863388}"/>
              </a:ext>
            </a:extLst>
          </p:cNvPr>
          <p:cNvCxnSpPr>
            <a:cxnSpLocks/>
            <a:endCxn id="256" idx="1"/>
          </p:cNvCxnSpPr>
          <p:nvPr/>
        </p:nvCxnSpPr>
        <p:spPr>
          <a:xfrm>
            <a:off x="4136317" y="557372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9" name="Straight Arrow Connector 241">
            <a:extLst>
              <a:ext uri="{FF2B5EF4-FFF2-40B4-BE49-F238E27FC236}">
                <a16:creationId xmlns:a16="http://schemas.microsoft.com/office/drawing/2014/main" id="{D781F72D-8B55-45EE-A788-9C2379B349BA}"/>
              </a:ext>
            </a:extLst>
          </p:cNvPr>
          <p:cNvCxnSpPr>
            <a:cxnSpLocks/>
            <a:endCxn id="256" idx="7"/>
          </p:cNvCxnSpPr>
          <p:nvPr/>
        </p:nvCxnSpPr>
        <p:spPr>
          <a:xfrm flipH="1">
            <a:off x="4544394" y="5578252"/>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0" name="Straight Arrow Connector 242">
            <a:extLst>
              <a:ext uri="{FF2B5EF4-FFF2-40B4-BE49-F238E27FC236}">
                <a16:creationId xmlns:a16="http://schemas.microsoft.com/office/drawing/2014/main" id="{638A0B13-60DD-4082-8D3A-74EECE4780D5}"/>
              </a:ext>
            </a:extLst>
          </p:cNvPr>
          <p:cNvCxnSpPr>
            <a:cxnSpLocks/>
            <a:endCxn id="256" idx="3"/>
          </p:cNvCxnSpPr>
          <p:nvPr/>
        </p:nvCxnSpPr>
        <p:spPr>
          <a:xfrm flipV="1">
            <a:off x="4136317" y="595336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1" name="Straight Arrow Connector 243">
            <a:extLst>
              <a:ext uri="{FF2B5EF4-FFF2-40B4-BE49-F238E27FC236}">
                <a16:creationId xmlns:a16="http://schemas.microsoft.com/office/drawing/2014/main" id="{71E6B822-85EB-4624-BFD5-F31399F0B1FA}"/>
              </a:ext>
            </a:extLst>
          </p:cNvPr>
          <p:cNvCxnSpPr>
            <a:cxnSpLocks/>
            <a:stCxn id="256" idx="5"/>
            <a:endCxn id="257" idx="1"/>
          </p:cNvCxnSpPr>
          <p:nvPr/>
        </p:nvCxnSpPr>
        <p:spPr>
          <a:xfrm>
            <a:off x="4544394" y="595336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2" name="Straight Arrow Connector 244">
            <a:extLst>
              <a:ext uri="{FF2B5EF4-FFF2-40B4-BE49-F238E27FC236}">
                <a16:creationId xmlns:a16="http://schemas.microsoft.com/office/drawing/2014/main" id="{ADCCCCDC-AE7C-4ED0-9909-951B6631E594}"/>
              </a:ext>
            </a:extLst>
          </p:cNvPr>
          <p:cNvCxnSpPr>
            <a:cxnSpLocks/>
            <a:endCxn id="257" idx="2"/>
          </p:cNvCxnSpPr>
          <p:nvPr/>
        </p:nvCxnSpPr>
        <p:spPr>
          <a:xfrm>
            <a:off x="4157487" y="6148209"/>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3" name="Straight Arrow Connector 245">
            <a:extLst>
              <a:ext uri="{FF2B5EF4-FFF2-40B4-BE49-F238E27FC236}">
                <a16:creationId xmlns:a16="http://schemas.microsoft.com/office/drawing/2014/main" id="{C222EB1C-FDC2-4934-9B1A-86E9CDF8174F}"/>
              </a:ext>
            </a:extLst>
          </p:cNvPr>
          <p:cNvCxnSpPr>
            <a:cxnSpLocks/>
            <a:stCxn id="257" idx="0"/>
          </p:cNvCxnSpPr>
          <p:nvPr/>
        </p:nvCxnSpPr>
        <p:spPr>
          <a:xfrm flipH="1" flipV="1">
            <a:off x="4738483" y="5599422"/>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4" name="Straight Arrow Connector 246">
            <a:extLst>
              <a:ext uri="{FF2B5EF4-FFF2-40B4-BE49-F238E27FC236}">
                <a16:creationId xmlns:a16="http://schemas.microsoft.com/office/drawing/2014/main" id="{B9262263-F947-4A0E-9D57-FDCB37AB41C6}"/>
              </a:ext>
            </a:extLst>
          </p:cNvPr>
          <p:cNvCxnSpPr>
            <a:cxnSpLocks/>
          </p:cNvCxnSpPr>
          <p:nvPr/>
        </p:nvCxnSpPr>
        <p:spPr>
          <a:xfrm>
            <a:off x="4738483" y="6225655"/>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5" name="Straight Arrow Connector 247">
            <a:extLst>
              <a:ext uri="{FF2B5EF4-FFF2-40B4-BE49-F238E27FC236}">
                <a16:creationId xmlns:a16="http://schemas.microsoft.com/office/drawing/2014/main" id="{9F519EE7-09AC-4816-97E9-5D9A3DEF3783}"/>
              </a:ext>
            </a:extLst>
          </p:cNvPr>
          <p:cNvCxnSpPr>
            <a:cxnSpLocks/>
          </p:cNvCxnSpPr>
          <p:nvPr/>
        </p:nvCxnSpPr>
        <p:spPr>
          <a:xfrm>
            <a:off x="4091504" y="621400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6" name="Straight Arrow Connector 248">
            <a:extLst>
              <a:ext uri="{FF2B5EF4-FFF2-40B4-BE49-F238E27FC236}">
                <a16:creationId xmlns:a16="http://schemas.microsoft.com/office/drawing/2014/main" id="{1910078A-2B7F-4067-A1A6-0D88B2A3533C}"/>
              </a:ext>
            </a:extLst>
          </p:cNvPr>
          <p:cNvCxnSpPr>
            <a:cxnSpLocks/>
          </p:cNvCxnSpPr>
          <p:nvPr/>
        </p:nvCxnSpPr>
        <p:spPr>
          <a:xfrm>
            <a:off x="3433514" y="6218418"/>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7" name="Straight Arrow Connector 249">
            <a:extLst>
              <a:ext uri="{FF2B5EF4-FFF2-40B4-BE49-F238E27FC236}">
                <a16:creationId xmlns:a16="http://schemas.microsoft.com/office/drawing/2014/main" id="{52B37583-F4E8-4A2F-8C1F-324D7C07D035}"/>
              </a:ext>
            </a:extLst>
          </p:cNvPr>
          <p:cNvCxnSpPr>
            <a:cxnSpLocks/>
          </p:cNvCxnSpPr>
          <p:nvPr/>
        </p:nvCxnSpPr>
        <p:spPr>
          <a:xfrm>
            <a:off x="2783478" y="621507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68" name="Rectangle 250">
            <a:extLst>
              <a:ext uri="{FF2B5EF4-FFF2-40B4-BE49-F238E27FC236}">
                <a16:creationId xmlns:a16="http://schemas.microsoft.com/office/drawing/2014/main" id="{B8D2038C-0C67-4111-996A-D994E2F21E41}"/>
              </a:ext>
            </a:extLst>
          </p:cNvPr>
          <p:cNvSpPr/>
          <p:nvPr/>
        </p:nvSpPr>
        <p:spPr>
          <a:xfrm>
            <a:off x="2024108" y="6410706"/>
            <a:ext cx="2766332" cy="213289"/>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9" name="Connector: Elbow 251">
            <a:extLst>
              <a:ext uri="{FF2B5EF4-FFF2-40B4-BE49-F238E27FC236}">
                <a16:creationId xmlns:a16="http://schemas.microsoft.com/office/drawing/2014/main" id="{5C6808AA-B2D1-4A1C-8E4C-1D1E0CB36664}"/>
              </a:ext>
            </a:extLst>
          </p:cNvPr>
          <p:cNvCxnSpPr>
            <a:cxnSpLocks/>
            <a:stCxn id="268" idx="3"/>
            <a:endCxn id="178" idx="3"/>
          </p:cNvCxnSpPr>
          <p:nvPr/>
        </p:nvCxnSpPr>
        <p:spPr>
          <a:xfrm flipV="1">
            <a:off x="4790439" y="3121672"/>
            <a:ext cx="493540" cy="3395678"/>
          </a:xfrm>
          <a:prstGeom prst="bentConnector3">
            <a:avLst>
              <a:gd name="adj1" fmla="val 140817"/>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52">
            <a:extLst>
              <a:ext uri="{FF2B5EF4-FFF2-40B4-BE49-F238E27FC236}">
                <a16:creationId xmlns:a16="http://schemas.microsoft.com/office/drawing/2014/main" id="{023FB146-F933-4997-B08B-7C8A7B72CCED}"/>
              </a:ext>
            </a:extLst>
          </p:cNvPr>
          <p:cNvCxnSpPr>
            <a:cxnSpLocks/>
          </p:cNvCxnSpPr>
          <p:nvPr/>
        </p:nvCxnSpPr>
        <p:spPr>
          <a:xfrm>
            <a:off x="2117852" y="4004360"/>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71" name="Oval 253">
            <a:extLst>
              <a:ext uri="{FF2B5EF4-FFF2-40B4-BE49-F238E27FC236}">
                <a16:creationId xmlns:a16="http://schemas.microsoft.com/office/drawing/2014/main" id="{8BE32E17-ED91-4C41-88EC-5E84D59ED965}"/>
              </a:ext>
            </a:extLst>
          </p:cNvPr>
          <p:cNvSpPr/>
          <p:nvPr/>
        </p:nvSpPr>
        <p:spPr>
          <a:xfrm>
            <a:off x="2244384" y="4354557"/>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2" name="Oval 254">
            <a:extLst>
              <a:ext uri="{FF2B5EF4-FFF2-40B4-BE49-F238E27FC236}">
                <a16:creationId xmlns:a16="http://schemas.microsoft.com/office/drawing/2014/main" id="{F00A8D68-BF38-4820-8F90-D7CE6F7A9B2C}"/>
              </a:ext>
            </a:extLst>
          </p:cNvPr>
          <p:cNvSpPr/>
          <p:nvPr/>
        </p:nvSpPr>
        <p:spPr>
          <a:xfrm>
            <a:off x="2047064" y="4185669"/>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Oval 255">
            <a:extLst>
              <a:ext uri="{FF2B5EF4-FFF2-40B4-BE49-F238E27FC236}">
                <a16:creationId xmlns:a16="http://schemas.microsoft.com/office/drawing/2014/main" id="{4E738AC7-E6D9-4D72-BA6F-832F15904546}"/>
              </a:ext>
            </a:extLst>
          </p:cNvPr>
          <p:cNvSpPr/>
          <p:nvPr/>
        </p:nvSpPr>
        <p:spPr>
          <a:xfrm>
            <a:off x="2047064" y="4811258"/>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4" name="Straight Arrow Connector 256">
            <a:extLst>
              <a:ext uri="{FF2B5EF4-FFF2-40B4-BE49-F238E27FC236}">
                <a16:creationId xmlns:a16="http://schemas.microsoft.com/office/drawing/2014/main" id="{F28661BD-B930-4A6C-89D0-0C6B19DFA490}"/>
              </a:ext>
            </a:extLst>
          </p:cNvPr>
          <p:cNvCxnSpPr>
            <a:cxnSpLocks/>
            <a:stCxn id="272" idx="5"/>
            <a:endCxn id="271" idx="1"/>
          </p:cNvCxnSpPr>
          <p:nvPr/>
        </p:nvCxnSpPr>
        <p:spPr>
          <a:xfrm>
            <a:off x="2170444" y="430904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5" name="Straight Arrow Connector 257">
            <a:extLst>
              <a:ext uri="{FF2B5EF4-FFF2-40B4-BE49-F238E27FC236}">
                <a16:creationId xmlns:a16="http://schemas.microsoft.com/office/drawing/2014/main" id="{F388B1B6-12D1-453A-8AA6-334D44D2D9D9}"/>
              </a:ext>
            </a:extLst>
          </p:cNvPr>
          <p:cNvCxnSpPr>
            <a:cxnSpLocks/>
            <a:endCxn id="271" idx="7"/>
          </p:cNvCxnSpPr>
          <p:nvPr/>
        </p:nvCxnSpPr>
        <p:spPr>
          <a:xfrm flipH="1">
            <a:off x="2578520" y="4313576"/>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6" name="Straight Arrow Connector 258">
            <a:extLst>
              <a:ext uri="{FF2B5EF4-FFF2-40B4-BE49-F238E27FC236}">
                <a16:creationId xmlns:a16="http://schemas.microsoft.com/office/drawing/2014/main" id="{64ED0E09-B68D-48E9-8326-6FB1AFC743C0}"/>
              </a:ext>
            </a:extLst>
          </p:cNvPr>
          <p:cNvCxnSpPr>
            <a:cxnSpLocks/>
            <a:stCxn id="273" idx="7"/>
            <a:endCxn id="271" idx="3"/>
          </p:cNvCxnSpPr>
          <p:nvPr/>
        </p:nvCxnSpPr>
        <p:spPr>
          <a:xfrm flipV="1">
            <a:off x="2170444" y="4688691"/>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7" name="Straight Arrow Connector 259">
            <a:extLst>
              <a:ext uri="{FF2B5EF4-FFF2-40B4-BE49-F238E27FC236}">
                <a16:creationId xmlns:a16="http://schemas.microsoft.com/office/drawing/2014/main" id="{8787347E-7683-4F2E-8910-2B3F3CDAD711}"/>
              </a:ext>
            </a:extLst>
          </p:cNvPr>
          <p:cNvCxnSpPr>
            <a:cxnSpLocks/>
            <a:stCxn id="271" idx="5"/>
          </p:cNvCxnSpPr>
          <p:nvPr/>
        </p:nvCxnSpPr>
        <p:spPr>
          <a:xfrm>
            <a:off x="2578520" y="4688691"/>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8" name="Straight Arrow Connector 260">
            <a:extLst>
              <a:ext uri="{FF2B5EF4-FFF2-40B4-BE49-F238E27FC236}">
                <a16:creationId xmlns:a16="http://schemas.microsoft.com/office/drawing/2014/main" id="{E5A0B3E9-303A-42F7-8FD6-FD9E5BF93338}"/>
              </a:ext>
            </a:extLst>
          </p:cNvPr>
          <p:cNvCxnSpPr>
            <a:cxnSpLocks/>
            <a:stCxn id="273" idx="6"/>
          </p:cNvCxnSpPr>
          <p:nvPr/>
        </p:nvCxnSpPr>
        <p:spPr>
          <a:xfrm>
            <a:off x="2191613" y="4883534"/>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9" name="Straight Arrow Connector 261">
            <a:extLst>
              <a:ext uri="{FF2B5EF4-FFF2-40B4-BE49-F238E27FC236}">
                <a16:creationId xmlns:a16="http://schemas.microsoft.com/office/drawing/2014/main" id="{96F024B2-3514-40AD-8ED5-70F1E420FBA3}"/>
              </a:ext>
            </a:extLst>
          </p:cNvPr>
          <p:cNvCxnSpPr>
            <a:cxnSpLocks/>
            <a:stCxn id="272" idx="4"/>
            <a:endCxn id="273" idx="0"/>
          </p:cNvCxnSpPr>
          <p:nvPr/>
        </p:nvCxnSpPr>
        <p:spPr>
          <a:xfrm>
            <a:off x="2119340" y="433021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0" name="Straight Arrow Connector 262">
            <a:extLst>
              <a:ext uri="{FF2B5EF4-FFF2-40B4-BE49-F238E27FC236}">
                <a16:creationId xmlns:a16="http://schemas.microsoft.com/office/drawing/2014/main" id="{E5B515C5-686D-452F-8B21-957F4C2B47C4}"/>
              </a:ext>
            </a:extLst>
          </p:cNvPr>
          <p:cNvCxnSpPr>
            <a:cxnSpLocks/>
            <a:stCxn id="272" idx="6"/>
          </p:cNvCxnSpPr>
          <p:nvPr/>
        </p:nvCxnSpPr>
        <p:spPr>
          <a:xfrm>
            <a:off x="2191613" y="4257945"/>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81" name="Oval 263">
            <a:extLst>
              <a:ext uri="{FF2B5EF4-FFF2-40B4-BE49-F238E27FC236}">
                <a16:creationId xmlns:a16="http://schemas.microsoft.com/office/drawing/2014/main" id="{BD4E5495-B4A8-445D-8107-748B4CEA9D49}"/>
              </a:ext>
            </a:extLst>
          </p:cNvPr>
          <p:cNvSpPr/>
          <p:nvPr/>
        </p:nvSpPr>
        <p:spPr>
          <a:xfrm>
            <a:off x="2241237" y="4982124"/>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Oval 264">
            <a:extLst>
              <a:ext uri="{FF2B5EF4-FFF2-40B4-BE49-F238E27FC236}">
                <a16:creationId xmlns:a16="http://schemas.microsoft.com/office/drawing/2014/main" id="{70F30C9B-820D-4F0F-AAEF-5AA7F6AC2CB9}"/>
              </a:ext>
            </a:extLst>
          </p:cNvPr>
          <p:cNvSpPr/>
          <p:nvPr/>
        </p:nvSpPr>
        <p:spPr>
          <a:xfrm>
            <a:off x="2043918" y="5438828"/>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3" name="Straight Arrow Connector 265">
            <a:extLst>
              <a:ext uri="{FF2B5EF4-FFF2-40B4-BE49-F238E27FC236}">
                <a16:creationId xmlns:a16="http://schemas.microsoft.com/office/drawing/2014/main" id="{DB4BD6E6-9D69-4414-B9C3-F53AEFF98EE7}"/>
              </a:ext>
            </a:extLst>
          </p:cNvPr>
          <p:cNvCxnSpPr>
            <a:cxnSpLocks/>
            <a:endCxn id="281" idx="1"/>
          </p:cNvCxnSpPr>
          <p:nvPr/>
        </p:nvCxnSpPr>
        <p:spPr>
          <a:xfrm>
            <a:off x="2167298" y="493661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4" name="Straight Arrow Connector 266">
            <a:extLst>
              <a:ext uri="{FF2B5EF4-FFF2-40B4-BE49-F238E27FC236}">
                <a16:creationId xmlns:a16="http://schemas.microsoft.com/office/drawing/2014/main" id="{EF09AB3E-B2C9-4726-9B48-669526DBB1B2}"/>
              </a:ext>
            </a:extLst>
          </p:cNvPr>
          <p:cNvCxnSpPr>
            <a:cxnSpLocks/>
            <a:endCxn id="281" idx="7"/>
          </p:cNvCxnSpPr>
          <p:nvPr/>
        </p:nvCxnSpPr>
        <p:spPr>
          <a:xfrm flipH="1">
            <a:off x="2575373" y="494114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5" name="Straight Arrow Connector 267">
            <a:extLst>
              <a:ext uri="{FF2B5EF4-FFF2-40B4-BE49-F238E27FC236}">
                <a16:creationId xmlns:a16="http://schemas.microsoft.com/office/drawing/2014/main" id="{9253A79B-6196-473B-97F1-D0F811D6812B}"/>
              </a:ext>
            </a:extLst>
          </p:cNvPr>
          <p:cNvCxnSpPr>
            <a:cxnSpLocks/>
            <a:stCxn id="282" idx="7"/>
            <a:endCxn id="281" idx="3"/>
          </p:cNvCxnSpPr>
          <p:nvPr/>
        </p:nvCxnSpPr>
        <p:spPr>
          <a:xfrm flipV="1">
            <a:off x="2167298" y="531625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6" name="Straight Arrow Connector 268">
            <a:extLst>
              <a:ext uri="{FF2B5EF4-FFF2-40B4-BE49-F238E27FC236}">
                <a16:creationId xmlns:a16="http://schemas.microsoft.com/office/drawing/2014/main" id="{997A3338-7938-42B9-9390-F0F9101DABF5}"/>
              </a:ext>
            </a:extLst>
          </p:cNvPr>
          <p:cNvCxnSpPr>
            <a:cxnSpLocks/>
            <a:stCxn id="281" idx="5"/>
          </p:cNvCxnSpPr>
          <p:nvPr/>
        </p:nvCxnSpPr>
        <p:spPr>
          <a:xfrm>
            <a:off x="2575373" y="531625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7" name="Straight Arrow Connector 269">
            <a:extLst>
              <a:ext uri="{FF2B5EF4-FFF2-40B4-BE49-F238E27FC236}">
                <a16:creationId xmlns:a16="http://schemas.microsoft.com/office/drawing/2014/main" id="{DF15C202-CD35-4C74-8A4B-52C42679BA08}"/>
              </a:ext>
            </a:extLst>
          </p:cNvPr>
          <p:cNvCxnSpPr>
            <a:cxnSpLocks/>
            <a:stCxn id="282" idx="6"/>
          </p:cNvCxnSpPr>
          <p:nvPr/>
        </p:nvCxnSpPr>
        <p:spPr>
          <a:xfrm>
            <a:off x="2188467" y="551110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8" name="Straight Arrow Connector 270">
            <a:extLst>
              <a:ext uri="{FF2B5EF4-FFF2-40B4-BE49-F238E27FC236}">
                <a16:creationId xmlns:a16="http://schemas.microsoft.com/office/drawing/2014/main" id="{2881866F-BB08-434F-AD38-19F8681B264F}"/>
              </a:ext>
            </a:extLst>
          </p:cNvPr>
          <p:cNvCxnSpPr>
            <a:cxnSpLocks/>
            <a:endCxn id="282" idx="0"/>
          </p:cNvCxnSpPr>
          <p:nvPr/>
        </p:nvCxnSpPr>
        <p:spPr>
          <a:xfrm>
            <a:off x="2116191" y="4957788"/>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89" name="Oval 271">
            <a:extLst>
              <a:ext uri="{FF2B5EF4-FFF2-40B4-BE49-F238E27FC236}">
                <a16:creationId xmlns:a16="http://schemas.microsoft.com/office/drawing/2014/main" id="{9A37D3D4-8162-4CF3-A9D0-95647EEE2268}"/>
              </a:ext>
            </a:extLst>
          </p:cNvPr>
          <p:cNvSpPr/>
          <p:nvPr/>
        </p:nvSpPr>
        <p:spPr>
          <a:xfrm>
            <a:off x="2238090" y="5611999"/>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0" name="Oval 272">
            <a:extLst>
              <a:ext uri="{FF2B5EF4-FFF2-40B4-BE49-F238E27FC236}">
                <a16:creationId xmlns:a16="http://schemas.microsoft.com/office/drawing/2014/main" id="{62853A83-52C5-492D-AF86-3872D744FBCE}"/>
              </a:ext>
            </a:extLst>
          </p:cNvPr>
          <p:cNvSpPr/>
          <p:nvPr/>
        </p:nvSpPr>
        <p:spPr>
          <a:xfrm>
            <a:off x="2040770" y="6068700"/>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91" name="Straight Arrow Connector 273">
            <a:extLst>
              <a:ext uri="{FF2B5EF4-FFF2-40B4-BE49-F238E27FC236}">
                <a16:creationId xmlns:a16="http://schemas.microsoft.com/office/drawing/2014/main" id="{D2FC3C02-6766-41B7-B518-DEE49FF9BBE2}"/>
              </a:ext>
            </a:extLst>
          </p:cNvPr>
          <p:cNvCxnSpPr>
            <a:cxnSpLocks/>
            <a:endCxn id="289" idx="1"/>
          </p:cNvCxnSpPr>
          <p:nvPr/>
        </p:nvCxnSpPr>
        <p:spPr>
          <a:xfrm>
            <a:off x="2164150" y="556649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2" name="Straight Arrow Connector 274">
            <a:extLst>
              <a:ext uri="{FF2B5EF4-FFF2-40B4-BE49-F238E27FC236}">
                <a16:creationId xmlns:a16="http://schemas.microsoft.com/office/drawing/2014/main" id="{FBA37F66-5F87-4342-9AA2-5383641595AE}"/>
              </a:ext>
            </a:extLst>
          </p:cNvPr>
          <p:cNvCxnSpPr>
            <a:cxnSpLocks/>
            <a:endCxn id="289" idx="7"/>
          </p:cNvCxnSpPr>
          <p:nvPr/>
        </p:nvCxnSpPr>
        <p:spPr>
          <a:xfrm flipH="1">
            <a:off x="2572226" y="557101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3" name="Straight Arrow Connector 275">
            <a:extLst>
              <a:ext uri="{FF2B5EF4-FFF2-40B4-BE49-F238E27FC236}">
                <a16:creationId xmlns:a16="http://schemas.microsoft.com/office/drawing/2014/main" id="{00620620-1E21-4FF7-8BD5-4EBA802FAD5D}"/>
              </a:ext>
            </a:extLst>
          </p:cNvPr>
          <p:cNvCxnSpPr>
            <a:cxnSpLocks/>
            <a:stCxn id="290" idx="7"/>
            <a:endCxn id="289" idx="3"/>
          </p:cNvCxnSpPr>
          <p:nvPr/>
        </p:nvCxnSpPr>
        <p:spPr>
          <a:xfrm flipV="1">
            <a:off x="2164150" y="5946133"/>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4" name="Straight Arrow Connector 276">
            <a:extLst>
              <a:ext uri="{FF2B5EF4-FFF2-40B4-BE49-F238E27FC236}">
                <a16:creationId xmlns:a16="http://schemas.microsoft.com/office/drawing/2014/main" id="{92E89022-E5D8-420C-95B1-CBE03ECF4C9E}"/>
              </a:ext>
            </a:extLst>
          </p:cNvPr>
          <p:cNvCxnSpPr>
            <a:cxnSpLocks/>
            <a:stCxn id="289" idx="5"/>
          </p:cNvCxnSpPr>
          <p:nvPr/>
        </p:nvCxnSpPr>
        <p:spPr>
          <a:xfrm>
            <a:off x="2572226" y="5946133"/>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95" name="Straight Arrow Connector 277">
            <a:extLst>
              <a:ext uri="{FF2B5EF4-FFF2-40B4-BE49-F238E27FC236}">
                <a16:creationId xmlns:a16="http://schemas.microsoft.com/office/drawing/2014/main" id="{1D306114-DF17-432B-8BE8-FBCD747DEBE8}"/>
              </a:ext>
            </a:extLst>
          </p:cNvPr>
          <p:cNvCxnSpPr>
            <a:cxnSpLocks/>
            <a:stCxn id="290" idx="6"/>
          </p:cNvCxnSpPr>
          <p:nvPr/>
        </p:nvCxnSpPr>
        <p:spPr>
          <a:xfrm>
            <a:off x="2185319" y="6140976"/>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96" name="Straight Arrow Connector 278">
            <a:extLst>
              <a:ext uri="{FF2B5EF4-FFF2-40B4-BE49-F238E27FC236}">
                <a16:creationId xmlns:a16="http://schemas.microsoft.com/office/drawing/2014/main" id="{141A2D7A-8201-49B5-A4C6-69F154CF88AC}"/>
              </a:ext>
            </a:extLst>
          </p:cNvPr>
          <p:cNvCxnSpPr>
            <a:cxnSpLocks/>
            <a:endCxn id="290" idx="0"/>
          </p:cNvCxnSpPr>
          <p:nvPr/>
        </p:nvCxnSpPr>
        <p:spPr>
          <a:xfrm>
            <a:off x="2113045" y="558766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97" name="Straight Arrow Connector 279">
            <a:extLst>
              <a:ext uri="{FF2B5EF4-FFF2-40B4-BE49-F238E27FC236}">
                <a16:creationId xmlns:a16="http://schemas.microsoft.com/office/drawing/2014/main" id="{973E6818-60DE-45BF-BA1D-D7AA0044C970}"/>
              </a:ext>
            </a:extLst>
          </p:cNvPr>
          <p:cNvCxnSpPr>
            <a:cxnSpLocks/>
          </p:cNvCxnSpPr>
          <p:nvPr/>
        </p:nvCxnSpPr>
        <p:spPr>
          <a:xfrm>
            <a:off x="2117852" y="621507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98" name="Rectangle 280">
            <a:extLst>
              <a:ext uri="{FF2B5EF4-FFF2-40B4-BE49-F238E27FC236}">
                <a16:creationId xmlns:a16="http://schemas.microsoft.com/office/drawing/2014/main" id="{346E5D17-B5B4-4DD4-A634-8698A52A9926}"/>
              </a:ext>
            </a:extLst>
          </p:cNvPr>
          <p:cNvSpPr/>
          <p:nvPr/>
        </p:nvSpPr>
        <p:spPr>
          <a:xfrm>
            <a:off x="2040770" y="3813607"/>
            <a:ext cx="1717585" cy="213289"/>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81">
            <a:extLst>
              <a:ext uri="{FF2B5EF4-FFF2-40B4-BE49-F238E27FC236}">
                <a16:creationId xmlns:a16="http://schemas.microsoft.com/office/drawing/2014/main" id="{9DBB2403-6F17-40E0-B171-5EBD5B52D2D9}"/>
              </a:ext>
            </a:extLst>
          </p:cNvPr>
          <p:cNvSpPr/>
          <p:nvPr/>
        </p:nvSpPr>
        <p:spPr>
          <a:xfrm>
            <a:off x="3938763" y="2833804"/>
            <a:ext cx="1269448" cy="572161"/>
          </a:xfrm>
          <a:prstGeom prst="rect">
            <a:avLst/>
          </a:prstGeom>
          <a:solidFill>
            <a:srgbClr val="EBF1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Mem. Controller</a:t>
            </a:r>
            <a:endParaRPr lang="en-US" sz="2000" dirty="0">
              <a:solidFill>
                <a:schemeClr val="tx1"/>
              </a:solidFill>
            </a:endParaRPr>
          </a:p>
        </p:txBody>
      </p:sp>
      <p:cxnSp>
        <p:nvCxnSpPr>
          <p:cNvPr id="300" name="Straight Arrow Connector 283">
            <a:extLst>
              <a:ext uri="{FF2B5EF4-FFF2-40B4-BE49-F238E27FC236}">
                <a16:creationId xmlns:a16="http://schemas.microsoft.com/office/drawing/2014/main" id="{4B34AEFF-0C5C-47AF-88B1-816C01DD40FC}"/>
              </a:ext>
            </a:extLst>
          </p:cNvPr>
          <p:cNvCxnSpPr>
            <a:cxnSpLocks/>
          </p:cNvCxnSpPr>
          <p:nvPr/>
        </p:nvCxnSpPr>
        <p:spPr>
          <a:xfrm>
            <a:off x="2498424" y="3484174"/>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1" name="Straight Arrow Connector 284">
            <a:extLst>
              <a:ext uri="{FF2B5EF4-FFF2-40B4-BE49-F238E27FC236}">
                <a16:creationId xmlns:a16="http://schemas.microsoft.com/office/drawing/2014/main" id="{813483A1-1CE5-4B65-989A-EF5680EE9721}"/>
              </a:ext>
            </a:extLst>
          </p:cNvPr>
          <p:cNvCxnSpPr>
            <a:cxnSpLocks/>
          </p:cNvCxnSpPr>
          <p:nvPr/>
        </p:nvCxnSpPr>
        <p:spPr>
          <a:xfrm>
            <a:off x="3005982" y="3484174"/>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2" name="Straight Arrow Connector 285">
            <a:extLst>
              <a:ext uri="{FF2B5EF4-FFF2-40B4-BE49-F238E27FC236}">
                <a16:creationId xmlns:a16="http://schemas.microsoft.com/office/drawing/2014/main" id="{B3F2E514-D4E6-484A-9433-7D3F5C048695}"/>
              </a:ext>
            </a:extLst>
          </p:cNvPr>
          <p:cNvCxnSpPr>
            <a:cxnSpLocks/>
          </p:cNvCxnSpPr>
          <p:nvPr/>
        </p:nvCxnSpPr>
        <p:spPr>
          <a:xfrm>
            <a:off x="3537956" y="3484174"/>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3" name="Straight Arrow Connector 286">
            <a:extLst>
              <a:ext uri="{FF2B5EF4-FFF2-40B4-BE49-F238E27FC236}">
                <a16:creationId xmlns:a16="http://schemas.microsoft.com/office/drawing/2014/main" id="{106DF8E4-A234-408C-872F-16CF31086745}"/>
              </a:ext>
            </a:extLst>
          </p:cNvPr>
          <p:cNvCxnSpPr>
            <a:cxnSpLocks/>
          </p:cNvCxnSpPr>
          <p:nvPr/>
        </p:nvCxnSpPr>
        <p:spPr>
          <a:xfrm>
            <a:off x="3998133" y="3484174"/>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4" name="Straight Arrow Connector 287">
            <a:extLst>
              <a:ext uri="{FF2B5EF4-FFF2-40B4-BE49-F238E27FC236}">
                <a16:creationId xmlns:a16="http://schemas.microsoft.com/office/drawing/2014/main" id="{84D71F42-8F98-4B3C-A797-F97CC990F6A6}"/>
              </a:ext>
            </a:extLst>
          </p:cNvPr>
          <p:cNvCxnSpPr>
            <a:cxnSpLocks/>
          </p:cNvCxnSpPr>
          <p:nvPr/>
        </p:nvCxnSpPr>
        <p:spPr>
          <a:xfrm>
            <a:off x="4446332" y="3484174"/>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5" name="Straight Arrow Connector 290">
            <a:extLst>
              <a:ext uri="{FF2B5EF4-FFF2-40B4-BE49-F238E27FC236}">
                <a16:creationId xmlns:a16="http://schemas.microsoft.com/office/drawing/2014/main" id="{7AA176B6-AB48-4D3C-9DF5-30A0EAAE1F8C}"/>
              </a:ext>
            </a:extLst>
          </p:cNvPr>
          <p:cNvCxnSpPr>
            <a:cxnSpLocks/>
            <a:stCxn id="177" idx="2"/>
            <a:endCxn id="299" idx="0"/>
          </p:cNvCxnSpPr>
          <p:nvPr/>
        </p:nvCxnSpPr>
        <p:spPr>
          <a:xfrm>
            <a:off x="4566032" y="2293829"/>
            <a:ext cx="7455" cy="539975"/>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6" name="箭头: 右 5">
            <a:extLst>
              <a:ext uri="{FF2B5EF4-FFF2-40B4-BE49-F238E27FC236}">
                <a16:creationId xmlns:a16="http://schemas.microsoft.com/office/drawing/2014/main" id="{103AAA6B-6E6D-427B-893E-822B489E7EFA}"/>
              </a:ext>
            </a:extLst>
          </p:cNvPr>
          <p:cNvSpPr/>
          <p:nvPr/>
        </p:nvSpPr>
        <p:spPr>
          <a:xfrm rot="1355842">
            <a:off x="6527838" y="2957119"/>
            <a:ext cx="238541" cy="2639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箭头: 右 153">
            <a:extLst>
              <a:ext uri="{FF2B5EF4-FFF2-40B4-BE49-F238E27FC236}">
                <a16:creationId xmlns:a16="http://schemas.microsoft.com/office/drawing/2014/main" id="{FD8F3C0F-84D1-419F-8160-7E41B87778C0}"/>
              </a:ext>
            </a:extLst>
          </p:cNvPr>
          <p:cNvSpPr/>
          <p:nvPr/>
        </p:nvSpPr>
        <p:spPr>
          <a:xfrm rot="1355842">
            <a:off x="6527837" y="3278776"/>
            <a:ext cx="238541" cy="2639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箭头: 右 154">
            <a:extLst>
              <a:ext uri="{FF2B5EF4-FFF2-40B4-BE49-F238E27FC236}">
                <a16:creationId xmlns:a16="http://schemas.microsoft.com/office/drawing/2014/main" id="{E1ED91E0-B8C8-495E-85BF-F1443BFCC478}"/>
              </a:ext>
            </a:extLst>
          </p:cNvPr>
          <p:cNvSpPr/>
          <p:nvPr/>
        </p:nvSpPr>
        <p:spPr>
          <a:xfrm rot="1355842">
            <a:off x="6531329" y="3576963"/>
            <a:ext cx="238541" cy="2639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280">
            <a:extLst>
              <a:ext uri="{FF2B5EF4-FFF2-40B4-BE49-F238E27FC236}">
                <a16:creationId xmlns:a16="http://schemas.microsoft.com/office/drawing/2014/main" id="{CFA4FE20-22E5-493A-ADB7-CE0D2A1E221D}"/>
              </a:ext>
            </a:extLst>
          </p:cNvPr>
          <p:cNvSpPr/>
          <p:nvPr/>
        </p:nvSpPr>
        <p:spPr>
          <a:xfrm>
            <a:off x="3933704" y="3812206"/>
            <a:ext cx="1331055" cy="213289"/>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 name="Group 4">
            <a:extLst>
              <a:ext uri="{FF2B5EF4-FFF2-40B4-BE49-F238E27FC236}">
                <a16:creationId xmlns:a16="http://schemas.microsoft.com/office/drawing/2014/main" id="{9C5CB48B-48F1-4716-844D-3732661651A4}"/>
              </a:ext>
            </a:extLst>
          </p:cNvPr>
          <p:cNvGrpSpPr/>
          <p:nvPr/>
        </p:nvGrpSpPr>
        <p:grpSpPr>
          <a:xfrm>
            <a:off x="2626500" y="3747241"/>
            <a:ext cx="2456556" cy="3031596"/>
            <a:chOff x="9167302" y="3190219"/>
            <a:chExt cx="2456556" cy="3031596"/>
          </a:xfrm>
        </p:grpSpPr>
        <p:sp>
          <p:nvSpPr>
            <p:cNvPr id="308" name="Oval 177">
              <a:extLst>
                <a:ext uri="{FF2B5EF4-FFF2-40B4-BE49-F238E27FC236}">
                  <a16:creationId xmlns:a16="http://schemas.microsoft.com/office/drawing/2014/main" id="{87345261-AB98-4700-8CD6-1E0F61AD55BA}"/>
                </a:ext>
              </a:extLst>
            </p:cNvPr>
            <p:cNvSpPr/>
            <p:nvPr/>
          </p:nvSpPr>
          <p:spPr>
            <a:xfrm>
              <a:off x="10758204" y="4429721"/>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dirty="0">
                  <a:solidFill>
                    <a:schemeClr val="tx1"/>
                  </a:solidFill>
                </a:rPr>
                <a:t>＋</a:t>
              </a:r>
              <a:endParaRPr lang="en-US" b="1" dirty="0">
                <a:solidFill>
                  <a:schemeClr val="tx1"/>
                </a:solidFill>
              </a:endParaRPr>
            </a:p>
          </p:txBody>
        </p:sp>
        <p:sp>
          <p:nvSpPr>
            <p:cNvPr id="309" name="Freeform: Shape 182">
              <a:extLst>
                <a:ext uri="{FF2B5EF4-FFF2-40B4-BE49-F238E27FC236}">
                  <a16:creationId xmlns:a16="http://schemas.microsoft.com/office/drawing/2014/main" id="{CA5A3BD5-A7CF-4674-A379-901A7572F9A1}"/>
                </a:ext>
              </a:extLst>
            </p:cNvPr>
            <p:cNvSpPr/>
            <p:nvPr/>
          </p:nvSpPr>
          <p:spPr>
            <a:xfrm>
              <a:off x="11098402" y="3431532"/>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16">
              <a:extLst>
                <a:ext uri="{FF2B5EF4-FFF2-40B4-BE49-F238E27FC236}">
                  <a16:creationId xmlns:a16="http://schemas.microsoft.com/office/drawing/2014/main" id="{227E56FE-EFE2-476C-B8C8-07089D57B3DA}"/>
                </a:ext>
              </a:extLst>
            </p:cNvPr>
            <p:cNvSpPr/>
            <p:nvPr/>
          </p:nvSpPr>
          <p:spPr>
            <a:xfrm>
              <a:off x="10594455" y="4787411"/>
              <a:ext cx="203242" cy="1131570"/>
            </a:xfrm>
            <a:custGeom>
              <a:avLst/>
              <a:gdLst>
                <a:gd name="connsiteX0" fmla="*/ 203242 w 203242"/>
                <a:gd name="connsiteY0" fmla="*/ 0 h 1131570"/>
                <a:gd name="connsiteX1" fmla="*/ 16552 w 203242"/>
                <a:gd name="connsiteY1" fmla="*/ 175260 h 1131570"/>
                <a:gd name="connsiteX2" fmla="*/ 16552 w 203242"/>
                <a:gd name="connsiteY2" fmla="*/ 575310 h 1131570"/>
                <a:gd name="connsiteX3" fmla="*/ 81322 w 203242"/>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203242" h="1131570">
                  <a:moveTo>
                    <a:pt x="203242" y="0"/>
                  </a:moveTo>
                  <a:cubicBezTo>
                    <a:pt x="125454" y="39687"/>
                    <a:pt x="47667" y="79375"/>
                    <a:pt x="16552" y="175260"/>
                  </a:cubicBezTo>
                  <a:cubicBezTo>
                    <a:pt x="-14563" y="271145"/>
                    <a:pt x="5757" y="415925"/>
                    <a:pt x="16552" y="575310"/>
                  </a:cubicBezTo>
                  <a:cubicBezTo>
                    <a:pt x="27347" y="734695"/>
                    <a:pt x="54334" y="933132"/>
                    <a:pt x="81322" y="1131570"/>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25">
              <a:extLst>
                <a:ext uri="{FF2B5EF4-FFF2-40B4-BE49-F238E27FC236}">
                  <a16:creationId xmlns:a16="http://schemas.microsoft.com/office/drawing/2014/main" id="{CD8D73D6-635E-4C35-8448-21D36B73F31A}"/>
                </a:ext>
              </a:extLst>
            </p:cNvPr>
            <p:cNvSpPr/>
            <p:nvPr/>
          </p:nvSpPr>
          <p:spPr>
            <a:xfrm flipH="1">
              <a:off x="10153521" y="3392493"/>
              <a:ext cx="742981" cy="1115712"/>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06">
              <a:extLst>
                <a:ext uri="{FF2B5EF4-FFF2-40B4-BE49-F238E27FC236}">
                  <a16:creationId xmlns:a16="http://schemas.microsoft.com/office/drawing/2014/main" id="{A287847D-FD67-432A-AA42-70667CBECE14}"/>
                </a:ext>
              </a:extLst>
            </p:cNvPr>
            <p:cNvSpPr/>
            <p:nvPr/>
          </p:nvSpPr>
          <p:spPr>
            <a:xfrm>
              <a:off x="9167302" y="3202992"/>
              <a:ext cx="975385"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a[0:n]</a:t>
              </a:r>
            </a:p>
          </p:txBody>
        </p:sp>
        <p:sp>
          <p:nvSpPr>
            <p:cNvPr id="314" name="Rectangle 309">
              <a:extLst>
                <a:ext uri="{FF2B5EF4-FFF2-40B4-BE49-F238E27FC236}">
                  <a16:creationId xmlns:a16="http://schemas.microsoft.com/office/drawing/2014/main" id="{25A09172-4D33-4B4B-80DA-E17B1D4490EE}"/>
                </a:ext>
              </a:extLst>
            </p:cNvPr>
            <p:cNvSpPr/>
            <p:nvPr/>
          </p:nvSpPr>
          <p:spPr>
            <a:xfrm>
              <a:off x="10208385" y="5892953"/>
              <a:ext cx="97538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c[0:n]</a:t>
              </a:r>
            </a:p>
          </p:txBody>
        </p:sp>
        <p:sp>
          <p:nvSpPr>
            <p:cNvPr id="311" name="Rectangle 307">
              <a:extLst>
                <a:ext uri="{FF2B5EF4-FFF2-40B4-BE49-F238E27FC236}">
                  <a16:creationId xmlns:a16="http://schemas.microsoft.com/office/drawing/2014/main" id="{423FEE73-AEF5-46D1-9D79-C5509B5550E7}"/>
                </a:ext>
              </a:extLst>
            </p:cNvPr>
            <p:cNvSpPr/>
            <p:nvPr/>
          </p:nvSpPr>
          <p:spPr>
            <a:xfrm>
              <a:off x="10648119" y="3190219"/>
              <a:ext cx="975739"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b[0:n]</a:t>
              </a:r>
            </a:p>
          </p:txBody>
        </p:sp>
      </p:grpSp>
      <p:cxnSp>
        <p:nvCxnSpPr>
          <p:cNvPr id="9" name="连接符: 肘形 8">
            <a:extLst>
              <a:ext uri="{FF2B5EF4-FFF2-40B4-BE49-F238E27FC236}">
                <a16:creationId xmlns:a16="http://schemas.microsoft.com/office/drawing/2014/main" id="{9A1E5FE3-EE7A-423B-B4D9-E288C4125317}"/>
              </a:ext>
            </a:extLst>
          </p:cNvPr>
          <p:cNvCxnSpPr>
            <a:cxnSpLocks/>
            <a:stCxn id="268" idx="1"/>
            <a:endCxn id="158" idx="1"/>
          </p:cNvCxnSpPr>
          <p:nvPr/>
        </p:nvCxnSpPr>
        <p:spPr>
          <a:xfrm rot="10800000">
            <a:off x="1392056" y="5840915"/>
            <a:ext cx="632052" cy="676437"/>
          </a:xfrm>
          <a:prstGeom prst="bentConnector2">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sp>
        <p:nvSpPr>
          <p:cNvPr id="158" name="Rectangle 280">
            <a:extLst>
              <a:ext uri="{FF2B5EF4-FFF2-40B4-BE49-F238E27FC236}">
                <a16:creationId xmlns:a16="http://schemas.microsoft.com/office/drawing/2014/main" id="{DBD13532-49FD-4B5F-BA2C-457A10B6429F}"/>
              </a:ext>
            </a:extLst>
          </p:cNvPr>
          <p:cNvSpPr/>
          <p:nvPr/>
        </p:nvSpPr>
        <p:spPr>
          <a:xfrm rot="16200000">
            <a:off x="763313" y="4989786"/>
            <a:ext cx="1257485" cy="444770"/>
          </a:xfrm>
          <a:prstGeom prst="rect">
            <a:avLst/>
          </a:prstGeom>
          <a:solidFill>
            <a:srgbClr val="FEF2C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Recurrence</a:t>
            </a:r>
          </a:p>
        </p:txBody>
      </p:sp>
      <p:cxnSp>
        <p:nvCxnSpPr>
          <p:cNvPr id="159" name="连接符: 肘形 158">
            <a:extLst>
              <a:ext uri="{FF2B5EF4-FFF2-40B4-BE49-F238E27FC236}">
                <a16:creationId xmlns:a16="http://schemas.microsoft.com/office/drawing/2014/main" id="{E1E125F8-A8A6-473D-949A-A38C31437340}"/>
              </a:ext>
            </a:extLst>
          </p:cNvPr>
          <p:cNvCxnSpPr>
            <a:cxnSpLocks/>
            <a:stCxn id="158" idx="3"/>
            <a:endCxn id="298" idx="1"/>
          </p:cNvCxnSpPr>
          <p:nvPr/>
        </p:nvCxnSpPr>
        <p:spPr>
          <a:xfrm rot="5400000" flipH="1" flipV="1">
            <a:off x="1384824" y="3927484"/>
            <a:ext cx="663177" cy="648715"/>
          </a:xfrm>
          <a:prstGeom prst="bentConnector2">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sp>
        <p:nvSpPr>
          <p:cNvPr id="14" name="灯片编号占位符 13">
            <a:extLst>
              <a:ext uri="{FF2B5EF4-FFF2-40B4-BE49-F238E27FC236}">
                <a16:creationId xmlns:a16="http://schemas.microsoft.com/office/drawing/2014/main" id="{8D429403-58B9-4633-A7C8-A56E1E115BBC}"/>
              </a:ext>
            </a:extLst>
          </p:cNvPr>
          <p:cNvSpPr>
            <a:spLocks noGrp="1"/>
          </p:cNvSpPr>
          <p:nvPr>
            <p:ph type="sldNum" sz="quarter" idx="12"/>
          </p:nvPr>
        </p:nvSpPr>
        <p:spPr/>
        <p:txBody>
          <a:bodyPr/>
          <a:lstStyle/>
          <a:p>
            <a:fld id="{29227C6E-B40C-4F1A-B871-335365E566BA}" type="slidenum">
              <a:rPr lang="en-US" smtClean="0"/>
              <a:t>5</a:t>
            </a:fld>
            <a:endParaRPr lang="en-US"/>
          </a:p>
        </p:txBody>
      </p:sp>
    </p:spTree>
    <p:extLst>
      <p:ext uri="{BB962C8B-B14F-4D97-AF65-F5344CB8AC3E}">
        <p14:creationId xmlns:p14="http://schemas.microsoft.com/office/powerpoint/2010/main" val="161379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6" presetClass="emph" presetSubtype="0" repeatCount="3000" fill="hold" grpId="0" nodeType="withEffect">
                                  <p:stCondLst>
                                    <p:cond delay="0"/>
                                  </p:stCondLst>
                                  <p:childTnLst>
                                    <p:animEffect transition="out" filter="fade">
                                      <p:cBhvr>
                                        <p:cTn id="12" dur="1000" tmFilter="0, 0; .2, .5; .8, .5; 1, 0"/>
                                        <p:tgtEl>
                                          <p:spTgt spid="202"/>
                                        </p:tgtEl>
                                      </p:cBhvr>
                                    </p:animEffect>
                                    <p:animScale>
                                      <p:cBhvr>
                                        <p:cTn id="13" dur="500" autoRev="1" fill="hold"/>
                                        <p:tgtEl>
                                          <p:spTgt spid="202"/>
                                        </p:tgtEl>
                                      </p:cBhvr>
                                      <p:by x="105000" y="105000"/>
                                    </p:animScale>
                                  </p:childTnLst>
                                </p:cTn>
                              </p:par>
                              <p:par>
                                <p:cTn id="14" presetID="26" presetClass="emph" presetSubtype="0" repeatCount="3000" fill="hold" grpId="0" nodeType="withEffect">
                                  <p:stCondLst>
                                    <p:cond delay="0"/>
                                  </p:stCondLst>
                                  <p:childTnLst>
                                    <p:animEffect transition="out" filter="fade">
                                      <p:cBhvr>
                                        <p:cTn id="15" dur="1000" tmFilter="0, 0; .2, .5; .8, .5; 1, 0"/>
                                        <p:tgtEl>
                                          <p:spTgt spid="192"/>
                                        </p:tgtEl>
                                      </p:cBhvr>
                                    </p:animEffect>
                                    <p:animScale>
                                      <p:cBhvr>
                                        <p:cTn id="16" dur="500" autoRev="1" fill="hold"/>
                                        <p:tgtEl>
                                          <p:spTgt spid="192"/>
                                        </p:tgtEl>
                                      </p:cBhvr>
                                      <p:by x="105000" y="105000"/>
                                    </p:animScale>
                                  </p:childTnLst>
                                </p:cTn>
                              </p:par>
                              <p:par>
                                <p:cTn id="17" presetID="26" presetClass="emph" presetSubtype="0" repeatCount="3000" fill="hold" grpId="0" nodeType="withEffect">
                                  <p:stCondLst>
                                    <p:cond delay="0"/>
                                  </p:stCondLst>
                                  <p:childTnLst>
                                    <p:animEffect transition="out" filter="fade">
                                      <p:cBhvr>
                                        <p:cTn id="18" dur="1000" tmFilter="0, 0; .2, .5; .8, .5; 1, 0"/>
                                        <p:tgtEl>
                                          <p:spTgt spid="179"/>
                                        </p:tgtEl>
                                      </p:cBhvr>
                                    </p:animEffect>
                                    <p:animScale>
                                      <p:cBhvr>
                                        <p:cTn id="19" dur="500" autoRev="1" fill="hold"/>
                                        <p:tgtEl>
                                          <p:spTgt spid="179"/>
                                        </p:tgtEl>
                                      </p:cBhvr>
                                      <p:by x="105000" y="105000"/>
                                    </p:animScale>
                                  </p:childTnLst>
                                </p:cTn>
                              </p:par>
                              <p:par>
                                <p:cTn id="20" presetID="26" presetClass="emph" presetSubtype="0" repeatCount="3000" fill="hold" grpId="0" nodeType="withEffect">
                                  <p:stCondLst>
                                    <p:cond delay="0"/>
                                  </p:stCondLst>
                                  <p:childTnLst>
                                    <p:animEffect transition="out" filter="fade">
                                      <p:cBhvr>
                                        <p:cTn id="21" dur="1000" tmFilter="0, 0; .2, .5; .8, .5; 1, 0"/>
                                        <p:tgtEl>
                                          <p:spTgt spid="271"/>
                                        </p:tgtEl>
                                      </p:cBhvr>
                                    </p:animEffect>
                                    <p:animScale>
                                      <p:cBhvr>
                                        <p:cTn id="22" dur="500" autoRev="1" fill="hold"/>
                                        <p:tgtEl>
                                          <p:spTgt spid="271"/>
                                        </p:tgtEl>
                                      </p:cBhvr>
                                      <p:by x="105000" y="105000"/>
                                    </p:animScale>
                                  </p:childTnLst>
                                </p:cTn>
                              </p:par>
                              <p:par>
                                <p:cTn id="23" presetID="26" presetClass="emph" presetSubtype="0" repeatCount="3000" fill="hold" grpId="0" nodeType="withEffect">
                                  <p:stCondLst>
                                    <p:cond delay="0"/>
                                  </p:stCondLst>
                                  <p:childTnLst>
                                    <p:animEffect transition="out" filter="fade">
                                      <p:cBhvr>
                                        <p:cTn id="24" dur="1000" tmFilter="0, 0; .2, .5; .8, .5; 1, 0"/>
                                        <p:tgtEl>
                                          <p:spTgt spid="281"/>
                                        </p:tgtEl>
                                      </p:cBhvr>
                                    </p:animEffect>
                                    <p:animScale>
                                      <p:cBhvr>
                                        <p:cTn id="25" dur="500" autoRev="1" fill="hold"/>
                                        <p:tgtEl>
                                          <p:spTgt spid="281"/>
                                        </p:tgtEl>
                                      </p:cBhvr>
                                      <p:by x="105000" y="105000"/>
                                    </p:animScale>
                                  </p:childTnLst>
                                </p:cTn>
                              </p:par>
                              <p:par>
                                <p:cTn id="26" presetID="26" presetClass="emph" presetSubtype="0" repeatCount="3000" fill="hold" grpId="0" nodeType="withEffect">
                                  <p:stCondLst>
                                    <p:cond delay="0"/>
                                  </p:stCondLst>
                                  <p:childTnLst>
                                    <p:animEffect transition="out" filter="fade">
                                      <p:cBhvr>
                                        <p:cTn id="27" dur="1000" tmFilter="0, 0; .2, .5; .8, .5; 1, 0"/>
                                        <p:tgtEl>
                                          <p:spTgt spid="212"/>
                                        </p:tgtEl>
                                      </p:cBhvr>
                                    </p:animEffect>
                                    <p:animScale>
                                      <p:cBhvr>
                                        <p:cTn id="28" dur="500" autoRev="1" fill="hold"/>
                                        <p:tgtEl>
                                          <p:spTgt spid="212"/>
                                        </p:tgtEl>
                                      </p:cBhvr>
                                      <p:by x="105000" y="105000"/>
                                    </p:animScale>
                                  </p:childTnLst>
                                </p:cTn>
                              </p:par>
                              <p:par>
                                <p:cTn id="29" presetID="26" presetClass="emph" presetSubtype="0" repeatCount="3000" fill="hold" grpId="0" nodeType="withEffect">
                                  <p:stCondLst>
                                    <p:cond delay="0"/>
                                  </p:stCondLst>
                                  <p:childTnLst>
                                    <p:animEffect transition="out" filter="fade">
                                      <p:cBhvr>
                                        <p:cTn id="30" dur="1000" tmFilter="0, 0; .2, .5; .8, .5; 1, 0"/>
                                        <p:tgtEl>
                                          <p:spTgt spid="222"/>
                                        </p:tgtEl>
                                      </p:cBhvr>
                                    </p:animEffect>
                                    <p:animScale>
                                      <p:cBhvr>
                                        <p:cTn id="31" dur="500" autoRev="1" fill="hold"/>
                                        <p:tgtEl>
                                          <p:spTgt spid="222"/>
                                        </p:tgtEl>
                                      </p:cBhvr>
                                      <p:by x="105000" y="105000"/>
                                    </p:animScale>
                                  </p:childTnLst>
                                </p:cTn>
                              </p:par>
                              <p:par>
                                <p:cTn id="32" presetID="26" presetClass="emph" presetSubtype="0" repeatCount="3000" fill="hold" grpId="0" nodeType="withEffect">
                                  <p:stCondLst>
                                    <p:cond delay="0"/>
                                  </p:stCondLst>
                                  <p:childTnLst>
                                    <p:animEffect transition="out" filter="fade">
                                      <p:cBhvr>
                                        <p:cTn id="33" dur="1000" tmFilter="0, 0; .2, .5; .8, .5; 1, 0"/>
                                        <p:tgtEl>
                                          <p:spTgt spid="256"/>
                                        </p:tgtEl>
                                      </p:cBhvr>
                                    </p:animEffect>
                                    <p:animScale>
                                      <p:cBhvr>
                                        <p:cTn id="34" dur="500" autoRev="1" fill="hold"/>
                                        <p:tgtEl>
                                          <p:spTgt spid="256"/>
                                        </p:tgtEl>
                                      </p:cBhvr>
                                      <p:by x="105000" y="105000"/>
                                    </p:animScale>
                                  </p:childTnLst>
                                </p:cTn>
                              </p:par>
                              <p:par>
                                <p:cTn id="35" presetID="26" presetClass="emph" presetSubtype="0" repeatCount="3000" fill="hold" grpId="0" nodeType="withEffect">
                                  <p:stCondLst>
                                    <p:cond delay="0"/>
                                  </p:stCondLst>
                                  <p:childTnLst>
                                    <p:animEffect transition="out" filter="fade">
                                      <p:cBhvr>
                                        <p:cTn id="36" dur="1000" tmFilter="0, 0; .2, .5; .8, .5; 1, 0"/>
                                        <p:tgtEl>
                                          <p:spTgt spid="248"/>
                                        </p:tgtEl>
                                      </p:cBhvr>
                                    </p:animEffect>
                                    <p:animScale>
                                      <p:cBhvr>
                                        <p:cTn id="37" dur="500" autoRev="1" fill="hold"/>
                                        <p:tgtEl>
                                          <p:spTgt spid="248"/>
                                        </p:tgtEl>
                                      </p:cBhvr>
                                      <p:by x="105000" y="105000"/>
                                    </p:animScale>
                                  </p:childTnLst>
                                </p:cTn>
                              </p:par>
                              <p:par>
                                <p:cTn id="38" presetID="26" presetClass="emph" presetSubtype="0" repeatCount="3000" fill="hold" grpId="0" nodeType="withEffect">
                                  <p:stCondLst>
                                    <p:cond delay="0"/>
                                  </p:stCondLst>
                                  <p:childTnLst>
                                    <p:animEffect transition="out" filter="fade">
                                      <p:cBhvr>
                                        <p:cTn id="39" dur="1000" tmFilter="0, 0; .2, .5; .8, .5; 1, 0"/>
                                        <p:tgtEl>
                                          <p:spTgt spid="238"/>
                                        </p:tgtEl>
                                      </p:cBhvr>
                                    </p:animEffect>
                                    <p:animScale>
                                      <p:cBhvr>
                                        <p:cTn id="40" dur="500" autoRev="1" fill="hold"/>
                                        <p:tgtEl>
                                          <p:spTgt spid="238"/>
                                        </p:tgtEl>
                                      </p:cBhvr>
                                      <p:by x="105000" y="105000"/>
                                    </p:animScale>
                                  </p:childTnLst>
                                </p:cTn>
                              </p:par>
                              <p:par>
                                <p:cTn id="41" presetID="26" presetClass="emph" presetSubtype="0" repeatCount="3000" fill="hold" grpId="0" nodeType="withEffect">
                                  <p:stCondLst>
                                    <p:cond delay="0"/>
                                  </p:stCondLst>
                                  <p:childTnLst>
                                    <p:animEffect transition="out" filter="fade">
                                      <p:cBhvr>
                                        <p:cTn id="42" dur="1000" tmFilter="0, 0; .2, .5; .8, .5; 1, 0"/>
                                        <p:tgtEl>
                                          <p:spTgt spid="289"/>
                                        </p:tgtEl>
                                      </p:cBhvr>
                                    </p:animEffect>
                                    <p:animScale>
                                      <p:cBhvr>
                                        <p:cTn id="43" dur="500" autoRev="1" fill="hold"/>
                                        <p:tgtEl>
                                          <p:spTgt spid="289"/>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26" presetClass="emph" presetSubtype="0" repeatCount="3000" fill="hold" grpId="0" nodeType="clickEffect">
                                  <p:stCondLst>
                                    <p:cond delay="0"/>
                                  </p:stCondLst>
                                  <p:childTnLst>
                                    <p:animEffect transition="out" filter="fade">
                                      <p:cBhvr>
                                        <p:cTn id="47" dur="1000" tmFilter="0, 0; .2, .5; .8, .5; 1, 0"/>
                                        <p:tgtEl>
                                          <p:spTgt spid="316"/>
                                        </p:tgtEl>
                                      </p:cBhvr>
                                    </p:animEffect>
                                    <p:animScale>
                                      <p:cBhvr>
                                        <p:cTn id="48" dur="500" autoRev="1" fill="hold"/>
                                        <p:tgtEl>
                                          <p:spTgt spid="316"/>
                                        </p:tgtEl>
                                      </p:cBhvr>
                                      <p:by x="105000" y="105000"/>
                                    </p:animScale>
                                  </p:childTnLst>
                                </p:cTn>
                              </p:par>
                              <p:par>
                                <p:cTn id="49" presetID="10" presetClass="entr" presetSubtype="0" fill="hold" grpId="0" nodeType="withEffect">
                                  <p:stCondLst>
                                    <p:cond delay="0"/>
                                  </p:stCondLst>
                                  <p:childTnLst>
                                    <p:set>
                                      <p:cBhvr>
                                        <p:cTn id="50" dur="1" fill="hold">
                                          <p:stCondLst>
                                            <p:cond delay="0"/>
                                          </p:stCondLst>
                                        </p:cTn>
                                        <p:tgtEl>
                                          <p:spTgt spid="154"/>
                                        </p:tgtEl>
                                        <p:attrNameLst>
                                          <p:attrName>style.visibility</p:attrName>
                                        </p:attrNameLst>
                                      </p:cBhvr>
                                      <p:to>
                                        <p:strVal val="visible"/>
                                      </p:to>
                                    </p:set>
                                    <p:animEffect transition="in" filter="fade">
                                      <p:cBhvr>
                                        <p:cTn id="51" dur="500"/>
                                        <p:tgtEl>
                                          <p:spTgt spid="154"/>
                                        </p:tgtEl>
                                      </p:cBhvr>
                                    </p:animEffect>
                                  </p:childTnLst>
                                </p:cTn>
                              </p:par>
                              <p:par>
                                <p:cTn id="52" presetID="26" presetClass="emph" presetSubtype="0" repeatCount="3000" fill="hold" grpId="0" nodeType="withEffect">
                                  <p:stCondLst>
                                    <p:cond delay="0"/>
                                  </p:stCondLst>
                                  <p:childTnLst>
                                    <p:animEffect transition="out" filter="fade">
                                      <p:cBhvr>
                                        <p:cTn id="53" dur="1000" tmFilter="0, 0; .2, .5; .8, .5; 1, 0"/>
                                        <p:tgtEl>
                                          <p:spTgt spid="257"/>
                                        </p:tgtEl>
                                      </p:cBhvr>
                                    </p:animEffect>
                                    <p:animScale>
                                      <p:cBhvr>
                                        <p:cTn id="54" dur="500" autoRev="1" fill="hold"/>
                                        <p:tgtEl>
                                          <p:spTgt spid="257"/>
                                        </p:tgtEl>
                                      </p:cBhvr>
                                      <p:by x="105000" y="105000"/>
                                    </p:animScale>
                                  </p:childTnLst>
                                </p:cTn>
                              </p:par>
                              <p:par>
                                <p:cTn id="55" presetID="26" presetClass="emph" presetSubtype="0" repeatCount="3000" fill="hold" grpId="0" nodeType="withEffect">
                                  <p:stCondLst>
                                    <p:cond delay="0"/>
                                  </p:stCondLst>
                                  <p:childTnLst>
                                    <p:animEffect transition="out" filter="fade">
                                      <p:cBhvr>
                                        <p:cTn id="56" dur="1000" tmFilter="0, 0; .2, .5; .8, .5; 1, 0"/>
                                        <p:tgtEl>
                                          <p:spTgt spid="231"/>
                                        </p:tgtEl>
                                      </p:cBhvr>
                                    </p:animEffect>
                                    <p:animScale>
                                      <p:cBhvr>
                                        <p:cTn id="57" dur="500" autoRev="1" fill="hold"/>
                                        <p:tgtEl>
                                          <p:spTgt spid="231"/>
                                        </p:tgtEl>
                                      </p:cBhvr>
                                      <p:by x="105000" y="105000"/>
                                    </p:animScale>
                                  </p:childTnLst>
                                </p:cTn>
                              </p:par>
                              <p:par>
                                <p:cTn id="58" presetID="26" presetClass="emph" presetSubtype="0" repeatCount="3000" fill="hold" grpId="0" nodeType="withEffect">
                                  <p:stCondLst>
                                    <p:cond delay="0"/>
                                  </p:stCondLst>
                                  <p:childTnLst>
                                    <p:animEffect transition="out" filter="fade">
                                      <p:cBhvr>
                                        <p:cTn id="59" dur="1000" tmFilter="0, 0; .2, .5; .8, .5; 1, 0"/>
                                        <p:tgtEl>
                                          <p:spTgt spid="204"/>
                                        </p:tgtEl>
                                      </p:cBhvr>
                                    </p:animEffect>
                                    <p:animScale>
                                      <p:cBhvr>
                                        <p:cTn id="60" dur="500" autoRev="1" fill="hold"/>
                                        <p:tgtEl>
                                          <p:spTgt spid="204"/>
                                        </p:tgtEl>
                                      </p:cBhvr>
                                      <p:by x="105000" y="105000"/>
                                    </p:animScale>
                                  </p:childTnLst>
                                </p:cTn>
                              </p:par>
                              <p:par>
                                <p:cTn id="61" presetID="26" presetClass="emph" presetSubtype="0" repeatCount="3000" fill="hold" grpId="0" nodeType="withEffect">
                                  <p:stCondLst>
                                    <p:cond delay="0"/>
                                  </p:stCondLst>
                                  <p:childTnLst>
                                    <p:animEffect transition="out" filter="fade">
                                      <p:cBhvr>
                                        <p:cTn id="62" dur="1000" tmFilter="0, 0; .2, .5; .8, .5; 1, 0"/>
                                        <p:tgtEl>
                                          <p:spTgt spid="203"/>
                                        </p:tgtEl>
                                      </p:cBhvr>
                                    </p:animEffect>
                                    <p:animScale>
                                      <p:cBhvr>
                                        <p:cTn id="63" dur="500" autoRev="1" fill="hold"/>
                                        <p:tgtEl>
                                          <p:spTgt spid="203"/>
                                        </p:tgtEl>
                                      </p:cBhvr>
                                      <p:by x="105000" y="105000"/>
                                    </p:animScale>
                                  </p:childTnLst>
                                </p:cTn>
                              </p:par>
                              <p:par>
                                <p:cTn id="64" presetID="26" presetClass="emph" presetSubtype="0" repeatCount="3000" fill="hold" grpId="0" nodeType="withEffect">
                                  <p:stCondLst>
                                    <p:cond delay="0"/>
                                  </p:stCondLst>
                                  <p:childTnLst>
                                    <p:animEffect transition="out" filter="fade">
                                      <p:cBhvr>
                                        <p:cTn id="65" dur="1000" tmFilter="0, 0; .2, .5; .8, .5; 1, 0"/>
                                        <p:tgtEl>
                                          <p:spTgt spid="193"/>
                                        </p:tgtEl>
                                      </p:cBhvr>
                                    </p:animEffect>
                                    <p:animScale>
                                      <p:cBhvr>
                                        <p:cTn id="66" dur="500" autoRev="1" fill="hold"/>
                                        <p:tgtEl>
                                          <p:spTgt spid="193"/>
                                        </p:tgtEl>
                                      </p:cBhvr>
                                      <p:by x="105000" y="105000"/>
                                    </p:animScale>
                                  </p:childTnLst>
                                </p:cTn>
                              </p:par>
                              <p:par>
                                <p:cTn id="67" presetID="26" presetClass="emph" presetSubtype="0" repeatCount="3000" fill="hold" grpId="0" nodeType="withEffect">
                                  <p:stCondLst>
                                    <p:cond delay="0"/>
                                  </p:stCondLst>
                                  <p:childTnLst>
                                    <p:animEffect transition="out" filter="fade">
                                      <p:cBhvr>
                                        <p:cTn id="68" dur="1000" tmFilter="0, 0; .2, .5; .8, .5; 1, 0"/>
                                        <p:tgtEl>
                                          <p:spTgt spid="194"/>
                                        </p:tgtEl>
                                      </p:cBhvr>
                                    </p:animEffect>
                                    <p:animScale>
                                      <p:cBhvr>
                                        <p:cTn id="69" dur="500" autoRev="1" fill="hold"/>
                                        <p:tgtEl>
                                          <p:spTgt spid="194"/>
                                        </p:tgtEl>
                                      </p:cBhvr>
                                      <p:by x="105000" y="105000"/>
                                    </p:animScale>
                                  </p:childTnLst>
                                </p:cTn>
                              </p:par>
                              <p:par>
                                <p:cTn id="70" presetID="26" presetClass="emph" presetSubtype="0" repeatCount="3000" fill="hold" grpId="0" nodeType="withEffect">
                                  <p:stCondLst>
                                    <p:cond delay="0"/>
                                  </p:stCondLst>
                                  <p:childTnLst>
                                    <p:animEffect transition="out" filter="fade">
                                      <p:cBhvr>
                                        <p:cTn id="71" dur="1000" tmFilter="0, 0; .2, .5; .8, .5; 1, 0"/>
                                        <p:tgtEl>
                                          <p:spTgt spid="223"/>
                                        </p:tgtEl>
                                      </p:cBhvr>
                                    </p:animEffect>
                                    <p:animScale>
                                      <p:cBhvr>
                                        <p:cTn id="72" dur="500" autoRev="1" fill="hold"/>
                                        <p:tgtEl>
                                          <p:spTgt spid="223"/>
                                        </p:tgtEl>
                                      </p:cBhvr>
                                      <p:by x="105000" y="105000"/>
                                    </p:animScale>
                                  </p:childTnLst>
                                </p:cTn>
                              </p:par>
                              <p:par>
                                <p:cTn id="73" presetID="26" presetClass="emph" presetSubtype="0" repeatCount="3000" fill="hold" grpId="0" nodeType="withEffect">
                                  <p:stCondLst>
                                    <p:cond delay="0"/>
                                  </p:stCondLst>
                                  <p:childTnLst>
                                    <p:animEffect transition="out" filter="fade">
                                      <p:cBhvr>
                                        <p:cTn id="74" dur="1000" tmFilter="0, 0; .2, .5; .8, .5; 1, 0"/>
                                        <p:tgtEl>
                                          <p:spTgt spid="249"/>
                                        </p:tgtEl>
                                      </p:cBhvr>
                                    </p:animEffect>
                                    <p:animScale>
                                      <p:cBhvr>
                                        <p:cTn id="75" dur="500" autoRev="1" fill="hold"/>
                                        <p:tgtEl>
                                          <p:spTgt spid="249"/>
                                        </p:tgtEl>
                                      </p:cBhvr>
                                      <p:by x="105000" y="105000"/>
                                    </p:animScale>
                                  </p:childTnLst>
                                </p:cTn>
                              </p:par>
                              <p:par>
                                <p:cTn id="76" presetID="26" presetClass="emph" presetSubtype="0" repeatCount="3000" fill="hold" grpId="0" nodeType="withEffect">
                                  <p:stCondLst>
                                    <p:cond delay="0"/>
                                  </p:stCondLst>
                                  <p:childTnLst>
                                    <p:animEffect transition="out" filter="fade">
                                      <p:cBhvr>
                                        <p:cTn id="77" dur="1000" tmFilter="0, 0; .2, .5; .8, .5; 1, 0"/>
                                        <p:tgtEl>
                                          <p:spTgt spid="240"/>
                                        </p:tgtEl>
                                      </p:cBhvr>
                                    </p:animEffect>
                                    <p:animScale>
                                      <p:cBhvr>
                                        <p:cTn id="78" dur="500" autoRev="1" fill="hold"/>
                                        <p:tgtEl>
                                          <p:spTgt spid="240"/>
                                        </p:tgtEl>
                                      </p:cBhvr>
                                      <p:by x="105000" y="105000"/>
                                    </p:animScale>
                                  </p:childTnLst>
                                </p:cTn>
                              </p:par>
                              <p:par>
                                <p:cTn id="79" presetID="26" presetClass="emph" presetSubtype="0" repeatCount="3000" fill="hold" grpId="0" nodeType="withEffect">
                                  <p:stCondLst>
                                    <p:cond delay="0"/>
                                  </p:stCondLst>
                                  <p:childTnLst>
                                    <p:animEffect transition="out" filter="fade">
                                      <p:cBhvr>
                                        <p:cTn id="80" dur="1000" tmFilter="0, 0; .2, .5; .8, .5; 1, 0"/>
                                        <p:tgtEl>
                                          <p:spTgt spid="214"/>
                                        </p:tgtEl>
                                      </p:cBhvr>
                                    </p:animEffect>
                                    <p:animScale>
                                      <p:cBhvr>
                                        <p:cTn id="81" dur="500" autoRev="1" fill="hold"/>
                                        <p:tgtEl>
                                          <p:spTgt spid="214"/>
                                        </p:tgtEl>
                                      </p:cBhvr>
                                      <p:by x="105000" y="105000"/>
                                    </p:animScale>
                                  </p:childTnLst>
                                </p:cTn>
                              </p:par>
                              <p:par>
                                <p:cTn id="82" presetID="26" presetClass="emph" presetSubtype="0" repeatCount="3000" fill="hold" grpId="0" nodeType="withEffect">
                                  <p:stCondLst>
                                    <p:cond delay="0"/>
                                  </p:stCondLst>
                                  <p:childTnLst>
                                    <p:animEffect transition="out" filter="fade">
                                      <p:cBhvr>
                                        <p:cTn id="83" dur="1000" tmFilter="0, 0; .2, .5; .8, .5; 1, 0"/>
                                        <p:tgtEl>
                                          <p:spTgt spid="183"/>
                                        </p:tgtEl>
                                      </p:cBhvr>
                                    </p:animEffect>
                                    <p:animScale>
                                      <p:cBhvr>
                                        <p:cTn id="84" dur="500" autoRev="1" fill="hold"/>
                                        <p:tgtEl>
                                          <p:spTgt spid="183"/>
                                        </p:tgtEl>
                                      </p:cBhvr>
                                      <p:by x="105000" y="105000"/>
                                    </p:animScale>
                                  </p:childTnLst>
                                </p:cTn>
                              </p:par>
                              <p:par>
                                <p:cTn id="85" presetID="26" presetClass="emph" presetSubtype="0" repeatCount="3000" fill="hold" grpId="0" nodeType="withEffect">
                                  <p:stCondLst>
                                    <p:cond delay="0"/>
                                  </p:stCondLst>
                                  <p:childTnLst>
                                    <p:animEffect transition="out" filter="fade">
                                      <p:cBhvr>
                                        <p:cTn id="86" dur="1000" tmFilter="0, 0; .2, .5; .8, .5; 1, 0"/>
                                        <p:tgtEl>
                                          <p:spTgt spid="182"/>
                                        </p:tgtEl>
                                      </p:cBhvr>
                                    </p:animEffect>
                                    <p:animScale>
                                      <p:cBhvr>
                                        <p:cTn id="87" dur="500" autoRev="1" fill="hold"/>
                                        <p:tgtEl>
                                          <p:spTgt spid="182"/>
                                        </p:tgtEl>
                                      </p:cBhvr>
                                      <p:by x="105000" y="105000"/>
                                    </p:animScale>
                                  </p:childTnLst>
                                </p:cTn>
                              </p:par>
                              <p:par>
                                <p:cTn id="88" presetID="26" presetClass="emph" presetSubtype="0" repeatCount="3000" fill="hold" grpId="0" nodeType="withEffect">
                                  <p:stCondLst>
                                    <p:cond delay="0"/>
                                  </p:stCondLst>
                                  <p:childTnLst>
                                    <p:animEffect transition="out" filter="fade">
                                      <p:cBhvr>
                                        <p:cTn id="89" dur="1000" tmFilter="0, 0; .2, .5; .8, .5; 1, 0"/>
                                        <p:tgtEl>
                                          <p:spTgt spid="180"/>
                                        </p:tgtEl>
                                      </p:cBhvr>
                                    </p:animEffect>
                                    <p:animScale>
                                      <p:cBhvr>
                                        <p:cTn id="90" dur="500" autoRev="1" fill="hold"/>
                                        <p:tgtEl>
                                          <p:spTgt spid="180"/>
                                        </p:tgtEl>
                                      </p:cBhvr>
                                      <p:by x="105000" y="105000"/>
                                    </p:animScale>
                                  </p:childTnLst>
                                </p:cTn>
                              </p:par>
                              <p:par>
                                <p:cTn id="91" presetID="26" presetClass="emph" presetSubtype="0" repeatCount="3000" fill="hold" grpId="0" nodeType="withEffect">
                                  <p:stCondLst>
                                    <p:cond delay="0"/>
                                  </p:stCondLst>
                                  <p:childTnLst>
                                    <p:animEffect transition="out" filter="fade">
                                      <p:cBhvr>
                                        <p:cTn id="92" dur="1000" tmFilter="0, 0; .2, .5; .8, .5; 1, 0"/>
                                        <p:tgtEl>
                                          <p:spTgt spid="181"/>
                                        </p:tgtEl>
                                      </p:cBhvr>
                                    </p:animEffect>
                                    <p:animScale>
                                      <p:cBhvr>
                                        <p:cTn id="93" dur="500" autoRev="1" fill="hold"/>
                                        <p:tgtEl>
                                          <p:spTgt spid="181"/>
                                        </p:tgtEl>
                                      </p:cBhvr>
                                      <p:by x="105000" y="105000"/>
                                    </p:animScale>
                                  </p:childTnLst>
                                </p:cTn>
                              </p:par>
                              <p:par>
                                <p:cTn id="94" presetID="26" presetClass="emph" presetSubtype="0" repeatCount="3000" fill="hold" grpId="0" nodeType="withEffect">
                                  <p:stCondLst>
                                    <p:cond delay="0"/>
                                  </p:stCondLst>
                                  <p:childTnLst>
                                    <p:animEffect transition="out" filter="fade">
                                      <p:cBhvr>
                                        <p:cTn id="95" dur="1000" tmFilter="0, 0; .2, .5; .8, .5; 1, 0"/>
                                        <p:tgtEl>
                                          <p:spTgt spid="213"/>
                                        </p:tgtEl>
                                      </p:cBhvr>
                                    </p:animEffect>
                                    <p:animScale>
                                      <p:cBhvr>
                                        <p:cTn id="96" dur="500" autoRev="1" fill="hold"/>
                                        <p:tgtEl>
                                          <p:spTgt spid="213"/>
                                        </p:tgtEl>
                                      </p:cBhvr>
                                      <p:by x="105000" y="105000"/>
                                    </p:animScale>
                                  </p:childTnLst>
                                </p:cTn>
                              </p:par>
                              <p:par>
                                <p:cTn id="97" presetID="26" presetClass="emph" presetSubtype="0" repeatCount="3000" fill="hold" grpId="0" nodeType="withEffect">
                                  <p:stCondLst>
                                    <p:cond delay="0"/>
                                  </p:stCondLst>
                                  <p:childTnLst>
                                    <p:animEffect transition="out" filter="fade">
                                      <p:cBhvr>
                                        <p:cTn id="98" dur="1000" tmFilter="0, 0; .2, .5; .8, .5; 1, 0"/>
                                        <p:tgtEl>
                                          <p:spTgt spid="239"/>
                                        </p:tgtEl>
                                      </p:cBhvr>
                                    </p:animEffect>
                                    <p:animScale>
                                      <p:cBhvr>
                                        <p:cTn id="99" dur="500" autoRev="1" fill="hold"/>
                                        <p:tgtEl>
                                          <p:spTgt spid="239"/>
                                        </p:tgtEl>
                                      </p:cBhvr>
                                      <p:by x="105000" y="105000"/>
                                    </p:animScale>
                                  </p:childTnLst>
                                </p:cTn>
                              </p:par>
                              <p:par>
                                <p:cTn id="100" presetID="26" presetClass="emph" presetSubtype="0" repeatCount="3000" fill="hold" grpId="0" nodeType="withEffect">
                                  <p:stCondLst>
                                    <p:cond delay="0"/>
                                  </p:stCondLst>
                                  <p:childTnLst>
                                    <p:animEffect transition="out" filter="fade">
                                      <p:cBhvr>
                                        <p:cTn id="101" dur="1000" tmFilter="0, 0; .2, .5; .8, .5; 1, 0"/>
                                        <p:tgtEl>
                                          <p:spTgt spid="290"/>
                                        </p:tgtEl>
                                      </p:cBhvr>
                                    </p:animEffect>
                                    <p:animScale>
                                      <p:cBhvr>
                                        <p:cTn id="102" dur="500" autoRev="1" fill="hold"/>
                                        <p:tgtEl>
                                          <p:spTgt spid="290"/>
                                        </p:tgtEl>
                                      </p:cBhvr>
                                      <p:by x="105000" y="105000"/>
                                    </p:animScale>
                                  </p:childTnLst>
                                </p:cTn>
                              </p:par>
                              <p:par>
                                <p:cTn id="103" presetID="26" presetClass="emph" presetSubtype="0" repeatCount="3000" fill="hold" grpId="0" nodeType="withEffect">
                                  <p:stCondLst>
                                    <p:cond delay="0"/>
                                  </p:stCondLst>
                                  <p:childTnLst>
                                    <p:animEffect transition="out" filter="fade">
                                      <p:cBhvr>
                                        <p:cTn id="104" dur="1000" tmFilter="0, 0; .2, .5; .8, .5; 1, 0"/>
                                        <p:tgtEl>
                                          <p:spTgt spid="282"/>
                                        </p:tgtEl>
                                      </p:cBhvr>
                                    </p:animEffect>
                                    <p:animScale>
                                      <p:cBhvr>
                                        <p:cTn id="105" dur="500" autoRev="1" fill="hold"/>
                                        <p:tgtEl>
                                          <p:spTgt spid="282"/>
                                        </p:tgtEl>
                                      </p:cBhvr>
                                      <p:by x="105000" y="105000"/>
                                    </p:animScale>
                                  </p:childTnLst>
                                </p:cTn>
                              </p:par>
                              <p:par>
                                <p:cTn id="106" presetID="26" presetClass="emph" presetSubtype="0" repeatCount="3000" fill="hold" grpId="0" nodeType="withEffect">
                                  <p:stCondLst>
                                    <p:cond delay="0"/>
                                  </p:stCondLst>
                                  <p:childTnLst>
                                    <p:animEffect transition="out" filter="fade">
                                      <p:cBhvr>
                                        <p:cTn id="107" dur="1000" tmFilter="0, 0; .2, .5; .8, .5; 1, 0"/>
                                        <p:tgtEl>
                                          <p:spTgt spid="273"/>
                                        </p:tgtEl>
                                      </p:cBhvr>
                                    </p:animEffect>
                                    <p:animScale>
                                      <p:cBhvr>
                                        <p:cTn id="108" dur="500" autoRev="1" fill="hold"/>
                                        <p:tgtEl>
                                          <p:spTgt spid="273"/>
                                        </p:tgtEl>
                                      </p:cBhvr>
                                      <p:by x="105000" y="105000"/>
                                    </p:animScale>
                                  </p:childTnLst>
                                </p:cTn>
                              </p:par>
                              <p:par>
                                <p:cTn id="109" presetID="26" presetClass="emph" presetSubtype="0" repeatCount="3000" fill="hold" grpId="0" nodeType="withEffect">
                                  <p:stCondLst>
                                    <p:cond delay="0"/>
                                  </p:stCondLst>
                                  <p:childTnLst>
                                    <p:animEffect transition="out" filter="fade">
                                      <p:cBhvr>
                                        <p:cTn id="110" dur="1000" tmFilter="0, 0; .2, .5; .8, .5; 1, 0"/>
                                        <p:tgtEl>
                                          <p:spTgt spid="272"/>
                                        </p:tgtEl>
                                      </p:cBhvr>
                                    </p:animEffect>
                                    <p:animScale>
                                      <p:cBhvr>
                                        <p:cTn id="111" dur="500" autoRev="1" fill="hold"/>
                                        <p:tgtEl>
                                          <p:spTgt spid="272"/>
                                        </p:tgtEl>
                                      </p:cBhvr>
                                      <p:by x="105000" y="105000"/>
                                    </p:animScale>
                                  </p:childTnLst>
                                </p:cTn>
                              </p:par>
                            </p:childTnLst>
                          </p:cTn>
                        </p:par>
                      </p:childTnLst>
                    </p:cTn>
                  </p:par>
                  <p:par>
                    <p:cTn id="112" fill="hold">
                      <p:stCondLst>
                        <p:cond delay="indefinite"/>
                      </p:stCondLst>
                      <p:childTnLst>
                        <p:par>
                          <p:cTn id="113" fill="hold">
                            <p:stCondLst>
                              <p:cond delay="0"/>
                            </p:stCondLst>
                            <p:childTnLst>
                              <p:par>
                                <p:cTn id="114" presetID="26" presetClass="emph" presetSubtype="0" repeatCount="3000" fill="hold" grpId="0" nodeType="clickEffect">
                                  <p:stCondLst>
                                    <p:cond delay="0"/>
                                  </p:stCondLst>
                                  <p:childTnLst>
                                    <p:animEffect transition="out" filter="fade">
                                      <p:cBhvr>
                                        <p:cTn id="115" dur="1000" tmFilter="0, 0; .2, .5; .8, .5; 1, 0"/>
                                        <p:tgtEl>
                                          <p:spTgt spid="268"/>
                                        </p:tgtEl>
                                      </p:cBhvr>
                                    </p:animEffect>
                                    <p:animScale>
                                      <p:cBhvr>
                                        <p:cTn id="116" dur="500" autoRev="1" fill="hold"/>
                                        <p:tgtEl>
                                          <p:spTgt spid="268"/>
                                        </p:tgtEl>
                                      </p:cBhvr>
                                      <p:by x="105000" y="105000"/>
                                    </p:animScale>
                                  </p:childTnLst>
                                </p:cTn>
                              </p:par>
                              <p:par>
                                <p:cTn id="117" presetID="26" presetClass="emph" presetSubtype="0" repeatCount="3000" fill="hold" grpId="0" nodeType="withEffect">
                                  <p:stCondLst>
                                    <p:cond delay="0"/>
                                  </p:stCondLst>
                                  <p:childTnLst>
                                    <p:animEffect transition="out" filter="fade">
                                      <p:cBhvr>
                                        <p:cTn id="118" dur="1000" tmFilter="0, 0; .2, .5; .8, .5; 1, 0"/>
                                        <p:tgtEl>
                                          <p:spTgt spid="156"/>
                                        </p:tgtEl>
                                      </p:cBhvr>
                                    </p:animEffect>
                                    <p:animScale>
                                      <p:cBhvr>
                                        <p:cTn id="119" dur="500" autoRev="1" fill="hold"/>
                                        <p:tgtEl>
                                          <p:spTgt spid="156"/>
                                        </p:tgtEl>
                                      </p:cBhvr>
                                      <p:by x="105000" y="105000"/>
                                    </p:animScale>
                                  </p:childTnLst>
                                </p:cTn>
                              </p:par>
                              <p:par>
                                <p:cTn id="120" presetID="10" presetClass="entr" presetSubtype="0" fill="hold" grpId="0" nodeType="withEffect">
                                  <p:stCondLst>
                                    <p:cond delay="0"/>
                                  </p:stCondLst>
                                  <p:childTnLst>
                                    <p:set>
                                      <p:cBhvr>
                                        <p:cTn id="121" dur="1" fill="hold">
                                          <p:stCondLst>
                                            <p:cond delay="0"/>
                                          </p:stCondLst>
                                        </p:cTn>
                                        <p:tgtEl>
                                          <p:spTgt spid="155"/>
                                        </p:tgtEl>
                                        <p:attrNameLst>
                                          <p:attrName>style.visibility</p:attrName>
                                        </p:attrNameLst>
                                      </p:cBhvr>
                                      <p:to>
                                        <p:strVal val="visible"/>
                                      </p:to>
                                    </p:set>
                                    <p:animEffect transition="in" filter="fade">
                                      <p:cBhvr>
                                        <p:cTn id="122" dur="500"/>
                                        <p:tgtEl>
                                          <p:spTgt spid="155"/>
                                        </p:tgtEl>
                                      </p:cBhvr>
                                    </p:animEffect>
                                  </p:childTnLst>
                                </p:cTn>
                              </p:par>
                              <p:par>
                                <p:cTn id="123" presetID="26" presetClass="emph" presetSubtype="0" repeatCount="3000" fill="hold" grpId="0" nodeType="withEffect">
                                  <p:stCondLst>
                                    <p:cond delay="0"/>
                                  </p:stCondLst>
                                  <p:childTnLst>
                                    <p:animEffect transition="out" filter="fade">
                                      <p:cBhvr>
                                        <p:cTn id="124" dur="1000" tmFilter="0, 0; .2, .5; .8, .5; 1, 0"/>
                                        <p:tgtEl>
                                          <p:spTgt spid="298"/>
                                        </p:tgtEl>
                                      </p:cBhvr>
                                    </p:animEffect>
                                    <p:animScale>
                                      <p:cBhvr>
                                        <p:cTn id="125" dur="500" autoRev="1" fill="hold"/>
                                        <p:tgtEl>
                                          <p:spTgt spid="298"/>
                                        </p:tgtEl>
                                      </p:cBhvr>
                                      <p:by x="105000" y="105000"/>
                                    </p:animScale>
                                  </p:childTnLst>
                                </p:cTn>
                              </p:par>
                              <p:par>
                                <p:cTn id="126" presetID="26" presetClass="emph" presetSubtype="0" repeatCount="3000" fill="hold" grpId="0" nodeType="withEffect">
                                  <p:stCondLst>
                                    <p:cond delay="0"/>
                                  </p:stCondLst>
                                  <p:childTnLst>
                                    <p:animEffect transition="out" filter="fade">
                                      <p:cBhvr>
                                        <p:cTn id="127" dur="1000" tmFilter="0, 0; .2, .5; .8, .5; 1, 0"/>
                                        <p:tgtEl>
                                          <p:spTgt spid="317"/>
                                        </p:tgtEl>
                                      </p:cBhvr>
                                    </p:animEffect>
                                    <p:animScale>
                                      <p:cBhvr>
                                        <p:cTn id="128" dur="500" autoRev="1" fill="hold"/>
                                        <p:tgtEl>
                                          <p:spTgt spid="317"/>
                                        </p:tgtEl>
                                      </p:cBhvr>
                                      <p:by x="105000" y="105000"/>
                                    </p:animScale>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4"/>
                                        </p:tgtEl>
                                        <p:attrNameLst>
                                          <p:attrName>style.visibility</p:attrName>
                                        </p:attrNameLst>
                                      </p:cBhvr>
                                      <p:to>
                                        <p:strVal val="visible"/>
                                      </p:to>
                                    </p:set>
                                    <p:animEffect transition="in" filter="fade">
                                      <p:cBhvr>
                                        <p:cTn id="133" dur="500"/>
                                        <p:tgtEl>
                                          <p:spTgt spid="4"/>
                                        </p:tgtEl>
                                      </p:cBhvr>
                                    </p:animEffect>
                                  </p:childTnLst>
                                </p:cTn>
                              </p:par>
                              <p:par>
                                <p:cTn id="134" presetID="26" presetClass="emph" presetSubtype="0" repeatCount="3000" fill="hold" grpId="0" nodeType="withEffect">
                                  <p:stCondLst>
                                    <p:cond delay="0"/>
                                  </p:stCondLst>
                                  <p:childTnLst>
                                    <p:animEffect transition="out" filter="fade">
                                      <p:cBhvr>
                                        <p:cTn id="135" dur="1000" tmFilter="0, 0; .2, .5; .8, .5; 1, 0"/>
                                        <p:tgtEl>
                                          <p:spTgt spid="158"/>
                                        </p:tgtEl>
                                      </p:cBhvr>
                                    </p:animEffect>
                                    <p:animScale>
                                      <p:cBhvr>
                                        <p:cTn id="136" dur="500" autoRev="1" fill="hold"/>
                                        <p:tgtEl>
                                          <p:spTgt spid="15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316" grpId="0" animBg="1"/>
      <p:bldP spid="317" grpId="0" animBg="1"/>
      <p:bldP spid="179" grpId="0" animBg="1"/>
      <p:bldP spid="180" grpId="0" animBg="1"/>
      <p:bldP spid="181" grpId="0" animBg="1"/>
      <p:bldP spid="182" grpId="0" animBg="1"/>
      <p:bldP spid="183" grpId="0" animBg="1"/>
      <p:bldP spid="192" grpId="0" animBg="1"/>
      <p:bldP spid="193" grpId="0" animBg="1"/>
      <p:bldP spid="194" grpId="0" animBg="1"/>
      <p:bldP spid="202" grpId="0" animBg="1"/>
      <p:bldP spid="203" grpId="0" animBg="1"/>
      <p:bldP spid="204" grpId="0" animBg="1"/>
      <p:bldP spid="212" grpId="0" animBg="1"/>
      <p:bldP spid="213" grpId="0" animBg="1"/>
      <p:bldP spid="214" grpId="0" animBg="1"/>
      <p:bldP spid="222" grpId="0" animBg="1"/>
      <p:bldP spid="223" grpId="0" animBg="1"/>
      <p:bldP spid="231" grpId="0" animBg="1"/>
      <p:bldP spid="238" grpId="0" animBg="1"/>
      <p:bldP spid="239" grpId="0" animBg="1"/>
      <p:bldP spid="240" grpId="0" animBg="1"/>
      <p:bldP spid="248" grpId="0" animBg="1"/>
      <p:bldP spid="249" grpId="0" animBg="1"/>
      <p:bldP spid="256" grpId="0" animBg="1"/>
      <p:bldP spid="257" grpId="0" animBg="1"/>
      <p:bldP spid="268" grpId="0" animBg="1"/>
      <p:bldP spid="271" grpId="0" animBg="1"/>
      <p:bldP spid="272" grpId="0" animBg="1"/>
      <p:bldP spid="273" grpId="0" animBg="1"/>
      <p:bldP spid="281" grpId="0" animBg="1"/>
      <p:bldP spid="282" grpId="0" animBg="1"/>
      <p:bldP spid="289" grpId="0" animBg="1"/>
      <p:bldP spid="290" grpId="0" animBg="1"/>
      <p:bldP spid="298" grpId="0" animBg="1"/>
      <p:bldP spid="6" grpId="0" animBg="1"/>
      <p:bldP spid="154" grpId="0" animBg="1"/>
      <p:bldP spid="155" grpId="0" animBg="1"/>
      <p:bldP spid="156" grpId="0" animBg="1"/>
      <p:bldP spid="1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C8C2A4-441C-406B-B368-DE614D1B7E70}"/>
              </a:ext>
            </a:extLst>
          </p:cNvPr>
          <p:cNvSpPr>
            <a:spLocks noGrp="1"/>
          </p:cNvSpPr>
          <p:nvPr>
            <p:ph type="title"/>
          </p:nvPr>
        </p:nvSpPr>
        <p:spPr/>
        <p:txBody>
          <a:bodyPr/>
          <a:lstStyle/>
          <a:p>
            <a:r>
              <a:rPr lang="en-US" b="1" dirty="0"/>
              <a:t>A Scala Embedded DSL – Build A Simple CGRA </a:t>
            </a:r>
          </a:p>
        </p:txBody>
      </p:sp>
      <p:cxnSp>
        <p:nvCxnSpPr>
          <p:cNvPr id="153" name="Straight Arrow Connector 82">
            <a:extLst>
              <a:ext uri="{FF2B5EF4-FFF2-40B4-BE49-F238E27FC236}">
                <a16:creationId xmlns:a16="http://schemas.microsoft.com/office/drawing/2014/main" id="{43372592-6975-4262-933C-FAE5E73047E9}"/>
              </a:ext>
            </a:extLst>
          </p:cNvPr>
          <p:cNvCxnSpPr>
            <a:cxnSpLocks/>
          </p:cNvCxnSpPr>
          <p:nvPr/>
        </p:nvCxnSpPr>
        <p:spPr>
          <a:xfrm>
            <a:off x="3552578" y="3873975"/>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4" name="Straight Arrow Connector 85">
            <a:extLst>
              <a:ext uri="{FF2B5EF4-FFF2-40B4-BE49-F238E27FC236}">
                <a16:creationId xmlns:a16="http://schemas.microsoft.com/office/drawing/2014/main" id="{130D973C-2390-4EF7-9AC9-6EC1ABD7F327}"/>
              </a:ext>
            </a:extLst>
          </p:cNvPr>
          <p:cNvCxnSpPr>
            <a:cxnSpLocks/>
          </p:cNvCxnSpPr>
          <p:nvPr/>
        </p:nvCxnSpPr>
        <p:spPr>
          <a:xfrm>
            <a:off x="2905599" y="386232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5" name="Straight Arrow Connector 86">
            <a:extLst>
              <a:ext uri="{FF2B5EF4-FFF2-40B4-BE49-F238E27FC236}">
                <a16:creationId xmlns:a16="http://schemas.microsoft.com/office/drawing/2014/main" id="{B94F5E4F-E8B3-4F8F-B03D-619C7FC5A77A}"/>
              </a:ext>
            </a:extLst>
          </p:cNvPr>
          <p:cNvCxnSpPr>
            <a:cxnSpLocks/>
          </p:cNvCxnSpPr>
          <p:nvPr/>
        </p:nvCxnSpPr>
        <p:spPr>
          <a:xfrm>
            <a:off x="2247609" y="3866740"/>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6" name="Straight Arrow Connector 87">
            <a:extLst>
              <a:ext uri="{FF2B5EF4-FFF2-40B4-BE49-F238E27FC236}">
                <a16:creationId xmlns:a16="http://schemas.microsoft.com/office/drawing/2014/main" id="{A30EA014-B89F-4C74-BF89-0EA8621ECC72}"/>
              </a:ext>
            </a:extLst>
          </p:cNvPr>
          <p:cNvCxnSpPr>
            <a:cxnSpLocks/>
          </p:cNvCxnSpPr>
          <p:nvPr/>
        </p:nvCxnSpPr>
        <p:spPr>
          <a:xfrm>
            <a:off x="1597573" y="3863390"/>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57" name="Oval 94">
            <a:extLst>
              <a:ext uri="{FF2B5EF4-FFF2-40B4-BE49-F238E27FC236}">
                <a16:creationId xmlns:a16="http://schemas.microsoft.com/office/drawing/2014/main" id="{2BF3DAF0-8AF9-4266-8CC2-B3668F1D196F}"/>
              </a:ext>
            </a:extLst>
          </p:cNvPr>
          <p:cNvSpPr/>
          <p:nvPr/>
        </p:nvSpPr>
        <p:spPr>
          <a:xfrm>
            <a:off x="1724105" y="4213587"/>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Oval 95">
            <a:extLst>
              <a:ext uri="{FF2B5EF4-FFF2-40B4-BE49-F238E27FC236}">
                <a16:creationId xmlns:a16="http://schemas.microsoft.com/office/drawing/2014/main" id="{BE642984-0A22-454E-B2CB-D4E2155C6267}"/>
              </a:ext>
            </a:extLst>
          </p:cNvPr>
          <p:cNvSpPr/>
          <p:nvPr/>
        </p:nvSpPr>
        <p:spPr>
          <a:xfrm>
            <a:off x="1526785" y="4044699"/>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98">
            <a:extLst>
              <a:ext uri="{FF2B5EF4-FFF2-40B4-BE49-F238E27FC236}">
                <a16:creationId xmlns:a16="http://schemas.microsoft.com/office/drawing/2014/main" id="{DF06C1E0-5C31-4D6F-A36F-96A799AF9854}"/>
              </a:ext>
            </a:extLst>
          </p:cNvPr>
          <p:cNvSpPr/>
          <p:nvPr/>
        </p:nvSpPr>
        <p:spPr>
          <a:xfrm>
            <a:off x="1526785" y="4670288"/>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Oval 99">
            <a:extLst>
              <a:ext uri="{FF2B5EF4-FFF2-40B4-BE49-F238E27FC236}">
                <a16:creationId xmlns:a16="http://schemas.microsoft.com/office/drawing/2014/main" id="{3DFEB0EE-80EF-44BA-A00E-734DB0764B22}"/>
              </a:ext>
            </a:extLst>
          </p:cNvPr>
          <p:cNvSpPr/>
          <p:nvPr/>
        </p:nvSpPr>
        <p:spPr>
          <a:xfrm>
            <a:off x="2180055" y="4049226"/>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02">
            <a:extLst>
              <a:ext uri="{FF2B5EF4-FFF2-40B4-BE49-F238E27FC236}">
                <a16:creationId xmlns:a16="http://schemas.microsoft.com/office/drawing/2014/main" id="{3C285B24-37D8-4B88-818D-BB42728752C4}"/>
              </a:ext>
            </a:extLst>
          </p:cNvPr>
          <p:cNvSpPr/>
          <p:nvPr/>
        </p:nvSpPr>
        <p:spPr>
          <a:xfrm>
            <a:off x="2183203" y="4670288"/>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2" name="Straight Arrow Connector 103">
            <a:extLst>
              <a:ext uri="{FF2B5EF4-FFF2-40B4-BE49-F238E27FC236}">
                <a16:creationId xmlns:a16="http://schemas.microsoft.com/office/drawing/2014/main" id="{7911CF0D-CA8E-4A33-8E4D-3F4A1510695B}"/>
              </a:ext>
            </a:extLst>
          </p:cNvPr>
          <p:cNvCxnSpPr>
            <a:cxnSpLocks/>
            <a:stCxn id="158" idx="5"/>
            <a:endCxn id="157" idx="1"/>
          </p:cNvCxnSpPr>
          <p:nvPr/>
        </p:nvCxnSpPr>
        <p:spPr>
          <a:xfrm>
            <a:off x="1650165" y="416807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3" name="Straight Arrow Connector 104">
            <a:extLst>
              <a:ext uri="{FF2B5EF4-FFF2-40B4-BE49-F238E27FC236}">
                <a16:creationId xmlns:a16="http://schemas.microsoft.com/office/drawing/2014/main" id="{69F30624-ED68-478D-A812-B4D2B6792FC2}"/>
              </a:ext>
            </a:extLst>
          </p:cNvPr>
          <p:cNvCxnSpPr>
            <a:cxnSpLocks/>
            <a:stCxn id="160" idx="3"/>
            <a:endCxn id="157" idx="7"/>
          </p:cNvCxnSpPr>
          <p:nvPr/>
        </p:nvCxnSpPr>
        <p:spPr>
          <a:xfrm flipH="1">
            <a:off x="2058241" y="4172606"/>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4" name="Straight Arrow Connector 105">
            <a:extLst>
              <a:ext uri="{FF2B5EF4-FFF2-40B4-BE49-F238E27FC236}">
                <a16:creationId xmlns:a16="http://schemas.microsoft.com/office/drawing/2014/main" id="{3E1DCB15-4452-45B7-94D8-D22AA0498B5A}"/>
              </a:ext>
            </a:extLst>
          </p:cNvPr>
          <p:cNvCxnSpPr>
            <a:cxnSpLocks/>
            <a:stCxn id="159" idx="7"/>
            <a:endCxn id="157" idx="3"/>
          </p:cNvCxnSpPr>
          <p:nvPr/>
        </p:nvCxnSpPr>
        <p:spPr>
          <a:xfrm flipV="1">
            <a:off x="1650165" y="4547721"/>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5" name="Straight Arrow Connector 106">
            <a:extLst>
              <a:ext uri="{FF2B5EF4-FFF2-40B4-BE49-F238E27FC236}">
                <a16:creationId xmlns:a16="http://schemas.microsoft.com/office/drawing/2014/main" id="{24603582-48EE-4B2F-AF1A-E5E5917AFA4C}"/>
              </a:ext>
            </a:extLst>
          </p:cNvPr>
          <p:cNvCxnSpPr>
            <a:cxnSpLocks/>
            <a:stCxn id="157" idx="5"/>
            <a:endCxn id="161" idx="1"/>
          </p:cNvCxnSpPr>
          <p:nvPr/>
        </p:nvCxnSpPr>
        <p:spPr>
          <a:xfrm>
            <a:off x="2058241" y="4547721"/>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6" name="Straight Arrow Connector 107">
            <a:extLst>
              <a:ext uri="{FF2B5EF4-FFF2-40B4-BE49-F238E27FC236}">
                <a16:creationId xmlns:a16="http://schemas.microsoft.com/office/drawing/2014/main" id="{B818763B-0EB2-428F-BD2C-D7DD9F8A16C4}"/>
              </a:ext>
            </a:extLst>
          </p:cNvPr>
          <p:cNvCxnSpPr>
            <a:cxnSpLocks/>
            <a:stCxn id="159" idx="6"/>
            <a:endCxn id="161" idx="2"/>
          </p:cNvCxnSpPr>
          <p:nvPr/>
        </p:nvCxnSpPr>
        <p:spPr>
          <a:xfrm>
            <a:off x="1671335" y="4742564"/>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7" name="Straight Arrow Connector 108">
            <a:extLst>
              <a:ext uri="{FF2B5EF4-FFF2-40B4-BE49-F238E27FC236}">
                <a16:creationId xmlns:a16="http://schemas.microsoft.com/office/drawing/2014/main" id="{93667A60-836B-424A-AFF5-0DC4D56573F9}"/>
              </a:ext>
            </a:extLst>
          </p:cNvPr>
          <p:cNvCxnSpPr>
            <a:cxnSpLocks/>
            <a:stCxn id="158" idx="4"/>
            <a:endCxn id="159" idx="0"/>
          </p:cNvCxnSpPr>
          <p:nvPr/>
        </p:nvCxnSpPr>
        <p:spPr>
          <a:xfrm>
            <a:off x="1599060" y="418924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8" name="Straight Arrow Connector 109">
            <a:extLst>
              <a:ext uri="{FF2B5EF4-FFF2-40B4-BE49-F238E27FC236}">
                <a16:creationId xmlns:a16="http://schemas.microsoft.com/office/drawing/2014/main" id="{3314F190-FA6A-4E0A-BE81-371D6A6F26B5}"/>
              </a:ext>
            </a:extLst>
          </p:cNvPr>
          <p:cNvCxnSpPr>
            <a:cxnSpLocks/>
            <a:stCxn id="158" idx="6"/>
            <a:endCxn id="160" idx="2"/>
          </p:cNvCxnSpPr>
          <p:nvPr/>
        </p:nvCxnSpPr>
        <p:spPr>
          <a:xfrm>
            <a:off x="1671335" y="4116975"/>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9" name="Straight Arrow Connector 110">
            <a:extLst>
              <a:ext uri="{FF2B5EF4-FFF2-40B4-BE49-F238E27FC236}">
                <a16:creationId xmlns:a16="http://schemas.microsoft.com/office/drawing/2014/main" id="{E645B94F-34D0-4C06-B97A-7F65A392C34F}"/>
              </a:ext>
            </a:extLst>
          </p:cNvPr>
          <p:cNvCxnSpPr>
            <a:cxnSpLocks/>
            <a:stCxn id="161" idx="0"/>
            <a:endCxn id="160" idx="4"/>
          </p:cNvCxnSpPr>
          <p:nvPr/>
        </p:nvCxnSpPr>
        <p:spPr>
          <a:xfrm flipH="1" flipV="1">
            <a:off x="2252330" y="4193776"/>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70" name="Oval 111">
            <a:extLst>
              <a:ext uri="{FF2B5EF4-FFF2-40B4-BE49-F238E27FC236}">
                <a16:creationId xmlns:a16="http://schemas.microsoft.com/office/drawing/2014/main" id="{F45D0458-4660-4B77-A1B6-3A9D3C99D485}"/>
              </a:ext>
            </a:extLst>
          </p:cNvPr>
          <p:cNvSpPr/>
          <p:nvPr/>
        </p:nvSpPr>
        <p:spPr>
          <a:xfrm>
            <a:off x="2377377" y="4219754"/>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Oval 112">
            <a:extLst>
              <a:ext uri="{FF2B5EF4-FFF2-40B4-BE49-F238E27FC236}">
                <a16:creationId xmlns:a16="http://schemas.microsoft.com/office/drawing/2014/main" id="{E25637E5-111B-4A90-9250-7220B9CE8B5A}"/>
              </a:ext>
            </a:extLst>
          </p:cNvPr>
          <p:cNvSpPr/>
          <p:nvPr/>
        </p:nvSpPr>
        <p:spPr>
          <a:xfrm>
            <a:off x="2833327" y="4055392"/>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Oval 113">
            <a:extLst>
              <a:ext uri="{FF2B5EF4-FFF2-40B4-BE49-F238E27FC236}">
                <a16:creationId xmlns:a16="http://schemas.microsoft.com/office/drawing/2014/main" id="{061FE25D-DE66-4371-8AF3-C42F7DFA2669}"/>
              </a:ext>
            </a:extLst>
          </p:cNvPr>
          <p:cNvSpPr/>
          <p:nvPr/>
        </p:nvSpPr>
        <p:spPr>
          <a:xfrm>
            <a:off x="2836473" y="4676456"/>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6" name="Straight Arrow Connector 114">
            <a:extLst>
              <a:ext uri="{FF2B5EF4-FFF2-40B4-BE49-F238E27FC236}">
                <a16:creationId xmlns:a16="http://schemas.microsoft.com/office/drawing/2014/main" id="{038E2059-824A-48DA-ADAF-B182308650EE}"/>
              </a:ext>
            </a:extLst>
          </p:cNvPr>
          <p:cNvCxnSpPr>
            <a:cxnSpLocks/>
            <a:endCxn id="170" idx="1"/>
          </p:cNvCxnSpPr>
          <p:nvPr/>
        </p:nvCxnSpPr>
        <p:spPr>
          <a:xfrm>
            <a:off x="2303436" y="417424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5" name="Straight Arrow Connector 115">
            <a:extLst>
              <a:ext uri="{FF2B5EF4-FFF2-40B4-BE49-F238E27FC236}">
                <a16:creationId xmlns:a16="http://schemas.microsoft.com/office/drawing/2014/main" id="{6B1CE824-A847-425E-ACC4-D87A58533F9A}"/>
              </a:ext>
            </a:extLst>
          </p:cNvPr>
          <p:cNvCxnSpPr>
            <a:cxnSpLocks/>
            <a:stCxn id="171" idx="3"/>
            <a:endCxn id="170" idx="7"/>
          </p:cNvCxnSpPr>
          <p:nvPr/>
        </p:nvCxnSpPr>
        <p:spPr>
          <a:xfrm flipH="1">
            <a:off x="2711511" y="4178772"/>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0" name="Straight Arrow Connector 120">
            <a:extLst>
              <a:ext uri="{FF2B5EF4-FFF2-40B4-BE49-F238E27FC236}">
                <a16:creationId xmlns:a16="http://schemas.microsoft.com/office/drawing/2014/main" id="{FC91B6D2-3D83-4C55-82A4-BE2E949C0168}"/>
              </a:ext>
            </a:extLst>
          </p:cNvPr>
          <p:cNvCxnSpPr>
            <a:cxnSpLocks/>
            <a:endCxn id="170" idx="3"/>
          </p:cNvCxnSpPr>
          <p:nvPr/>
        </p:nvCxnSpPr>
        <p:spPr>
          <a:xfrm flipV="1">
            <a:off x="2303436" y="455388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1" name="Straight Arrow Connector 121">
            <a:extLst>
              <a:ext uri="{FF2B5EF4-FFF2-40B4-BE49-F238E27FC236}">
                <a16:creationId xmlns:a16="http://schemas.microsoft.com/office/drawing/2014/main" id="{EF0B753E-F4D9-4DE3-B9FF-B67365ECB2F4}"/>
              </a:ext>
            </a:extLst>
          </p:cNvPr>
          <p:cNvCxnSpPr>
            <a:cxnSpLocks/>
            <a:stCxn id="170" idx="5"/>
            <a:endCxn id="172" idx="1"/>
          </p:cNvCxnSpPr>
          <p:nvPr/>
        </p:nvCxnSpPr>
        <p:spPr>
          <a:xfrm>
            <a:off x="2711511" y="455388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22" name="Straight Arrow Connector 122">
            <a:extLst>
              <a:ext uri="{FF2B5EF4-FFF2-40B4-BE49-F238E27FC236}">
                <a16:creationId xmlns:a16="http://schemas.microsoft.com/office/drawing/2014/main" id="{162A831E-B625-409C-AC1B-109B90DA5D03}"/>
              </a:ext>
            </a:extLst>
          </p:cNvPr>
          <p:cNvCxnSpPr>
            <a:cxnSpLocks/>
            <a:endCxn id="172" idx="2"/>
          </p:cNvCxnSpPr>
          <p:nvPr/>
        </p:nvCxnSpPr>
        <p:spPr>
          <a:xfrm>
            <a:off x="2324606" y="4748730"/>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23" name="Straight Arrow Connector 123">
            <a:extLst>
              <a:ext uri="{FF2B5EF4-FFF2-40B4-BE49-F238E27FC236}">
                <a16:creationId xmlns:a16="http://schemas.microsoft.com/office/drawing/2014/main" id="{12009C13-61A3-4749-BB19-BA9CABAF5731}"/>
              </a:ext>
            </a:extLst>
          </p:cNvPr>
          <p:cNvCxnSpPr>
            <a:cxnSpLocks/>
            <a:endCxn id="171" idx="2"/>
          </p:cNvCxnSpPr>
          <p:nvPr/>
        </p:nvCxnSpPr>
        <p:spPr>
          <a:xfrm>
            <a:off x="2324606" y="4123142"/>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24" name="Straight Arrow Connector 127">
            <a:extLst>
              <a:ext uri="{FF2B5EF4-FFF2-40B4-BE49-F238E27FC236}">
                <a16:creationId xmlns:a16="http://schemas.microsoft.com/office/drawing/2014/main" id="{32956336-5B8A-46DE-94EF-C528FAC6EE33}"/>
              </a:ext>
            </a:extLst>
          </p:cNvPr>
          <p:cNvCxnSpPr>
            <a:cxnSpLocks/>
            <a:stCxn id="172" idx="0"/>
            <a:endCxn id="171" idx="4"/>
          </p:cNvCxnSpPr>
          <p:nvPr/>
        </p:nvCxnSpPr>
        <p:spPr>
          <a:xfrm flipH="1" flipV="1">
            <a:off x="2905600" y="4199942"/>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25" name="Oval 178">
            <a:extLst>
              <a:ext uri="{FF2B5EF4-FFF2-40B4-BE49-F238E27FC236}">
                <a16:creationId xmlns:a16="http://schemas.microsoft.com/office/drawing/2014/main" id="{E7C02241-AD93-420A-AFC6-FAD62E0E6AB2}"/>
              </a:ext>
            </a:extLst>
          </p:cNvPr>
          <p:cNvSpPr/>
          <p:nvPr/>
        </p:nvSpPr>
        <p:spPr>
          <a:xfrm>
            <a:off x="3030647" y="4220823"/>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 name="Oval 185">
            <a:extLst>
              <a:ext uri="{FF2B5EF4-FFF2-40B4-BE49-F238E27FC236}">
                <a16:creationId xmlns:a16="http://schemas.microsoft.com/office/drawing/2014/main" id="{260CF3D0-71B2-4068-814E-203A6BD029C7}"/>
              </a:ext>
            </a:extLst>
          </p:cNvPr>
          <p:cNvSpPr/>
          <p:nvPr/>
        </p:nvSpPr>
        <p:spPr>
          <a:xfrm>
            <a:off x="3486597" y="4056461"/>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 name="Oval 186">
            <a:extLst>
              <a:ext uri="{FF2B5EF4-FFF2-40B4-BE49-F238E27FC236}">
                <a16:creationId xmlns:a16="http://schemas.microsoft.com/office/drawing/2014/main" id="{ADE6192E-D346-4F55-AAF2-861EC50F64DC}"/>
              </a:ext>
            </a:extLst>
          </p:cNvPr>
          <p:cNvSpPr/>
          <p:nvPr/>
        </p:nvSpPr>
        <p:spPr>
          <a:xfrm>
            <a:off x="3489745" y="4677525"/>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8" name="Straight Arrow Connector 187">
            <a:extLst>
              <a:ext uri="{FF2B5EF4-FFF2-40B4-BE49-F238E27FC236}">
                <a16:creationId xmlns:a16="http://schemas.microsoft.com/office/drawing/2014/main" id="{C10B2D2B-5289-4ACB-A481-DF23D65111AA}"/>
              </a:ext>
            </a:extLst>
          </p:cNvPr>
          <p:cNvCxnSpPr>
            <a:cxnSpLocks/>
            <a:endCxn id="325" idx="1"/>
          </p:cNvCxnSpPr>
          <p:nvPr/>
        </p:nvCxnSpPr>
        <p:spPr>
          <a:xfrm>
            <a:off x="2956706" y="4175315"/>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9" name="Straight Arrow Connector 188">
            <a:extLst>
              <a:ext uri="{FF2B5EF4-FFF2-40B4-BE49-F238E27FC236}">
                <a16:creationId xmlns:a16="http://schemas.microsoft.com/office/drawing/2014/main" id="{2C65CC9C-1E15-40B1-9104-DEEF052E7260}"/>
              </a:ext>
            </a:extLst>
          </p:cNvPr>
          <p:cNvCxnSpPr>
            <a:cxnSpLocks/>
            <a:stCxn id="326" idx="3"/>
            <a:endCxn id="325" idx="7"/>
          </p:cNvCxnSpPr>
          <p:nvPr/>
        </p:nvCxnSpPr>
        <p:spPr>
          <a:xfrm flipH="1">
            <a:off x="3364781" y="417984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0" name="Straight Arrow Connector 189">
            <a:extLst>
              <a:ext uri="{FF2B5EF4-FFF2-40B4-BE49-F238E27FC236}">
                <a16:creationId xmlns:a16="http://schemas.microsoft.com/office/drawing/2014/main" id="{2746822D-4E3F-4517-97CC-0D29877E2A85}"/>
              </a:ext>
            </a:extLst>
          </p:cNvPr>
          <p:cNvCxnSpPr>
            <a:cxnSpLocks/>
            <a:endCxn id="325" idx="3"/>
          </p:cNvCxnSpPr>
          <p:nvPr/>
        </p:nvCxnSpPr>
        <p:spPr>
          <a:xfrm flipV="1">
            <a:off x="2956706" y="455495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1" name="Straight Arrow Connector 190">
            <a:extLst>
              <a:ext uri="{FF2B5EF4-FFF2-40B4-BE49-F238E27FC236}">
                <a16:creationId xmlns:a16="http://schemas.microsoft.com/office/drawing/2014/main" id="{7FD0FDA8-E94D-4B8E-A8FC-A30B6D6F12FF}"/>
              </a:ext>
            </a:extLst>
          </p:cNvPr>
          <p:cNvCxnSpPr>
            <a:cxnSpLocks/>
            <a:stCxn id="325" idx="5"/>
            <a:endCxn id="327" idx="1"/>
          </p:cNvCxnSpPr>
          <p:nvPr/>
        </p:nvCxnSpPr>
        <p:spPr>
          <a:xfrm>
            <a:off x="3364781" y="455495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32" name="Straight Arrow Connector 191">
            <a:extLst>
              <a:ext uri="{FF2B5EF4-FFF2-40B4-BE49-F238E27FC236}">
                <a16:creationId xmlns:a16="http://schemas.microsoft.com/office/drawing/2014/main" id="{E6AC6666-315E-41A4-AC2D-6C1812AF881D}"/>
              </a:ext>
            </a:extLst>
          </p:cNvPr>
          <p:cNvCxnSpPr>
            <a:cxnSpLocks/>
            <a:endCxn id="327" idx="2"/>
          </p:cNvCxnSpPr>
          <p:nvPr/>
        </p:nvCxnSpPr>
        <p:spPr>
          <a:xfrm>
            <a:off x="2977876" y="4749800"/>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33" name="Straight Arrow Connector 192">
            <a:extLst>
              <a:ext uri="{FF2B5EF4-FFF2-40B4-BE49-F238E27FC236}">
                <a16:creationId xmlns:a16="http://schemas.microsoft.com/office/drawing/2014/main" id="{1264B32F-2637-4EDE-B6A5-C13D4F38DFA6}"/>
              </a:ext>
            </a:extLst>
          </p:cNvPr>
          <p:cNvCxnSpPr>
            <a:cxnSpLocks/>
            <a:endCxn id="326" idx="2"/>
          </p:cNvCxnSpPr>
          <p:nvPr/>
        </p:nvCxnSpPr>
        <p:spPr>
          <a:xfrm>
            <a:off x="2977876" y="4124211"/>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34" name="Straight Arrow Connector 193">
            <a:extLst>
              <a:ext uri="{FF2B5EF4-FFF2-40B4-BE49-F238E27FC236}">
                <a16:creationId xmlns:a16="http://schemas.microsoft.com/office/drawing/2014/main" id="{2B5A44A4-B28E-4061-9EF3-5D40E975F30D}"/>
              </a:ext>
            </a:extLst>
          </p:cNvPr>
          <p:cNvCxnSpPr>
            <a:cxnSpLocks/>
            <a:stCxn id="327" idx="0"/>
            <a:endCxn id="326" idx="4"/>
          </p:cNvCxnSpPr>
          <p:nvPr/>
        </p:nvCxnSpPr>
        <p:spPr>
          <a:xfrm flipH="1" flipV="1">
            <a:off x="3558872" y="420101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35" name="Oval 194">
            <a:extLst>
              <a:ext uri="{FF2B5EF4-FFF2-40B4-BE49-F238E27FC236}">
                <a16:creationId xmlns:a16="http://schemas.microsoft.com/office/drawing/2014/main" id="{DC9D5D8A-8DF3-46F9-BB5B-3CB0D3E94BD4}"/>
              </a:ext>
            </a:extLst>
          </p:cNvPr>
          <p:cNvSpPr/>
          <p:nvPr/>
        </p:nvSpPr>
        <p:spPr>
          <a:xfrm>
            <a:off x="1720959" y="4841154"/>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195">
            <a:extLst>
              <a:ext uri="{FF2B5EF4-FFF2-40B4-BE49-F238E27FC236}">
                <a16:creationId xmlns:a16="http://schemas.microsoft.com/office/drawing/2014/main" id="{9900ACC2-184C-4032-989A-80E46E205951}"/>
              </a:ext>
            </a:extLst>
          </p:cNvPr>
          <p:cNvSpPr/>
          <p:nvPr/>
        </p:nvSpPr>
        <p:spPr>
          <a:xfrm>
            <a:off x="1523639" y="5297858"/>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196">
            <a:extLst>
              <a:ext uri="{FF2B5EF4-FFF2-40B4-BE49-F238E27FC236}">
                <a16:creationId xmlns:a16="http://schemas.microsoft.com/office/drawing/2014/main" id="{A1DEAB5E-D8D0-4321-A711-6AE15D2CD1C4}"/>
              </a:ext>
            </a:extLst>
          </p:cNvPr>
          <p:cNvSpPr/>
          <p:nvPr/>
        </p:nvSpPr>
        <p:spPr>
          <a:xfrm>
            <a:off x="2180055" y="5297858"/>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8" name="Straight Arrow Connector 197">
            <a:extLst>
              <a:ext uri="{FF2B5EF4-FFF2-40B4-BE49-F238E27FC236}">
                <a16:creationId xmlns:a16="http://schemas.microsoft.com/office/drawing/2014/main" id="{9167639A-29B8-4F01-B48F-F6B5176302E2}"/>
              </a:ext>
            </a:extLst>
          </p:cNvPr>
          <p:cNvCxnSpPr>
            <a:cxnSpLocks/>
            <a:endCxn id="335" idx="1"/>
          </p:cNvCxnSpPr>
          <p:nvPr/>
        </p:nvCxnSpPr>
        <p:spPr>
          <a:xfrm>
            <a:off x="1647018" y="479564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9" name="Straight Arrow Connector 198">
            <a:extLst>
              <a:ext uri="{FF2B5EF4-FFF2-40B4-BE49-F238E27FC236}">
                <a16:creationId xmlns:a16="http://schemas.microsoft.com/office/drawing/2014/main" id="{C1B96F64-EAB4-4BBB-8AE1-F72D3D415D06}"/>
              </a:ext>
            </a:extLst>
          </p:cNvPr>
          <p:cNvCxnSpPr>
            <a:cxnSpLocks/>
            <a:endCxn id="335" idx="7"/>
          </p:cNvCxnSpPr>
          <p:nvPr/>
        </p:nvCxnSpPr>
        <p:spPr>
          <a:xfrm flipH="1">
            <a:off x="2055093" y="480017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0" name="Straight Arrow Connector 199">
            <a:extLst>
              <a:ext uri="{FF2B5EF4-FFF2-40B4-BE49-F238E27FC236}">
                <a16:creationId xmlns:a16="http://schemas.microsoft.com/office/drawing/2014/main" id="{73667ED9-DEC2-4530-B4A0-56E3F6387182}"/>
              </a:ext>
            </a:extLst>
          </p:cNvPr>
          <p:cNvCxnSpPr>
            <a:cxnSpLocks/>
            <a:stCxn id="336" idx="7"/>
            <a:endCxn id="335" idx="3"/>
          </p:cNvCxnSpPr>
          <p:nvPr/>
        </p:nvCxnSpPr>
        <p:spPr>
          <a:xfrm flipV="1">
            <a:off x="1647018" y="517528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1" name="Straight Arrow Connector 200">
            <a:extLst>
              <a:ext uri="{FF2B5EF4-FFF2-40B4-BE49-F238E27FC236}">
                <a16:creationId xmlns:a16="http://schemas.microsoft.com/office/drawing/2014/main" id="{DBF29220-D689-4F2D-8F24-64B6726EDB9A}"/>
              </a:ext>
            </a:extLst>
          </p:cNvPr>
          <p:cNvCxnSpPr>
            <a:cxnSpLocks/>
            <a:stCxn id="335" idx="5"/>
            <a:endCxn id="337" idx="1"/>
          </p:cNvCxnSpPr>
          <p:nvPr/>
        </p:nvCxnSpPr>
        <p:spPr>
          <a:xfrm>
            <a:off x="2055093" y="517528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42" name="Straight Arrow Connector 201">
            <a:extLst>
              <a:ext uri="{FF2B5EF4-FFF2-40B4-BE49-F238E27FC236}">
                <a16:creationId xmlns:a16="http://schemas.microsoft.com/office/drawing/2014/main" id="{3A3BF35E-0AB9-4D36-910C-C0619F4553C7}"/>
              </a:ext>
            </a:extLst>
          </p:cNvPr>
          <p:cNvCxnSpPr>
            <a:cxnSpLocks/>
            <a:stCxn id="336" idx="6"/>
            <a:endCxn id="337" idx="2"/>
          </p:cNvCxnSpPr>
          <p:nvPr/>
        </p:nvCxnSpPr>
        <p:spPr>
          <a:xfrm>
            <a:off x="1668188" y="537013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43" name="Straight Arrow Connector 202">
            <a:extLst>
              <a:ext uri="{FF2B5EF4-FFF2-40B4-BE49-F238E27FC236}">
                <a16:creationId xmlns:a16="http://schemas.microsoft.com/office/drawing/2014/main" id="{D51BF056-E7C1-4C3A-A4C4-74EA3AEBE639}"/>
              </a:ext>
            </a:extLst>
          </p:cNvPr>
          <p:cNvCxnSpPr>
            <a:cxnSpLocks/>
            <a:endCxn id="336" idx="0"/>
          </p:cNvCxnSpPr>
          <p:nvPr/>
        </p:nvCxnSpPr>
        <p:spPr>
          <a:xfrm>
            <a:off x="1595913" y="4816818"/>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44" name="Straight Arrow Connector 203">
            <a:extLst>
              <a:ext uri="{FF2B5EF4-FFF2-40B4-BE49-F238E27FC236}">
                <a16:creationId xmlns:a16="http://schemas.microsoft.com/office/drawing/2014/main" id="{4EE10DB0-089F-400C-847F-5B67CF608E16}"/>
              </a:ext>
            </a:extLst>
          </p:cNvPr>
          <p:cNvCxnSpPr>
            <a:cxnSpLocks/>
            <a:stCxn id="337" idx="0"/>
          </p:cNvCxnSpPr>
          <p:nvPr/>
        </p:nvCxnSpPr>
        <p:spPr>
          <a:xfrm flipH="1" flipV="1">
            <a:off x="2249184" y="482134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45" name="Oval 204">
            <a:extLst>
              <a:ext uri="{FF2B5EF4-FFF2-40B4-BE49-F238E27FC236}">
                <a16:creationId xmlns:a16="http://schemas.microsoft.com/office/drawing/2014/main" id="{91372235-CBED-4F4C-B7ED-2C112D9EC961}"/>
              </a:ext>
            </a:extLst>
          </p:cNvPr>
          <p:cNvSpPr/>
          <p:nvPr/>
        </p:nvSpPr>
        <p:spPr>
          <a:xfrm>
            <a:off x="2374229" y="4847321"/>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6" name="Oval 205">
            <a:extLst>
              <a:ext uri="{FF2B5EF4-FFF2-40B4-BE49-F238E27FC236}">
                <a16:creationId xmlns:a16="http://schemas.microsoft.com/office/drawing/2014/main" id="{8747518D-0C82-42C1-A365-55751DEB5D87}"/>
              </a:ext>
            </a:extLst>
          </p:cNvPr>
          <p:cNvSpPr/>
          <p:nvPr/>
        </p:nvSpPr>
        <p:spPr>
          <a:xfrm>
            <a:off x="2833327" y="5304024"/>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7" name="Straight Arrow Connector 206">
            <a:extLst>
              <a:ext uri="{FF2B5EF4-FFF2-40B4-BE49-F238E27FC236}">
                <a16:creationId xmlns:a16="http://schemas.microsoft.com/office/drawing/2014/main" id="{E203DEEB-25F6-49C7-849B-9F9D20FA366C}"/>
              </a:ext>
            </a:extLst>
          </p:cNvPr>
          <p:cNvCxnSpPr>
            <a:cxnSpLocks/>
            <a:endCxn id="345" idx="1"/>
          </p:cNvCxnSpPr>
          <p:nvPr/>
        </p:nvCxnSpPr>
        <p:spPr>
          <a:xfrm>
            <a:off x="2300288" y="4801815"/>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8" name="Straight Arrow Connector 207">
            <a:extLst>
              <a:ext uri="{FF2B5EF4-FFF2-40B4-BE49-F238E27FC236}">
                <a16:creationId xmlns:a16="http://schemas.microsoft.com/office/drawing/2014/main" id="{841E9FDD-3692-427E-88A3-0FA4C7CB565C}"/>
              </a:ext>
            </a:extLst>
          </p:cNvPr>
          <p:cNvCxnSpPr>
            <a:cxnSpLocks/>
            <a:endCxn id="345" idx="7"/>
          </p:cNvCxnSpPr>
          <p:nvPr/>
        </p:nvCxnSpPr>
        <p:spPr>
          <a:xfrm flipH="1">
            <a:off x="2708365" y="480634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9" name="Straight Arrow Connector 208">
            <a:extLst>
              <a:ext uri="{FF2B5EF4-FFF2-40B4-BE49-F238E27FC236}">
                <a16:creationId xmlns:a16="http://schemas.microsoft.com/office/drawing/2014/main" id="{249B193F-BE7D-4423-A50A-51BC6C739E5A}"/>
              </a:ext>
            </a:extLst>
          </p:cNvPr>
          <p:cNvCxnSpPr>
            <a:cxnSpLocks/>
            <a:endCxn id="345" idx="3"/>
          </p:cNvCxnSpPr>
          <p:nvPr/>
        </p:nvCxnSpPr>
        <p:spPr>
          <a:xfrm flipV="1">
            <a:off x="2300288" y="5181457"/>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0" name="Straight Arrow Connector 209">
            <a:extLst>
              <a:ext uri="{FF2B5EF4-FFF2-40B4-BE49-F238E27FC236}">
                <a16:creationId xmlns:a16="http://schemas.microsoft.com/office/drawing/2014/main" id="{29787720-96BB-4C5D-8F96-52650A2101E3}"/>
              </a:ext>
            </a:extLst>
          </p:cNvPr>
          <p:cNvCxnSpPr>
            <a:cxnSpLocks/>
            <a:stCxn id="345" idx="5"/>
            <a:endCxn id="346" idx="1"/>
          </p:cNvCxnSpPr>
          <p:nvPr/>
        </p:nvCxnSpPr>
        <p:spPr>
          <a:xfrm>
            <a:off x="2708365" y="5181457"/>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51" name="Straight Arrow Connector 210">
            <a:extLst>
              <a:ext uri="{FF2B5EF4-FFF2-40B4-BE49-F238E27FC236}">
                <a16:creationId xmlns:a16="http://schemas.microsoft.com/office/drawing/2014/main" id="{B768F271-B5DB-41F1-84E7-9DCF497C5706}"/>
              </a:ext>
            </a:extLst>
          </p:cNvPr>
          <p:cNvCxnSpPr>
            <a:cxnSpLocks/>
            <a:endCxn id="346" idx="2"/>
          </p:cNvCxnSpPr>
          <p:nvPr/>
        </p:nvCxnSpPr>
        <p:spPr>
          <a:xfrm>
            <a:off x="2321458" y="537629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52" name="Straight Arrow Connector 211">
            <a:extLst>
              <a:ext uri="{FF2B5EF4-FFF2-40B4-BE49-F238E27FC236}">
                <a16:creationId xmlns:a16="http://schemas.microsoft.com/office/drawing/2014/main" id="{A47B9D75-A4EC-4D83-B881-B5158C2CA0A0}"/>
              </a:ext>
            </a:extLst>
          </p:cNvPr>
          <p:cNvCxnSpPr>
            <a:cxnSpLocks/>
            <a:stCxn id="346" idx="0"/>
          </p:cNvCxnSpPr>
          <p:nvPr/>
        </p:nvCxnSpPr>
        <p:spPr>
          <a:xfrm flipH="1" flipV="1">
            <a:off x="2902454" y="4827509"/>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53" name="Oval 212">
            <a:extLst>
              <a:ext uri="{FF2B5EF4-FFF2-40B4-BE49-F238E27FC236}">
                <a16:creationId xmlns:a16="http://schemas.microsoft.com/office/drawing/2014/main" id="{90CF27B1-D352-401D-9958-355693C56663}"/>
              </a:ext>
            </a:extLst>
          </p:cNvPr>
          <p:cNvSpPr/>
          <p:nvPr/>
        </p:nvSpPr>
        <p:spPr>
          <a:xfrm>
            <a:off x="3027501" y="4848391"/>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4" name="Oval 213">
            <a:extLst>
              <a:ext uri="{FF2B5EF4-FFF2-40B4-BE49-F238E27FC236}">
                <a16:creationId xmlns:a16="http://schemas.microsoft.com/office/drawing/2014/main" id="{79EE9261-904F-4ED5-A3FE-077740318BE2}"/>
              </a:ext>
            </a:extLst>
          </p:cNvPr>
          <p:cNvSpPr/>
          <p:nvPr/>
        </p:nvSpPr>
        <p:spPr>
          <a:xfrm>
            <a:off x="3486597" y="5305092"/>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5" name="Straight Arrow Connector 214">
            <a:extLst>
              <a:ext uri="{FF2B5EF4-FFF2-40B4-BE49-F238E27FC236}">
                <a16:creationId xmlns:a16="http://schemas.microsoft.com/office/drawing/2014/main" id="{0B57041B-D288-4834-BAA7-F00D6DA9377F}"/>
              </a:ext>
            </a:extLst>
          </p:cNvPr>
          <p:cNvCxnSpPr>
            <a:cxnSpLocks/>
            <a:endCxn id="353" idx="1"/>
          </p:cNvCxnSpPr>
          <p:nvPr/>
        </p:nvCxnSpPr>
        <p:spPr>
          <a:xfrm>
            <a:off x="2953560" y="4802883"/>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6" name="Straight Arrow Connector 215">
            <a:extLst>
              <a:ext uri="{FF2B5EF4-FFF2-40B4-BE49-F238E27FC236}">
                <a16:creationId xmlns:a16="http://schemas.microsoft.com/office/drawing/2014/main" id="{40019729-558F-4457-B7BA-6FC95A8A5274}"/>
              </a:ext>
            </a:extLst>
          </p:cNvPr>
          <p:cNvCxnSpPr>
            <a:cxnSpLocks/>
            <a:endCxn id="353" idx="7"/>
          </p:cNvCxnSpPr>
          <p:nvPr/>
        </p:nvCxnSpPr>
        <p:spPr>
          <a:xfrm flipH="1">
            <a:off x="3361635" y="4807409"/>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7" name="Straight Arrow Connector 216">
            <a:extLst>
              <a:ext uri="{FF2B5EF4-FFF2-40B4-BE49-F238E27FC236}">
                <a16:creationId xmlns:a16="http://schemas.microsoft.com/office/drawing/2014/main" id="{345FD0BB-717C-4E1A-B6B2-AB5625147237}"/>
              </a:ext>
            </a:extLst>
          </p:cNvPr>
          <p:cNvCxnSpPr>
            <a:cxnSpLocks/>
            <a:endCxn id="353" idx="3"/>
          </p:cNvCxnSpPr>
          <p:nvPr/>
        </p:nvCxnSpPr>
        <p:spPr>
          <a:xfrm flipV="1">
            <a:off x="2953560" y="518252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8" name="Straight Arrow Connector 217">
            <a:extLst>
              <a:ext uri="{FF2B5EF4-FFF2-40B4-BE49-F238E27FC236}">
                <a16:creationId xmlns:a16="http://schemas.microsoft.com/office/drawing/2014/main" id="{34E0EDD5-1958-40F9-9D05-E14B2F856A95}"/>
              </a:ext>
            </a:extLst>
          </p:cNvPr>
          <p:cNvCxnSpPr>
            <a:cxnSpLocks/>
            <a:stCxn id="353" idx="5"/>
            <a:endCxn id="354" idx="1"/>
          </p:cNvCxnSpPr>
          <p:nvPr/>
        </p:nvCxnSpPr>
        <p:spPr>
          <a:xfrm>
            <a:off x="3361635" y="518252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59" name="Straight Arrow Connector 218">
            <a:extLst>
              <a:ext uri="{FF2B5EF4-FFF2-40B4-BE49-F238E27FC236}">
                <a16:creationId xmlns:a16="http://schemas.microsoft.com/office/drawing/2014/main" id="{EAC7BAB8-B1B6-47C0-BEB6-2F5E64D71E6D}"/>
              </a:ext>
            </a:extLst>
          </p:cNvPr>
          <p:cNvCxnSpPr>
            <a:cxnSpLocks/>
            <a:endCxn id="354" idx="2"/>
          </p:cNvCxnSpPr>
          <p:nvPr/>
        </p:nvCxnSpPr>
        <p:spPr>
          <a:xfrm>
            <a:off x="2974730" y="537736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60" name="Straight Arrow Connector 219">
            <a:extLst>
              <a:ext uri="{FF2B5EF4-FFF2-40B4-BE49-F238E27FC236}">
                <a16:creationId xmlns:a16="http://schemas.microsoft.com/office/drawing/2014/main" id="{697961EA-C8E8-486E-8CE0-AF18604A8FAB}"/>
              </a:ext>
            </a:extLst>
          </p:cNvPr>
          <p:cNvCxnSpPr>
            <a:cxnSpLocks/>
            <a:stCxn id="354" idx="0"/>
          </p:cNvCxnSpPr>
          <p:nvPr/>
        </p:nvCxnSpPr>
        <p:spPr>
          <a:xfrm flipH="1" flipV="1">
            <a:off x="3555724" y="4828579"/>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61" name="Oval 220">
            <a:extLst>
              <a:ext uri="{FF2B5EF4-FFF2-40B4-BE49-F238E27FC236}">
                <a16:creationId xmlns:a16="http://schemas.microsoft.com/office/drawing/2014/main" id="{07DB9BFC-3CC0-4B5D-A37D-AE40B1ED429B}"/>
              </a:ext>
            </a:extLst>
          </p:cNvPr>
          <p:cNvSpPr/>
          <p:nvPr/>
        </p:nvSpPr>
        <p:spPr>
          <a:xfrm>
            <a:off x="1717811" y="5471029"/>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2" name="Oval 221">
            <a:extLst>
              <a:ext uri="{FF2B5EF4-FFF2-40B4-BE49-F238E27FC236}">
                <a16:creationId xmlns:a16="http://schemas.microsoft.com/office/drawing/2014/main" id="{D356F667-3899-4E7C-AB10-53A656DE9C62}"/>
              </a:ext>
            </a:extLst>
          </p:cNvPr>
          <p:cNvSpPr/>
          <p:nvPr/>
        </p:nvSpPr>
        <p:spPr>
          <a:xfrm>
            <a:off x="1520491" y="5927730"/>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3" name="Oval 222">
            <a:extLst>
              <a:ext uri="{FF2B5EF4-FFF2-40B4-BE49-F238E27FC236}">
                <a16:creationId xmlns:a16="http://schemas.microsoft.com/office/drawing/2014/main" id="{9796E23E-A5C8-408D-A816-5F003F848950}"/>
              </a:ext>
            </a:extLst>
          </p:cNvPr>
          <p:cNvSpPr/>
          <p:nvPr/>
        </p:nvSpPr>
        <p:spPr>
          <a:xfrm>
            <a:off x="2176909" y="5927730"/>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64" name="Straight Arrow Connector 223">
            <a:extLst>
              <a:ext uri="{FF2B5EF4-FFF2-40B4-BE49-F238E27FC236}">
                <a16:creationId xmlns:a16="http://schemas.microsoft.com/office/drawing/2014/main" id="{D351AC33-B474-46EC-AA7A-74D1152EE2E5}"/>
              </a:ext>
            </a:extLst>
          </p:cNvPr>
          <p:cNvCxnSpPr>
            <a:cxnSpLocks/>
            <a:endCxn id="361" idx="1"/>
          </p:cNvCxnSpPr>
          <p:nvPr/>
        </p:nvCxnSpPr>
        <p:spPr>
          <a:xfrm>
            <a:off x="1643872" y="542552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5" name="Straight Arrow Connector 224">
            <a:extLst>
              <a:ext uri="{FF2B5EF4-FFF2-40B4-BE49-F238E27FC236}">
                <a16:creationId xmlns:a16="http://schemas.microsoft.com/office/drawing/2014/main" id="{2110C6B2-7C19-40A5-B238-DAD541718583}"/>
              </a:ext>
            </a:extLst>
          </p:cNvPr>
          <p:cNvCxnSpPr>
            <a:cxnSpLocks/>
            <a:endCxn id="361" idx="7"/>
          </p:cNvCxnSpPr>
          <p:nvPr/>
        </p:nvCxnSpPr>
        <p:spPr>
          <a:xfrm flipH="1">
            <a:off x="2051947" y="543004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6" name="Straight Arrow Connector 225">
            <a:extLst>
              <a:ext uri="{FF2B5EF4-FFF2-40B4-BE49-F238E27FC236}">
                <a16:creationId xmlns:a16="http://schemas.microsoft.com/office/drawing/2014/main" id="{20B0B3CD-2E09-491C-A0E2-EF2A3CD1E5FD}"/>
              </a:ext>
            </a:extLst>
          </p:cNvPr>
          <p:cNvCxnSpPr>
            <a:cxnSpLocks/>
            <a:stCxn id="362" idx="7"/>
            <a:endCxn id="361" idx="3"/>
          </p:cNvCxnSpPr>
          <p:nvPr/>
        </p:nvCxnSpPr>
        <p:spPr>
          <a:xfrm flipV="1">
            <a:off x="1643872" y="5805163"/>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7" name="Straight Arrow Connector 226">
            <a:extLst>
              <a:ext uri="{FF2B5EF4-FFF2-40B4-BE49-F238E27FC236}">
                <a16:creationId xmlns:a16="http://schemas.microsoft.com/office/drawing/2014/main" id="{D1D295FE-B848-466A-A138-CB091AC09ED4}"/>
              </a:ext>
            </a:extLst>
          </p:cNvPr>
          <p:cNvCxnSpPr>
            <a:cxnSpLocks/>
            <a:stCxn id="361" idx="5"/>
            <a:endCxn id="363" idx="1"/>
          </p:cNvCxnSpPr>
          <p:nvPr/>
        </p:nvCxnSpPr>
        <p:spPr>
          <a:xfrm>
            <a:off x="2051947" y="5805163"/>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68" name="Straight Arrow Connector 227">
            <a:extLst>
              <a:ext uri="{FF2B5EF4-FFF2-40B4-BE49-F238E27FC236}">
                <a16:creationId xmlns:a16="http://schemas.microsoft.com/office/drawing/2014/main" id="{589B447C-0B55-44B7-A95A-BC8956CE8D1E}"/>
              </a:ext>
            </a:extLst>
          </p:cNvPr>
          <p:cNvCxnSpPr>
            <a:cxnSpLocks/>
            <a:stCxn id="362" idx="6"/>
            <a:endCxn id="363" idx="2"/>
          </p:cNvCxnSpPr>
          <p:nvPr/>
        </p:nvCxnSpPr>
        <p:spPr>
          <a:xfrm>
            <a:off x="1665042" y="6000006"/>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69" name="Straight Arrow Connector 228">
            <a:extLst>
              <a:ext uri="{FF2B5EF4-FFF2-40B4-BE49-F238E27FC236}">
                <a16:creationId xmlns:a16="http://schemas.microsoft.com/office/drawing/2014/main" id="{9D614224-753D-4304-B73A-E893D8DA1F87}"/>
              </a:ext>
            </a:extLst>
          </p:cNvPr>
          <p:cNvCxnSpPr>
            <a:cxnSpLocks/>
            <a:endCxn id="362" idx="0"/>
          </p:cNvCxnSpPr>
          <p:nvPr/>
        </p:nvCxnSpPr>
        <p:spPr>
          <a:xfrm>
            <a:off x="1592767" y="544669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70" name="Straight Arrow Connector 229">
            <a:extLst>
              <a:ext uri="{FF2B5EF4-FFF2-40B4-BE49-F238E27FC236}">
                <a16:creationId xmlns:a16="http://schemas.microsoft.com/office/drawing/2014/main" id="{1100502B-2FD2-4079-8D00-C9F871242E6A}"/>
              </a:ext>
            </a:extLst>
          </p:cNvPr>
          <p:cNvCxnSpPr>
            <a:cxnSpLocks/>
            <a:stCxn id="363" idx="0"/>
          </p:cNvCxnSpPr>
          <p:nvPr/>
        </p:nvCxnSpPr>
        <p:spPr>
          <a:xfrm flipH="1" flipV="1">
            <a:off x="2246037" y="5451217"/>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71" name="Oval 230">
            <a:extLst>
              <a:ext uri="{FF2B5EF4-FFF2-40B4-BE49-F238E27FC236}">
                <a16:creationId xmlns:a16="http://schemas.microsoft.com/office/drawing/2014/main" id="{EE66D194-B242-4462-BE4A-312EF1542040}"/>
              </a:ext>
            </a:extLst>
          </p:cNvPr>
          <p:cNvSpPr/>
          <p:nvPr/>
        </p:nvSpPr>
        <p:spPr>
          <a:xfrm>
            <a:off x="2371083" y="5477194"/>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2" name="Oval 231">
            <a:extLst>
              <a:ext uri="{FF2B5EF4-FFF2-40B4-BE49-F238E27FC236}">
                <a16:creationId xmlns:a16="http://schemas.microsoft.com/office/drawing/2014/main" id="{962BDB44-0FCA-44F1-95E6-5DC20D2B74A6}"/>
              </a:ext>
            </a:extLst>
          </p:cNvPr>
          <p:cNvSpPr/>
          <p:nvPr/>
        </p:nvSpPr>
        <p:spPr>
          <a:xfrm>
            <a:off x="2830179" y="5933896"/>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73" name="Straight Arrow Connector 232">
            <a:extLst>
              <a:ext uri="{FF2B5EF4-FFF2-40B4-BE49-F238E27FC236}">
                <a16:creationId xmlns:a16="http://schemas.microsoft.com/office/drawing/2014/main" id="{AEFC96E9-B8DA-43F0-A1A5-704A7212DCFD}"/>
              </a:ext>
            </a:extLst>
          </p:cNvPr>
          <p:cNvCxnSpPr>
            <a:cxnSpLocks/>
            <a:endCxn id="371" idx="1"/>
          </p:cNvCxnSpPr>
          <p:nvPr/>
        </p:nvCxnSpPr>
        <p:spPr>
          <a:xfrm>
            <a:off x="2297142" y="5431688"/>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4" name="Straight Arrow Connector 233">
            <a:extLst>
              <a:ext uri="{FF2B5EF4-FFF2-40B4-BE49-F238E27FC236}">
                <a16:creationId xmlns:a16="http://schemas.microsoft.com/office/drawing/2014/main" id="{A0A9FBE2-FD51-47C7-B06C-E2D46B5DCBAB}"/>
              </a:ext>
            </a:extLst>
          </p:cNvPr>
          <p:cNvCxnSpPr>
            <a:cxnSpLocks/>
            <a:endCxn id="371" idx="7"/>
          </p:cNvCxnSpPr>
          <p:nvPr/>
        </p:nvCxnSpPr>
        <p:spPr>
          <a:xfrm flipH="1">
            <a:off x="2705217" y="543621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5" name="Straight Arrow Connector 234">
            <a:extLst>
              <a:ext uri="{FF2B5EF4-FFF2-40B4-BE49-F238E27FC236}">
                <a16:creationId xmlns:a16="http://schemas.microsoft.com/office/drawing/2014/main" id="{138220D8-DBEB-4DBE-B8E0-005944EC662B}"/>
              </a:ext>
            </a:extLst>
          </p:cNvPr>
          <p:cNvCxnSpPr>
            <a:cxnSpLocks/>
            <a:endCxn id="371" idx="3"/>
          </p:cNvCxnSpPr>
          <p:nvPr/>
        </p:nvCxnSpPr>
        <p:spPr>
          <a:xfrm flipV="1">
            <a:off x="2297142" y="581132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6" name="Straight Arrow Connector 235">
            <a:extLst>
              <a:ext uri="{FF2B5EF4-FFF2-40B4-BE49-F238E27FC236}">
                <a16:creationId xmlns:a16="http://schemas.microsoft.com/office/drawing/2014/main" id="{1C8D7783-5B42-4D4B-A34A-559A0185C774}"/>
              </a:ext>
            </a:extLst>
          </p:cNvPr>
          <p:cNvCxnSpPr>
            <a:cxnSpLocks/>
            <a:stCxn id="371" idx="5"/>
            <a:endCxn id="372" idx="1"/>
          </p:cNvCxnSpPr>
          <p:nvPr/>
        </p:nvCxnSpPr>
        <p:spPr>
          <a:xfrm>
            <a:off x="2705217" y="581132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77" name="Straight Arrow Connector 236">
            <a:extLst>
              <a:ext uri="{FF2B5EF4-FFF2-40B4-BE49-F238E27FC236}">
                <a16:creationId xmlns:a16="http://schemas.microsoft.com/office/drawing/2014/main" id="{628210E2-5429-4752-8191-F23AC3E7B90C}"/>
              </a:ext>
            </a:extLst>
          </p:cNvPr>
          <p:cNvCxnSpPr>
            <a:cxnSpLocks/>
            <a:endCxn id="372" idx="2"/>
          </p:cNvCxnSpPr>
          <p:nvPr/>
        </p:nvCxnSpPr>
        <p:spPr>
          <a:xfrm>
            <a:off x="2318312" y="600617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78" name="Straight Arrow Connector 237">
            <a:extLst>
              <a:ext uri="{FF2B5EF4-FFF2-40B4-BE49-F238E27FC236}">
                <a16:creationId xmlns:a16="http://schemas.microsoft.com/office/drawing/2014/main" id="{E0660C7E-FFE5-4256-8365-B0ADE2548B29}"/>
              </a:ext>
            </a:extLst>
          </p:cNvPr>
          <p:cNvCxnSpPr>
            <a:cxnSpLocks/>
            <a:stCxn id="372" idx="0"/>
          </p:cNvCxnSpPr>
          <p:nvPr/>
        </p:nvCxnSpPr>
        <p:spPr>
          <a:xfrm flipH="1" flipV="1">
            <a:off x="2899308" y="545738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79" name="Oval 238">
            <a:extLst>
              <a:ext uri="{FF2B5EF4-FFF2-40B4-BE49-F238E27FC236}">
                <a16:creationId xmlns:a16="http://schemas.microsoft.com/office/drawing/2014/main" id="{5FFD9E3E-8569-4F48-8994-3AB498F06CE9}"/>
              </a:ext>
            </a:extLst>
          </p:cNvPr>
          <p:cNvSpPr/>
          <p:nvPr/>
        </p:nvSpPr>
        <p:spPr>
          <a:xfrm>
            <a:off x="3024353" y="5478263"/>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0" name="Oval 239">
            <a:extLst>
              <a:ext uri="{FF2B5EF4-FFF2-40B4-BE49-F238E27FC236}">
                <a16:creationId xmlns:a16="http://schemas.microsoft.com/office/drawing/2014/main" id="{8925AF03-D70A-4ED0-80A8-EC1DB47AA1AE}"/>
              </a:ext>
            </a:extLst>
          </p:cNvPr>
          <p:cNvSpPr/>
          <p:nvPr/>
        </p:nvSpPr>
        <p:spPr>
          <a:xfrm>
            <a:off x="3483450" y="5934966"/>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1" name="Straight Arrow Connector 240">
            <a:extLst>
              <a:ext uri="{FF2B5EF4-FFF2-40B4-BE49-F238E27FC236}">
                <a16:creationId xmlns:a16="http://schemas.microsoft.com/office/drawing/2014/main" id="{CB3D0D5E-B7A5-49C1-988D-B5AC94F7CE81}"/>
              </a:ext>
            </a:extLst>
          </p:cNvPr>
          <p:cNvCxnSpPr>
            <a:cxnSpLocks/>
            <a:endCxn id="379" idx="1"/>
          </p:cNvCxnSpPr>
          <p:nvPr/>
        </p:nvCxnSpPr>
        <p:spPr>
          <a:xfrm>
            <a:off x="2950412" y="543275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2" name="Straight Arrow Connector 241">
            <a:extLst>
              <a:ext uri="{FF2B5EF4-FFF2-40B4-BE49-F238E27FC236}">
                <a16:creationId xmlns:a16="http://schemas.microsoft.com/office/drawing/2014/main" id="{4935F270-1A71-43BA-B93A-0E40DB2B6873}"/>
              </a:ext>
            </a:extLst>
          </p:cNvPr>
          <p:cNvCxnSpPr>
            <a:cxnSpLocks/>
            <a:endCxn id="379" idx="7"/>
          </p:cNvCxnSpPr>
          <p:nvPr/>
        </p:nvCxnSpPr>
        <p:spPr>
          <a:xfrm flipH="1">
            <a:off x="3358489" y="5437282"/>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3" name="Straight Arrow Connector 242">
            <a:extLst>
              <a:ext uri="{FF2B5EF4-FFF2-40B4-BE49-F238E27FC236}">
                <a16:creationId xmlns:a16="http://schemas.microsoft.com/office/drawing/2014/main" id="{E2D13746-2FB4-494A-B5FD-0EB17F419B02}"/>
              </a:ext>
            </a:extLst>
          </p:cNvPr>
          <p:cNvCxnSpPr>
            <a:cxnSpLocks/>
            <a:endCxn id="379" idx="3"/>
          </p:cNvCxnSpPr>
          <p:nvPr/>
        </p:nvCxnSpPr>
        <p:spPr>
          <a:xfrm flipV="1">
            <a:off x="2950412" y="581239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4" name="Straight Arrow Connector 243">
            <a:extLst>
              <a:ext uri="{FF2B5EF4-FFF2-40B4-BE49-F238E27FC236}">
                <a16:creationId xmlns:a16="http://schemas.microsoft.com/office/drawing/2014/main" id="{92347114-757B-46AD-85E5-48CFC62412CF}"/>
              </a:ext>
            </a:extLst>
          </p:cNvPr>
          <p:cNvCxnSpPr>
            <a:cxnSpLocks/>
            <a:stCxn id="379" idx="5"/>
            <a:endCxn id="380" idx="1"/>
          </p:cNvCxnSpPr>
          <p:nvPr/>
        </p:nvCxnSpPr>
        <p:spPr>
          <a:xfrm>
            <a:off x="3358489" y="581239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85" name="Straight Arrow Connector 244">
            <a:extLst>
              <a:ext uri="{FF2B5EF4-FFF2-40B4-BE49-F238E27FC236}">
                <a16:creationId xmlns:a16="http://schemas.microsoft.com/office/drawing/2014/main" id="{22ED0F7A-F267-4C38-AE82-6C27F96A3F71}"/>
              </a:ext>
            </a:extLst>
          </p:cNvPr>
          <p:cNvCxnSpPr>
            <a:cxnSpLocks/>
            <a:endCxn id="380" idx="2"/>
          </p:cNvCxnSpPr>
          <p:nvPr/>
        </p:nvCxnSpPr>
        <p:spPr>
          <a:xfrm>
            <a:off x="2971582" y="6007239"/>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86" name="Straight Arrow Connector 245">
            <a:extLst>
              <a:ext uri="{FF2B5EF4-FFF2-40B4-BE49-F238E27FC236}">
                <a16:creationId xmlns:a16="http://schemas.microsoft.com/office/drawing/2014/main" id="{DB91DA33-64D2-4B14-A3BF-B4F3400C2489}"/>
              </a:ext>
            </a:extLst>
          </p:cNvPr>
          <p:cNvCxnSpPr>
            <a:cxnSpLocks/>
            <a:stCxn id="380" idx="0"/>
          </p:cNvCxnSpPr>
          <p:nvPr/>
        </p:nvCxnSpPr>
        <p:spPr>
          <a:xfrm flipH="1" flipV="1">
            <a:off x="3552578" y="5458452"/>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87" name="Straight Arrow Connector 246">
            <a:extLst>
              <a:ext uri="{FF2B5EF4-FFF2-40B4-BE49-F238E27FC236}">
                <a16:creationId xmlns:a16="http://schemas.microsoft.com/office/drawing/2014/main" id="{47F8090C-F901-4D1A-B193-B68100BC7942}"/>
              </a:ext>
            </a:extLst>
          </p:cNvPr>
          <p:cNvCxnSpPr>
            <a:cxnSpLocks/>
          </p:cNvCxnSpPr>
          <p:nvPr/>
        </p:nvCxnSpPr>
        <p:spPr>
          <a:xfrm>
            <a:off x="3552578" y="6084685"/>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8" name="Straight Arrow Connector 247">
            <a:extLst>
              <a:ext uri="{FF2B5EF4-FFF2-40B4-BE49-F238E27FC236}">
                <a16:creationId xmlns:a16="http://schemas.microsoft.com/office/drawing/2014/main" id="{AD5FAEB6-D9EE-4233-ADAB-9FD605BEAB6E}"/>
              </a:ext>
            </a:extLst>
          </p:cNvPr>
          <p:cNvCxnSpPr>
            <a:cxnSpLocks/>
          </p:cNvCxnSpPr>
          <p:nvPr/>
        </p:nvCxnSpPr>
        <p:spPr>
          <a:xfrm>
            <a:off x="2905599" y="607303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9" name="Straight Arrow Connector 248">
            <a:extLst>
              <a:ext uri="{FF2B5EF4-FFF2-40B4-BE49-F238E27FC236}">
                <a16:creationId xmlns:a16="http://schemas.microsoft.com/office/drawing/2014/main" id="{027B9DA9-50DD-4741-8F36-8ECD61C8FE53}"/>
              </a:ext>
            </a:extLst>
          </p:cNvPr>
          <p:cNvCxnSpPr>
            <a:cxnSpLocks/>
          </p:cNvCxnSpPr>
          <p:nvPr/>
        </p:nvCxnSpPr>
        <p:spPr>
          <a:xfrm>
            <a:off x="2247609" y="6077448"/>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0" name="Straight Arrow Connector 249">
            <a:extLst>
              <a:ext uri="{FF2B5EF4-FFF2-40B4-BE49-F238E27FC236}">
                <a16:creationId xmlns:a16="http://schemas.microsoft.com/office/drawing/2014/main" id="{D4DB197E-6C87-4888-BBFC-C7DE1FA12F57}"/>
              </a:ext>
            </a:extLst>
          </p:cNvPr>
          <p:cNvCxnSpPr>
            <a:cxnSpLocks/>
          </p:cNvCxnSpPr>
          <p:nvPr/>
        </p:nvCxnSpPr>
        <p:spPr>
          <a:xfrm>
            <a:off x="1597573" y="607410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391" name="Rectangle 250">
            <a:extLst>
              <a:ext uri="{FF2B5EF4-FFF2-40B4-BE49-F238E27FC236}">
                <a16:creationId xmlns:a16="http://schemas.microsoft.com/office/drawing/2014/main" id="{08A48ADE-0109-4FCD-ADCB-8A42B81FEF2F}"/>
              </a:ext>
            </a:extLst>
          </p:cNvPr>
          <p:cNvSpPr/>
          <p:nvPr/>
        </p:nvSpPr>
        <p:spPr>
          <a:xfrm>
            <a:off x="838203" y="6269736"/>
            <a:ext cx="2766332" cy="213289"/>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2" name="Straight Arrow Connector 252">
            <a:extLst>
              <a:ext uri="{FF2B5EF4-FFF2-40B4-BE49-F238E27FC236}">
                <a16:creationId xmlns:a16="http://schemas.microsoft.com/office/drawing/2014/main" id="{9F9262EF-5848-4D79-BD5F-D40BD21D3724}"/>
              </a:ext>
            </a:extLst>
          </p:cNvPr>
          <p:cNvCxnSpPr>
            <a:cxnSpLocks/>
          </p:cNvCxnSpPr>
          <p:nvPr/>
        </p:nvCxnSpPr>
        <p:spPr>
          <a:xfrm>
            <a:off x="931947" y="3863390"/>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393" name="Oval 253">
            <a:extLst>
              <a:ext uri="{FF2B5EF4-FFF2-40B4-BE49-F238E27FC236}">
                <a16:creationId xmlns:a16="http://schemas.microsoft.com/office/drawing/2014/main" id="{3A160C1F-2D16-4679-A9D9-AEE174AFE1A8}"/>
              </a:ext>
            </a:extLst>
          </p:cNvPr>
          <p:cNvSpPr/>
          <p:nvPr/>
        </p:nvSpPr>
        <p:spPr>
          <a:xfrm>
            <a:off x="1058479" y="4213587"/>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4" name="Oval 254">
            <a:extLst>
              <a:ext uri="{FF2B5EF4-FFF2-40B4-BE49-F238E27FC236}">
                <a16:creationId xmlns:a16="http://schemas.microsoft.com/office/drawing/2014/main" id="{7017858F-ECE4-4CE3-852D-E0B5D6F4DC24}"/>
              </a:ext>
            </a:extLst>
          </p:cNvPr>
          <p:cNvSpPr/>
          <p:nvPr/>
        </p:nvSpPr>
        <p:spPr>
          <a:xfrm>
            <a:off x="861159" y="4044699"/>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5" name="Oval 255">
            <a:extLst>
              <a:ext uri="{FF2B5EF4-FFF2-40B4-BE49-F238E27FC236}">
                <a16:creationId xmlns:a16="http://schemas.microsoft.com/office/drawing/2014/main" id="{8A756E31-86DF-422C-8F7D-09FB1402BA98}"/>
              </a:ext>
            </a:extLst>
          </p:cNvPr>
          <p:cNvSpPr/>
          <p:nvPr/>
        </p:nvSpPr>
        <p:spPr>
          <a:xfrm>
            <a:off x="861159" y="4670288"/>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96" name="Straight Arrow Connector 256">
            <a:extLst>
              <a:ext uri="{FF2B5EF4-FFF2-40B4-BE49-F238E27FC236}">
                <a16:creationId xmlns:a16="http://schemas.microsoft.com/office/drawing/2014/main" id="{00341AAE-6055-472D-94A9-FA3AB3E9F009}"/>
              </a:ext>
            </a:extLst>
          </p:cNvPr>
          <p:cNvCxnSpPr>
            <a:cxnSpLocks/>
            <a:stCxn id="394" idx="5"/>
            <a:endCxn id="393" idx="1"/>
          </p:cNvCxnSpPr>
          <p:nvPr/>
        </p:nvCxnSpPr>
        <p:spPr>
          <a:xfrm>
            <a:off x="984539" y="416807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7" name="Straight Arrow Connector 257">
            <a:extLst>
              <a:ext uri="{FF2B5EF4-FFF2-40B4-BE49-F238E27FC236}">
                <a16:creationId xmlns:a16="http://schemas.microsoft.com/office/drawing/2014/main" id="{6D595BCB-CFE9-4581-BBFA-54F7C0DCE4DE}"/>
              </a:ext>
            </a:extLst>
          </p:cNvPr>
          <p:cNvCxnSpPr>
            <a:cxnSpLocks/>
            <a:endCxn id="393" idx="7"/>
          </p:cNvCxnSpPr>
          <p:nvPr/>
        </p:nvCxnSpPr>
        <p:spPr>
          <a:xfrm flipH="1">
            <a:off x="1392615" y="4172606"/>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8" name="Straight Arrow Connector 258">
            <a:extLst>
              <a:ext uri="{FF2B5EF4-FFF2-40B4-BE49-F238E27FC236}">
                <a16:creationId xmlns:a16="http://schemas.microsoft.com/office/drawing/2014/main" id="{DAEBFADF-2A3B-4336-AEEC-4A2E44C360C8}"/>
              </a:ext>
            </a:extLst>
          </p:cNvPr>
          <p:cNvCxnSpPr>
            <a:cxnSpLocks/>
            <a:stCxn id="395" idx="7"/>
            <a:endCxn id="393" idx="3"/>
          </p:cNvCxnSpPr>
          <p:nvPr/>
        </p:nvCxnSpPr>
        <p:spPr>
          <a:xfrm flipV="1">
            <a:off x="984539" y="4547721"/>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9" name="Straight Arrow Connector 259">
            <a:extLst>
              <a:ext uri="{FF2B5EF4-FFF2-40B4-BE49-F238E27FC236}">
                <a16:creationId xmlns:a16="http://schemas.microsoft.com/office/drawing/2014/main" id="{210184D1-74CD-447A-BB31-B31972FBE293}"/>
              </a:ext>
            </a:extLst>
          </p:cNvPr>
          <p:cNvCxnSpPr>
            <a:cxnSpLocks/>
            <a:stCxn id="393" idx="5"/>
          </p:cNvCxnSpPr>
          <p:nvPr/>
        </p:nvCxnSpPr>
        <p:spPr>
          <a:xfrm>
            <a:off x="1392615" y="4547721"/>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00" name="Straight Arrow Connector 260">
            <a:extLst>
              <a:ext uri="{FF2B5EF4-FFF2-40B4-BE49-F238E27FC236}">
                <a16:creationId xmlns:a16="http://schemas.microsoft.com/office/drawing/2014/main" id="{26019B32-21BF-4F37-AC46-22C6AC4A1369}"/>
              </a:ext>
            </a:extLst>
          </p:cNvPr>
          <p:cNvCxnSpPr>
            <a:cxnSpLocks/>
            <a:stCxn id="395" idx="6"/>
          </p:cNvCxnSpPr>
          <p:nvPr/>
        </p:nvCxnSpPr>
        <p:spPr>
          <a:xfrm>
            <a:off x="1005708" y="4742564"/>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01" name="Straight Arrow Connector 261">
            <a:extLst>
              <a:ext uri="{FF2B5EF4-FFF2-40B4-BE49-F238E27FC236}">
                <a16:creationId xmlns:a16="http://schemas.microsoft.com/office/drawing/2014/main" id="{77FE1C99-5250-4EB7-823B-55AD2BDDA9F4}"/>
              </a:ext>
            </a:extLst>
          </p:cNvPr>
          <p:cNvCxnSpPr>
            <a:cxnSpLocks/>
            <a:stCxn id="394" idx="4"/>
            <a:endCxn id="395" idx="0"/>
          </p:cNvCxnSpPr>
          <p:nvPr/>
        </p:nvCxnSpPr>
        <p:spPr>
          <a:xfrm>
            <a:off x="933435" y="418924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02" name="Straight Arrow Connector 262">
            <a:extLst>
              <a:ext uri="{FF2B5EF4-FFF2-40B4-BE49-F238E27FC236}">
                <a16:creationId xmlns:a16="http://schemas.microsoft.com/office/drawing/2014/main" id="{814C603E-991E-4AEC-95FC-50F87B02743B}"/>
              </a:ext>
            </a:extLst>
          </p:cNvPr>
          <p:cNvCxnSpPr>
            <a:cxnSpLocks/>
            <a:stCxn id="394" idx="6"/>
          </p:cNvCxnSpPr>
          <p:nvPr/>
        </p:nvCxnSpPr>
        <p:spPr>
          <a:xfrm>
            <a:off x="1005708" y="4116975"/>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03" name="Oval 263">
            <a:extLst>
              <a:ext uri="{FF2B5EF4-FFF2-40B4-BE49-F238E27FC236}">
                <a16:creationId xmlns:a16="http://schemas.microsoft.com/office/drawing/2014/main" id="{80F3E716-D857-482C-B462-7C985FD9E7A4}"/>
              </a:ext>
            </a:extLst>
          </p:cNvPr>
          <p:cNvSpPr/>
          <p:nvPr/>
        </p:nvSpPr>
        <p:spPr>
          <a:xfrm>
            <a:off x="1055332" y="4841154"/>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4" name="Oval 264">
            <a:extLst>
              <a:ext uri="{FF2B5EF4-FFF2-40B4-BE49-F238E27FC236}">
                <a16:creationId xmlns:a16="http://schemas.microsoft.com/office/drawing/2014/main" id="{5EEAF53A-3C18-4C6A-8B92-F2DAC07C1E05}"/>
              </a:ext>
            </a:extLst>
          </p:cNvPr>
          <p:cNvSpPr/>
          <p:nvPr/>
        </p:nvSpPr>
        <p:spPr>
          <a:xfrm>
            <a:off x="858013" y="5297858"/>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5" name="Straight Arrow Connector 265">
            <a:extLst>
              <a:ext uri="{FF2B5EF4-FFF2-40B4-BE49-F238E27FC236}">
                <a16:creationId xmlns:a16="http://schemas.microsoft.com/office/drawing/2014/main" id="{192FDE24-D150-4913-98C4-343E1640315D}"/>
              </a:ext>
            </a:extLst>
          </p:cNvPr>
          <p:cNvCxnSpPr>
            <a:cxnSpLocks/>
            <a:endCxn id="403" idx="1"/>
          </p:cNvCxnSpPr>
          <p:nvPr/>
        </p:nvCxnSpPr>
        <p:spPr>
          <a:xfrm>
            <a:off x="981393" y="479564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6" name="Straight Arrow Connector 266">
            <a:extLst>
              <a:ext uri="{FF2B5EF4-FFF2-40B4-BE49-F238E27FC236}">
                <a16:creationId xmlns:a16="http://schemas.microsoft.com/office/drawing/2014/main" id="{65271833-72DA-4A80-88C7-7A5149D2191D}"/>
              </a:ext>
            </a:extLst>
          </p:cNvPr>
          <p:cNvCxnSpPr>
            <a:cxnSpLocks/>
            <a:endCxn id="403" idx="7"/>
          </p:cNvCxnSpPr>
          <p:nvPr/>
        </p:nvCxnSpPr>
        <p:spPr>
          <a:xfrm flipH="1">
            <a:off x="1389468" y="480017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7" name="Straight Arrow Connector 267">
            <a:extLst>
              <a:ext uri="{FF2B5EF4-FFF2-40B4-BE49-F238E27FC236}">
                <a16:creationId xmlns:a16="http://schemas.microsoft.com/office/drawing/2014/main" id="{D2981131-3EB8-4791-AED2-8CBA923A3125}"/>
              </a:ext>
            </a:extLst>
          </p:cNvPr>
          <p:cNvCxnSpPr>
            <a:cxnSpLocks/>
            <a:stCxn id="404" idx="7"/>
            <a:endCxn id="403" idx="3"/>
          </p:cNvCxnSpPr>
          <p:nvPr/>
        </p:nvCxnSpPr>
        <p:spPr>
          <a:xfrm flipV="1">
            <a:off x="981393" y="517528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8" name="Straight Arrow Connector 268">
            <a:extLst>
              <a:ext uri="{FF2B5EF4-FFF2-40B4-BE49-F238E27FC236}">
                <a16:creationId xmlns:a16="http://schemas.microsoft.com/office/drawing/2014/main" id="{F888BF5B-CEDB-40E9-A087-723875A85AF3}"/>
              </a:ext>
            </a:extLst>
          </p:cNvPr>
          <p:cNvCxnSpPr>
            <a:cxnSpLocks/>
            <a:stCxn id="403" idx="5"/>
          </p:cNvCxnSpPr>
          <p:nvPr/>
        </p:nvCxnSpPr>
        <p:spPr>
          <a:xfrm>
            <a:off x="1389468" y="517528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09" name="Straight Arrow Connector 269">
            <a:extLst>
              <a:ext uri="{FF2B5EF4-FFF2-40B4-BE49-F238E27FC236}">
                <a16:creationId xmlns:a16="http://schemas.microsoft.com/office/drawing/2014/main" id="{D2EC1AE8-0040-4976-85B2-E5FF0F339F56}"/>
              </a:ext>
            </a:extLst>
          </p:cNvPr>
          <p:cNvCxnSpPr>
            <a:cxnSpLocks/>
            <a:stCxn id="404" idx="6"/>
          </p:cNvCxnSpPr>
          <p:nvPr/>
        </p:nvCxnSpPr>
        <p:spPr>
          <a:xfrm>
            <a:off x="1002562" y="537013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10" name="Straight Arrow Connector 270">
            <a:extLst>
              <a:ext uri="{FF2B5EF4-FFF2-40B4-BE49-F238E27FC236}">
                <a16:creationId xmlns:a16="http://schemas.microsoft.com/office/drawing/2014/main" id="{A3540B00-2EC5-4CAC-8A15-A01EA2A080A5}"/>
              </a:ext>
            </a:extLst>
          </p:cNvPr>
          <p:cNvCxnSpPr>
            <a:cxnSpLocks/>
            <a:endCxn id="404" idx="0"/>
          </p:cNvCxnSpPr>
          <p:nvPr/>
        </p:nvCxnSpPr>
        <p:spPr>
          <a:xfrm>
            <a:off x="930286" y="4816818"/>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411" name="Oval 271">
            <a:extLst>
              <a:ext uri="{FF2B5EF4-FFF2-40B4-BE49-F238E27FC236}">
                <a16:creationId xmlns:a16="http://schemas.microsoft.com/office/drawing/2014/main" id="{CE2A12E6-B393-4E95-8468-C9793715F58F}"/>
              </a:ext>
            </a:extLst>
          </p:cNvPr>
          <p:cNvSpPr/>
          <p:nvPr/>
        </p:nvSpPr>
        <p:spPr>
          <a:xfrm>
            <a:off x="1052185" y="5471029"/>
            <a:ext cx="391464" cy="391464"/>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2" name="Oval 272">
            <a:extLst>
              <a:ext uri="{FF2B5EF4-FFF2-40B4-BE49-F238E27FC236}">
                <a16:creationId xmlns:a16="http://schemas.microsoft.com/office/drawing/2014/main" id="{FDF7CCF7-A723-4C84-BA12-BF81540D1038}"/>
              </a:ext>
            </a:extLst>
          </p:cNvPr>
          <p:cNvSpPr/>
          <p:nvPr/>
        </p:nvSpPr>
        <p:spPr>
          <a:xfrm>
            <a:off x="854865" y="5927730"/>
            <a:ext cx="144550" cy="144550"/>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13" name="Straight Arrow Connector 273">
            <a:extLst>
              <a:ext uri="{FF2B5EF4-FFF2-40B4-BE49-F238E27FC236}">
                <a16:creationId xmlns:a16="http://schemas.microsoft.com/office/drawing/2014/main" id="{F423CF13-4F81-42CC-9BB7-80ECB23AA0E2}"/>
              </a:ext>
            </a:extLst>
          </p:cNvPr>
          <p:cNvCxnSpPr>
            <a:cxnSpLocks/>
            <a:endCxn id="411" idx="1"/>
          </p:cNvCxnSpPr>
          <p:nvPr/>
        </p:nvCxnSpPr>
        <p:spPr>
          <a:xfrm>
            <a:off x="978245" y="542552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4" name="Straight Arrow Connector 274">
            <a:extLst>
              <a:ext uri="{FF2B5EF4-FFF2-40B4-BE49-F238E27FC236}">
                <a16:creationId xmlns:a16="http://schemas.microsoft.com/office/drawing/2014/main" id="{8D83534E-77DE-40C7-87E7-AA6C450F0FE7}"/>
              </a:ext>
            </a:extLst>
          </p:cNvPr>
          <p:cNvCxnSpPr>
            <a:cxnSpLocks/>
            <a:endCxn id="411" idx="7"/>
          </p:cNvCxnSpPr>
          <p:nvPr/>
        </p:nvCxnSpPr>
        <p:spPr>
          <a:xfrm flipH="1">
            <a:off x="1386321" y="543004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5" name="Straight Arrow Connector 275">
            <a:extLst>
              <a:ext uri="{FF2B5EF4-FFF2-40B4-BE49-F238E27FC236}">
                <a16:creationId xmlns:a16="http://schemas.microsoft.com/office/drawing/2014/main" id="{A9F0078B-4DE6-4C0F-B89B-27650DEF63A4}"/>
              </a:ext>
            </a:extLst>
          </p:cNvPr>
          <p:cNvCxnSpPr>
            <a:cxnSpLocks/>
            <a:stCxn id="412" idx="7"/>
            <a:endCxn id="411" idx="3"/>
          </p:cNvCxnSpPr>
          <p:nvPr/>
        </p:nvCxnSpPr>
        <p:spPr>
          <a:xfrm flipV="1">
            <a:off x="978245" y="5805163"/>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6" name="Straight Arrow Connector 276">
            <a:extLst>
              <a:ext uri="{FF2B5EF4-FFF2-40B4-BE49-F238E27FC236}">
                <a16:creationId xmlns:a16="http://schemas.microsoft.com/office/drawing/2014/main" id="{4F621867-429A-48EB-8021-4F008C9AFB7F}"/>
              </a:ext>
            </a:extLst>
          </p:cNvPr>
          <p:cNvCxnSpPr>
            <a:cxnSpLocks/>
            <a:stCxn id="411" idx="5"/>
          </p:cNvCxnSpPr>
          <p:nvPr/>
        </p:nvCxnSpPr>
        <p:spPr>
          <a:xfrm>
            <a:off x="1386321" y="5805163"/>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17" name="Straight Arrow Connector 277">
            <a:extLst>
              <a:ext uri="{FF2B5EF4-FFF2-40B4-BE49-F238E27FC236}">
                <a16:creationId xmlns:a16="http://schemas.microsoft.com/office/drawing/2014/main" id="{30BF4DD0-D4F9-4A4A-8DE8-F9591296FC6D}"/>
              </a:ext>
            </a:extLst>
          </p:cNvPr>
          <p:cNvCxnSpPr>
            <a:cxnSpLocks/>
            <a:stCxn id="412" idx="6"/>
          </p:cNvCxnSpPr>
          <p:nvPr/>
        </p:nvCxnSpPr>
        <p:spPr>
          <a:xfrm>
            <a:off x="999414" y="6000006"/>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18" name="Straight Arrow Connector 278">
            <a:extLst>
              <a:ext uri="{FF2B5EF4-FFF2-40B4-BE49-F238E27FC236}">
                <a16:creationId xmlns:a16="http://schemas.microsoft.com/office/drawing/2014/main" id="{3D5E71D0-3D03-4F14-ADB0-687BECA84609}"/>
              </a:ext>
            </a:extLst>
          </p:cNvPr>
          <p:cNvCxnSpPr>
            <a:cxnSpLocks/>
            <a:endCxn id="412" idx="0"/>
          </p:cNvCxnSpPr>
          <p:nvPr/>
        </p:nvCxnSpPr>
        <p:spPr>
          <a:xfrm>
            <a:off x="927140" y="544669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419" name="Straight Arrow Connector 279">
            <a:extLst>
              <a:ext uri="{FF2B5EF4-FFF2-40B4-BE49-F238E27FC236}">
                <a16:creationId xmlns:a16="http://schemas.microsoft.com/office/drawing/2014/main" id="{8C5E6634-0AB8-48B1-8748-5A3A326C334F}"/>
              </a:ext>
            </a:extLst>
          </p:cNvPr>
          <p:cNvCxnSpPr>
            <a:cxnSpLocks/>
          </p:cNvCxnSpPr>
          <p:nvPr/>
        </p:nvCxnSpPr>
        <p:spPr>
          <a:xfrm>
            <a:off x="931947" y="607410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420" name="Rectangle 280">
            <a:extLst>
              <a:ext uri="{FF2B5EF4-FFF2-40B4-BE49-F238E27FC236}">
                <a16:creationId xmlns:a16="http://schemas.microsoft.com/office/drawing/2014/main" id="{2912B1EF-2C9F-417D-9942-D3024A29491C}"/>
              </a:ext>
            </a:extLst>
          </p:cNvPr>
          <p:cNvSpPr/>
          <p:nvPr/>
        </p:nvSpPr>
        <p:spPr>
          <a:xfrm>
            <a:off x="838201" y="3672637"/>
            <a:ext cx="2766332" cy="213289"/>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Arrow Connector 82">
            <a:extLst>
              <a:ext uri="{FF2B5EF4-FFF2-40B4-BE49-F238E27FC236}">
                <a16:creationId xmlns:a16="http://schemas.microsoft.com/office/drawing/2014/main" id="{DB12D5EB-EBDC-4648-B397-2F75F7518E01}"/>
              </a:ext>
            </a:extLst>
          </p:cNvPr>
          <p:cNvCxnSpPr>
            <a:cxnSpLocks/>
          </p:cNvCxnSpPr>
          <p:nvPr/>
        </p:nvCxnSpPr>
        <p:spPr>
          <a:xfrm>
            <a:off x="7933412" y="5430099"/>
            <a:ext cx="5" cy="507123"/>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9" name="Straight Arrow Connector 82">
            <a:extLst>
              <a:ext uri="{FF2B5EF4-FFF2-40B4-BE49-F238E27FC236}">
                <a16:creationId xmlns:a16="http://schemas.microsoft.com/office/drawing/2014/main" id="{29D7D3C5-87DA-44FC-86FA-3A84B20DD617}"/>
              </a:ext>
            </a:extLst>
          </p:cNvPr>
          <p:cNvCxnSpPr>
            <a:cxnSpLocks/>
          </p:cNvCxnSpPr>
          <p:nvPr/>
        </p:nvCxnSpPr>
        <p:spPr>
          <a:xfrm>
            <a:off x="9623263" y="2947189"/>
            <a:ext cx="5" cy="507123"/>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30" name="Oval 112">
            <a:extLst>
              <a:ext uri="{FF2B5EF4-FFF2-40B4-BE49-F238E27FC236}">
                <a16:creationId xmlns:a16="http://schemas.microsoft.com/office/drawing/2014/main" id="{74F1E06A-77B4-4C3C-A409-6FE6722644FD}"/>
              </a:ext>
            </a:extLst>
          </p:cNvPr>
          <p:cNvSpPr/>
          <p:nvPr/>
        </p:nvSpPr>
        <p:spPr>
          <a:xfrm>
            <a:off x="7734068" y="3423702"/>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31" name="Oval 113">
            <a:extLst>
              <a:ext uri="{FF2B5EF4-FFF2-40B4-BE49-F238E27FC236}">
                <a16:creationId xmlns:a16="http://schemas.microsoft.com/office/drawing/2014/main" id="{1EE07F43-CB96-4924-9F51-1F1AB684465A}"/>
              </a:ext>
            </a:extLst>
          </p:cNvPr>
          <p:cNvSpPr/>
          <p:nvPr/>
        </p:nvSpPr>
        <p:spPr>
          <a:xfrm>
            <a:off x="7742331" y="5054998"/>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2" name="Straight Arrow Connector 127">
            <a:extLst>
              <a:ext uri="{FF2B5EF4-FFF2-40B4-BE49-F238E27FC236}">
                <a16:creationId xmlns:a16="http://schemas.microsoft.com/office/drawing/2014/main" id="{DA04B9A2-FBC4-4F99-9884-E3134CA1BC23}"/>
              </a:ext>
            </a:extLst>
          </p:cNvPr>
          <p:cNvCxnSpPr>
            <a:cxnSpLocks/>
            <a:stCxn id="131" idx="0"/>
            <a:endCxn id="130" idx="4"/>
          </p:cNvCxnSpPr>
          <p:nvPr/>
        </p:nvCxnSpPr>
        <p:spPr>
          <a:xfrm flipH="1" flipV="1">
            <a:off x="7923901" y="3803379"/>
            <a:ext cx="8263" cy="1251616"/>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33" name="Oval 178">
            <a:extLst>
              <a:ext uri="{FF2B5EF4-FFF2-40B4-BE49-F238E27FC236}">
                <a16:creationId xmlns:a16="http://schemas.microsoft.com/office/drawing/2014/main" id="{E49926E7-6B73-4453-8B4A-3A988DCE34D3}"/>
              </a:ext>
            </a:extLst>
          </p:cNvPr>
          <p:cNvSpPr/>
          <p:nvPr/>
        </p:nvSpPr>
        <p:spPr>
          <a:xfrm>
            <a:off x="8280144" y="3920525"/>
            <a:ext cx="1028225" cy="1028225"/>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Oval 185">
            <a:extLst>
              <a:ext uri="{FF2B5EF4-FFF2-40B4-BE49-F238E27FC236}">
                <a16:creationId xmlns:a16="http://schemas.microsoft.com/office/drawing/2014/main" id="{9C388911-7D3F-4B42-BE94-F29B362628E4}"/>
              </a:ext>
            </a:extLst>
          </p:cNvPr>
          <p:cNvSpPr/>
          <p:nvPr/>
        </p:nvSpPr>
        <p:spPr>
          <a:xfrm>
            <a:off x="9449956" y="3426510"/>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Oval 186">
            <a:extLst>
              <a:ext uri="{FF2B5EF4-FFF2-40B4-BE49-F238E27FC236}">
                <a16:creationId xmlns:a16="http://schemas.microsoft.com/office/drawing/2014/main" id="{21A21BBC-4C9B-4C47-AB4D-749763775D0F}"/>
              </a:ext>
            </a:extLst>
          </p:cNvPr>
          <p:cNvSpPr/>
          <p:nvPr/>
        </p:nvSpPr>
        <p:spPr>
          <a:xfrm>
            <a:off x="9458225" y="5057806"/>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6" name="Straight Arrow Connector 187">
            <a:extLst>
              <a:ext uri="{FF2B5EF4-FFF2-40B4-BE49-F238E27FC236}">
                <a16:creationId xmlns:a16="http://schemas.microsoft.com/office/drawing/2014/main" id="{A87CDBB9-7081-46F9-ABAB-8A835F76C2F3}"/>
              </a:ext>
            </a:extLst>
          </p:cNvPr>
          <p:cNvCxnSpPr>
            <a:cxnSpLocks/>
            <a:stCxn id="130" idx="5"/>
            <a:endCxn id="133" idx="1"/>
          </p:cNvCxnSpPr>
          <p:nvPr/>
        </p:nvCxnSpPr>
        <p:spPr>
          <a:xfrm>
            <a:off x="8058143" y="3747777"/>
            <a:ext cx="372581" cy="323328"/>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88">
            <a:extLst>
              <a:ext uri="{FF2B5EF4-FFF2-40B4-BE49-F238E27FC236}">
                <a16:creationId xmlns:a16="http://schemas.microsoft.com/office/drawing/2014/main" id="{791E1548-392D-48A4-81E8-FE69AC5D814C}"/>
              </a:ext>
            </a:extLst>
          </p:cNvPr>
          <p:cNvCxnSpPr>
            <a:cxnSpLocks/>
            <a:stCxn id="134" idx="3"/>
            <a:endCxn id="133" idx="7"/>
          </p:cNvCxnSpPr>
          <p:nvPr/>
        </p:nvCxnSpPr>
        <p:spPr>
          <a:xfrm flipH="1">
            <a:off x="9157789" y="3750585"/>
            <a:ext cx="347769" cy="320520"/>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8" name="Straight Arrow Connector 189">
            <a:extLst>
              <a:ext uri="{FF2B5EF4-FFF2-40B4-BE49-F238E27FC236}">
                <a16:creationId xmlns:a16="http://schemas.microsoft.com/office/drawing/2014/main" id="{AB97DF37-23A1-46B4-962E-FCAD4B379C2C}"/>
              </a:ext>
            </a:extLst>
          </p:cNvPr>
          <p:cNvCxnSpPr>
            <a:cxnSpLocks/>
            <a:stCxn id="131" idx="7"/>
            <a:endCxn id="133" idx="3"/>
          </p:cNvCxnSpPr>
          <p:nvPr/>
        </p:nvCxnSpPr>
        <p:spPr>
          <a:xfrm flipV="1">
            <a:off x="8066406" y="4798170"/>
            <a:ext cx="364318" cy="312430"/>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9" name="Straight Arrow Connector 190">
            <a:extLst>
              <a:ext uri="{FF2B5EF4-FFF2-40B4-BE49-F238E27FC236}">
                <a16:creationId xmlns:a16="http://schemas.microsoft.com/office/drawing/2014/main" id="{D3AE979F-7FF5-484D-AE1A-8304784F5356}"/>
              </a:ext>
            </a:extLst>
          </p:cNvPr>
          <p:cNvCxnSpPr>
            <a:cxnSpLocks/>
            <a:stCxn id="133" idx="5"/>
            <a:endCxn id="135" idx="1"/>
          </p:cNvCxnSpPr>
          <p:nvPr/>
        </p:nvCxnSpPr>
        <p:spPr>
          <a:xfrm>
            <a:off x="9157789" y="4798170"/>
            <a:ext cx="356038" cy="315238"/>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0" name="Straight Arrow Connector 191">
            <a:extLst>
              <a:ext uri="{FF2B5EF4-FFF2-40B4-BE49-F238E27FC236}">
                <a16:creationId xmlns:a16="http://schemas.microsoft.com/office/drawing/2014/main" id="{86C0B3E3-27C4-43D9-96DD-14B9E19EBE05}"/>
              </a:ext>
            </a:extLst>
          </p:cNvPr>
          <p:cNvCxnSpPr>
            <a:cxnSpLocks/>
            <a:endCxn id="135" idx="2"/>
          </p:cNvCxnSpPr>
          <p:nvPr/>
        </p:nvCxnSpPr>
        <p:spPr>
          <a:xfrm>
            <a:off x="8113743" y="5247644"/>
            <a:ext cx="1344482" cy="0"/>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1" name="Straight Arrow Connector 192">
            <a:extLst>
              <a:ext uri="{FF2B5EF4-FFF2-40B4-BE49-F238E27FC236}">
                <a16:creationId xmlns:a16="http://schemas.microsoft.com/office/drawing/2014/main" id="{94AF6EF9-5C5E-438A-80BE-8A09724B7E2E}"/>
              </a:ext>
            </a:extLst>
          </p:cNvPr>
          <p:cNvCxnSpPr>
            <a:cxnSpLocks/>
            <a:endCxn id="134" idx="2"/>
          </p:cNvCxnSpPr>
          <p:nvPr/>
        </p:nvCxnSpPr>
        <p:spPr>
          <a:xfrm>
            <a:off x="8113743" y="3604463"/>
            <a:ext cx="1336211" cy="11885"/>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2" name="Straight Arrow Connector 193">
            <a:extLst>
              <a:ext uri="{FF2B5EF4-FFF2-40B4-BE49-F238E27FC236}">
                <a16:creationId xmlns:a16="http://schemas.microsoft.com/office/drawing/2014/main" id="{5275815C-F1FB-4222-9AFD-97F787623E88}"/>
              </a:ext>
            </a:extLst>
          </p:cNvPr>
          <p:cNvCxnSpPr>
            <a:cxnSpLocks/>
            <a:stCxn id="135" idx="0"/>
            <a:endCxn id="134" idx="4"/>
          </p:cNvCxnSpPr>
          <p:nvPr/>
        </p:nvCxnSpPr>
        <p:spPr>
          <a:xfrm flipH="1" flipV="1">
            <a:off x="9639795" y="3806184"/>
            <a:ext cx="8263" cy="1251616"/>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43" name="Rectangle 250">
            <a:extLst>
              <a:ext uri="{FF2B5EF4-FFF2-40B4-BE49-F238E27FC236}">
                <a16:creationId xmlns:a16="http://schemas.microsoft.com/office/drawing/2014/main" id="{75904718-FFAA-4270-A37B-819288537901}"/>
              </a:ext>
            </a:extLst>
          </p:cNvPr>
          <p:cNvSpPr/>
          <p:nvPr/>
        </p:nvSpPr>
        <p:spPr>
          <a:xfrm>
            <a:off x="7255793" y="5932647"/>
            <a:ext cx="1344480" cy="560228"/>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250">
            <a:extLst>
              <a:ext uri="{FF2B5EF4-FFF2-40B4-BE49-F238E27FC236}">
                <a16:creationId xmlns:a16="http://schemas.microsoft.com/office/drawing/2014/main" id="{435FB6F9-C5A8-4178-8F8A-EE899CB8EE0C}"/>
              </a:ext>
            </a:extLst>
          </p:cNvPr>
          <p:cNvSpPr/>
          <p:nvPr/>
        </p:nvSpPr>
        <p:spPr>
          <a:xfrm>
            <a:off x="8951023" y="2367543"/>
            <a:ext cx="1344480" cy="560228"/>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250">
            <a:extLst>
              <a:ext uri="{FF2B5EF4-FFF2-40B4-BE49-F238E27FC236}">
                <a16:creationId xmlns:a16="http://schemas.microsoft.com/office/drawing/2014/main" id="{7AB7C79D-E7F6-43E1-851C-C9A03DD404B1}"/>
              </a:ext>
            </a:extLst>
          </p:cNvPr>
          <p:cNvSpPr/>
          <p:nvPr/>
        </p:nvSpPr>
        <p:spPr>
          <a:xfrm>
            <a:off x="7253676" y="2352847"/>
            <a:ext cx="1344480" cy="560228"/>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6" name="Straight Arrow Connector 82">
            <a:extLst>
              <a:ext uri="{FF2B5EF4-FFF2-40B4-BE49-F238E27FC236}">
                <a16:creationId xmlns:a16="http://schemas.microsoft.com/office/drawing/2014/main" id="{CF0198E5-A90F-4B19-9DC8-B9675CFF8610}"/>
              </a:ext>
            </a:extLst>
          </p:cNvPr>
          <p:cNvCxnSpPr>
            <a:cxnSpLocks/>
          </p:cNvCxnSpPr>
          <p:nvPr/>
        </p:nvCxnSpPr>
        <p:spPr>
          <a:xfrm>
            <a:off x="7910968" y="2916576"/>
            <a:ext cx="5" cy="507123"/>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4" name="箭头: 右 3">
            <a:extLst>
              <a:ext uri="{FF2B5EF4-FFF2-40B4-BE49-F238E27FC236}">
                <a16:creationId xmlns:a16="http://schemas.microsoft.com/office/drawing/2014/main" id="{D447B849-0C84-4928-BB18-1268AC1BF37F}"/>
              </a:ext>
            </a:extLst>
          </p:cNvPr>
          <p:cNvSpPr/>
          <p:nvPr/>
        </p:nvSpPr>
        <p:spPr>
          <a:xfrm>
            <a:off x="5079288" y="4175405"/>
            <a:ext cx="1002503" cy="634804"/>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灯片编号占位符 2">
            <a:extLst>
              <a:ext uri="{FF2B5EF4-FFF2-40B4-BE49-F238E27FC236}">
                <a16:creationId xmlns:a16="http://schemas.microsoft.com/office/drawing/2014/main" id="{1D99987D-DCE4-45CE-B971-481863FAFDC7}"/>
              </a:ext>
            </a:extLst>
          </p:cNvPr>
          <p:cNvSpPr>
            <a:spLocks noGrp="1"/>
          </p:cNvSpPr>
          <p:nvPr>
            <p:ph type="sldNum" sz="quarter" idx="12"/>
          </p:nvPr>
        </p:nvSpPr>
        <p:spPr/>
        <p:txBody>
          <a:bodyPr/>
          <a:lstStyle/>
          <a:p>
            <a:fld id="{29227C6E-B40C-4F1A-B871-335365E566BA}" type="slidenum">
              <a:rPr lang="en-US" smtClean="0"/>
              <a:t>6</a:t>
            </a:fld>
            <a:endParaRPr lang="en-US"/>
          </a:p>
        </p:txBody>
      </p:sp>
    </p:spTree>
    <p:extLst>
      <p:ext uri="{BB962C8B-B14F-4D97-AF65-F5344CB8AC3E}">
        <p14:creationId xmlns:p14="http://schemas.microsoft.com/office/powerpoint/2010/main" val="173146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C8C2A4-441C-406B-B368-DE614D1B7E70}"/>
              </a:ext>
            </a:extLst>
          </p:cNvPr>
          <p:cNvSpPr>
            <a:spLocks noGrp="1"/>
          </p:cNvSpPr>
          <p:nvPr>
            <p:ph type="title"/>
          </p:nvPr>
        </p:nvSpPr>
        <p:spPr/>
        <p:txBody>
          <a:bodyPr/>
          <a:lstStyle/>
          <a:p>
            <a:r>
              <a:rPr lang="en-US" b="1" dirty="0"/>
              <a:t>A Scala Embedded DSL – Build A Simple CGRA </a:t>
            </a:r>
          </a:p>
        </p:txBody>
      </p:sp>
      <p:sp>
        <p:nvSpPr>
          <p:cNvPr id="5" name="内容占位符 4">
            <a:extLst>
              <a:ext uri="{FF2B5EF4-FFF2-40B4-BE49-F238E27FC236}">
                <a16:creationId xmlns:a16="http://schemas.microsoft.com/office/drawing/2014/main" id="{6D4D91A7-9EA0-457B-8FB0-017D80D5B6FC}"/>
              </a:ext>
            </a:extLst>
          </p:cNvPr>
          <p:cNvSpPr>
            <a:spLocks noGrp="1"/>
          </p:cNvSpPr>
          <p:nvPr>
            <p:ph idx="1"/>
          </p:nvPr>
        </p:nvSpPr>
        <p:spPr>
          <a:xfrm>
            <a:off x="4816321" y="1839199"/>
            <a:ext cx="6689875" cy="1310690"/>
          </a:xfrm>
        </p:spPr>
        <p:txBody>
          <a:bodyPr>
            <a:normAutofit/>
          </a:bodyPr>
          <a:lstStyle/>
          <a:p>
            <a:pPr marL="0" indent="0">
              <a:buNone/>
            </a:pPr>
            <a:r>
              <a:rPr lang="en-US" sz="2000" b="1" dirty="0">
                <a:solidFill>
                  <a:schemeClr val="accent2">
                    <a:lumMod val="75000"/>
                  </a:schemeClr>
                </a:solidFill>
                <a:latin typeface="Courier New" panose="02070309020205020404" pitchFamily="49" charset="0"/>
                <a:cs typeface="Courier New" panose="02070309020205020404" pitchFamily="49" charset="0"/>
              </a:rPr>
              <a:t>val</a:t>
            </a:r>
            <a:r>
              <a:rPr lang="en-US" sz="2000" b="1" dirty="0">
                <a:latin typeface="Courier New" panose="02070309020205020404" pitchFamily="49" charset="0"/>
                <a:cs typeface="Courier New" panose="02070309020205020404" pitchFamily="49" charset="0"/>
              </a:rPr>
              <a:t> </a:t>
            </a:r>
            <a:r>
              <a:rPr lang="en-US" sz="2000" b="1" i="1" dirty="0">
                <a:solidFill>
                  <a:srgbClr val="7030A0"/>
                </a:solidFill>
                <a:latin typeface="Courier New" panose="02070309020205020404" pitchFamily="49" charset="0"/>
                <a:cs typeface="Courier New" panose="02070309020205020404" pitchFamily="49" charset="0"/>
              </a:rPr>
              <a:t>vport_i1</a:t>
            </a:r>
            <a:r>
              <a:rPr lang="en-US" sz="2000" b="1" dirty="0">
                <a:solidFill>
                  <a:srgbClr val="7030A0"/>
                </a:solidFill>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 </a:t>
            </a:r>
            <a:r>
              <a:rPr lang="en-US" sz="2000" b="1" dirty="0">
                <a:solidFill>
                  <a:schemeClr val="accent2">
                    <a:lumMod val="75000"/>
                  </a:schemeClr>
                </a:solidFill>
                <a:latin typeface="Courier New" panose="02070309020205020404" pitchFamily="49" charset="0"/>
                <a:cs typeface="Courier New" panose="02070309020205020404" pitchFamily="49" charset="0"/>
              </a:rPr>
              <a:t>new</a:t>
            </a:r>
            <a:r>
              <a:rPr lang="en-US" sz="2000" b="1" dirty="0">
                <a:latin typeface="Courier New" panose="02070309020205020404" pitchFamily="49" charset="0"/>
                <a:cs typeface="Courier New" panose="02070309020205020404" pitchFamily="49" charset="0"/>
              </a:rPr>
              <a:t> ssnode(</a:t>
            </a:r>
            <a:r>
              <a:rPr lang="en-US" sz="2000" b="1" dirty="0">
                <a:solidFill>
                  <a:schemeClr val="accent6">
                    <a:lumMod val="75000"/>
                  </a:schemeClr>
                </a:solidFill>
                <a:latin typeface="Courier New" panose="02070309020205020404" pitchFamily="49" charset="0"/>
                <a:cs typeface="Courier New" panose="02070309020205020404" pitchFamily="49" charset="0"/>
              </a:rPr>
              <a:t>"vector port"</a:t>
            </a:r>
            <a:r>
              <a:rPr lang="en-US" sz="2000" b="1" dirty="0">
                <a:latin typeface="Courier New" panose="02070309020205020404" pitchFamily="49" charset="0"/>
                <a:cs typeface="Courier New" panose="02070309020205020404" pitchFamily="49" charset="0"/>
              </a:rPr>
              <a:t>)</a:t>
            </a:r>
          </a:p>
          <a:p>
            <a:pPr marL="0" indent="0">
              <a:buNone/>
            </a:pPr>
            <a:r>
              <a:rPr lang="en-US" sz="2000" b="1" dirty="0">
                <a:solidFill>
                  <a:schemeClr val="accent2">
                    <a:lumMod val="75000"/>
                  </a:schemeClr>
                </a:solidFill>
                <a:latin typeface="Courier New" panose="02070309020205020404" pitchFamily="49" charset="0"/>
                <a:cs typeface="Courier New" panose="02070309020205020404" pitchFamily="49" charset="0"/>
              </a:rPr>
              <a:t>val</a:t>
            </a:r>
            <a:r>
              <a:rPr lang="en-US" sz="2000" b="1" dirty="0">
                <a:latin typeface="Courier New" panose="02070309020205020404" pitchFamily="49" charset="0"/>
                <a:cs typeface="Courier New" panose="02070309020205020404" pitchFamily="49" charset="0"/>
              </a:rPr>
              <a:t> </a:t>
            </a:r>
            <a:r>
              <a:rPr lang="en-US" sz="2000" b="1" i="1" dirty="0">
                <a:solidFill>
                  <a:srgbClr val="7030A0"/>
                </a:solidFill>
                <a:latin typeface="Courier New" panose="02070309020205020404" pitchFamily="49" charset="0"/>
                <a:cs typeface="Courier New" panose="02070309020205020404" pitchFamily="49" charset="0"/>
              </a:rPr>
              <a:t>vport_i2 </a:t>
            </a:r>
            <a:r>
              <a:rPr lang="en-US" sz="2000" b="1" dirty="0">
                <a:latin typeface="Courier New" panose="02070309020205020404" pitchFamily="49" charset="0"/>
                <a:cs typeface="Courier New" panose="02070309020205020404" pitchFamily="49" charset="0"/>
              </a:rPr>
              <a:t>= </a:t>
            </a:r>
            <a:r>
              <a:rPr lang="en-US" sz="2000" b="1" dirty="0">
                <a:solidFill>
                  <a:schemeClr val="accent2">
                    <a:lumMod val="75000"/>
                  </a:schemeClr>
                </a:solidFill>
                <a:latin typeface="Courier New" panose="02070309020205020404" pitchFamily="49" charset="0"/>
                <a:cs typeface="Courier New" panose="02070309020205020404" pitchFamily="49" charset="0"/>
              </a:rPr>
              <a:t>new</a:t>
            </a:r>
            <a:r>
              <a:rPr lang="en-US" sz="2000" b="1" dirty="0">
                <a:latin typeface="Courier New" panose="02070309020205020404" pitchFamily="49" charset="0"/>
                <a:cs typeface="Courier New" panose="02070309020205020404" pitchFamily="49" charset="0"/>
              </a:rPr>
              <a:t> ssnode(</a:t>
            </a:r>
            <a:r>
              <a:rPr lang="en-US" sz="2000" b="1" dirty="0">
                <a:solidFill>
                  <a:schemeClr val="accent6">
                    <a:lumMod val="75000"/>
                  </a:schemeClr>
                </a:solidFill>
                <a:latin typeface="Courier New" panose="02070309020205020404" pitchFamily="49" charset="0"/>
                <a:cs typeface="Courier New" panose="02070309020205020404" pitchFamily="49" charset="0"/>
              </a:rPr>
              <a:t>"vector port"</a:t>
            </a:r>
            <a:r>
              <a:rPr lang="en-US" sz="2000" b="1" dirty="0">
                <a:latin typeface="Courier New" panose="02070309020205020404" pitchFamily="49" charset="0"/>
                <a:cs typeface="Courier New" panose="02070309020205020404" pitchFamily="49" charset="0"/>
              </a:rPr>
              <a:t>)</a:t>
            </a:r>
          </a:p>
          <a:p>
            <a:pPr marL="0" indent="0">
              <a:buNone/>
            </a:pPr>
            <a:r>
              <a:rPr lang="en-US" sz="2000" b="1" dirty="0">
                <a:solidFill>
                  <a:schemeClr val="accent2">
                    <a:lumMod val="75000"/>
                  </a:schemeClr>
                </a:solidFill>
                <a:latin typeface="Courier New" panose="02070309020205020404" pitchFamily="49" charset="0"/>
                <a:cs typeface="Courier New" panose="02070309020205020404" pitchFamily="49" charset="0"/>
              </a:rPr>
              <a:t>val</a:t>
            </a:r>
            <a:r>
              <a:rPr lang="en-US" sz="2000" b="1" dirty="0">
                <a:latin typeface="Courier New" panose="02070309020205020404" pitchFamily="49" charset="0"/>
                <a:cs typeface="Courier New" panose="02070309020205020404" pitchFamily="49" charset="0"/>
              </a:rPr>
              <a:t> </a:t>
            </a:r>
            <a:r>
              <a:rPr lang="en-US" sz="2000" b="1" i="1" dirty="0">
                <a:solidFill>
                  <a:srgbClr val="7030A0"/>
                </a:solidFill>
                <a:latin typeface="Courier New" panose="02070309020205020404" pitchFamily="49" charset="0"/>
                <a:cs typeface="Courier New" panose="02070309020205020404" pitchFamily="49" charset="0"/>
              </a:rPr>
              <a:t>vport_o1 </a:t>
            </a:r>
            <a:r>
              <a:rPr lang="en-US" sz="2000" b="1" dirty="0">
                <a:latin typeface="Courier New" panose="02070309020205020404" pitchFamily="49" charset="0"/>
                <a:cs typeface="Courier New" panose="02070309020205020404" pitchFamily="49" charset="0"/>
              </a:rPr>
              <a:t>= </a:t>
            </a:r>
            <a:r>
              <a:rPr lang="en-US" sz="2000" b="1" dirty="0">
                <a:solidFill>
                  <a:schemeClr val="accent2">
                    <a:lumMod val="75000"/>
                  </a:schemeClr>
                </a:solidFill>
                <a:latin typeface="Courier New" panose="02070309020205020404" pitchFamily="49" charset="0"/>
                <a:cs typeface="Courier New" panose="02070309020205020404" pitchFamily="49" charset="0"/>
              </a:rPr>
              <a:t>new</a:t>
            </a:r>
            <a:r>
              <a:rPr lang="en-US" sz="2000" b="1" dirty="0">
                <a:latin typeface="Courier New" panose="02070309020205020404" pitchFamily="49" charset="0"/>
                <a:cs typeface="Courier New" panose="02070309020205020404" pitchFamily="49" charset="0"/>
              </a:rPr>
              <a:t> ssnode(</a:t>
            </a:r>
            <a:r>
              <a:rPr lang="en-US" sz="2000" b="1" dirty="0">
                <a:solidFill>
                  <a:schemeClr val="accent6">
                    <a:lumMod val="75000"/>
                  </a:schemeClr>
                </a:solidFill>
                <a:latin typeface="Courier New" panose="02070309020205020404" pitchFamily="49" charset="0"/>
                <a:cs typeface="Courier New" panose="02070309020205020404" pitchFamily="49" charset="0"/>
              </a:rPr>
              <a:t>"vector port"</a:t>
            </a:r>
            <a:r>
              <a:rPr lang="en-US" sz="2000" b="1" dirty="0">
                <a:latin typeface="Courier New" panose="02070309020205020404" pitchFamily="49" charset="0"/>
                <a:cs typeface="Courier New" panose="02070309020205020404" pitchFamily="49" charset="0"/>
              </a:rPr>
              <a:t>)</a:t>
            </a:r>
          </a:p>
        </p:txBody>
      </p:sp>
      <p:sp>
        <p:nvSpPr>
          <p:cNvPr id="171" name="Oval 112">
            <a:extLst>
              <a:ext uri="{FF2B5EF4-FFF2-40B4-BE49-F238E27FC236}">
                <a16:creationId xmlns:a16="http://schemas.microsoft.com/office/drawing/2014/main" id="{E25637E5-111B-4A90-9250-7220B9CE8B5A}"/>
              </a:ext>
            </a:extLst>
          </p:cNvPr>
          <p:cNvSpPr/>
          <p:nvPr/>
        </p:nvSpPr>
        <p:spPr>
          <a:xfrm>
            <a:off x="1318592" y="3071676"/>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72" name="Oval 113">
            <a:extLst>
              <a:ext uri="{FF2B5EF4-FFF2-40B4-BE49-F238E27FC236}">
                <a16:creationId xmlns:a16="http://schemas.microsoft.com/office/drawing/2014/main" id="{061FE25D-DE66-4371-8AF3-C42F7DFA2669}"/>
              </a:ext>
            </a:extLst>
          </p:cNvPr>
          <p:cNvSpPr/>
          <p:nvPr/>
        </p:nvSpPr>
        <p:spPr>
          <a:xfrm>
            <a:off x="1326855" y="4702972"/>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5" name="Oval 178">
            <a:extLst>
              <a:ext uri="{FF2B5EF4-FFF2-40B4-BE49-F238E27FC236}">
                <a16:creationId xmlns:a16="http://schemas.microsoft.com/office/drawing/2014/main" id="{E7C02241-AD93-420A-AFC6-FAD62E0E6AB2}"/>
              </a:ext>
            </a:extLst>
          </p:cNvPr>
          <p:cNvSpPr/>
          <p:nvPr/>
        </p:nvSpPr>
        <p:spPr>
          <a:xfrm>
            <a:off x="1864668" y="3568499"/>
            <a:ext cx="1028225" cy="1028225"/>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 name="Oval 185">
            <a:extLst>
              <a:ext uri="{FF2B5EF4-FFF2-40B4-BE49-F238E27FC236}">
                <a16:creationId xmlns:a16="http://schemas.microsoft.com/office/drawing/2014/main" id="{260CF3D0-71B2-4068-814E-203A6BD029C7}"/>
              </a:ext>
            </a:extLst>
          </p:cNvPr>
          <p:cNvSpPr/>
          <p:nvPr/>
        </p:nvSpPr>
        <p:spPr>
          <a:xfrm>
            <a:off x="3034480" y="3074484"/>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 name="Oval 186">
            <a:extLst>
              <a:ext uri="{FF2B5EF4-FFF2-40B4-BE49-F238E27FC236}">
                <a16:creationId xmlns:a16="http://schemas.microsoft.com/office/drawing/2014/main" id="{ADE6192E-D346-4F55-AAF2-861EC50F64DC}"/>
              </a:ext>
            </a:extLst>
          </p:cNvPr>
          <p:cNvSpPr/>
          <p:nvPr/>
        </p:nvSpPr>
        <p:spPr>
          <a:xfrm>
            <a:off x="3042749" y="4705780"/>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1" name="Rectangle 250">
            <a:extLst>
              <a:ext uri="{FF2B5EF4-FFF2-40B4-BE49-F238E27FC236}">
                <a16:creationId xmlns:a16="http://schemas.microsoft.com/office/drawing/2014/main" id="{08A48ADE-0109-4FCD-ADCB-8A42B81FEF2F}"/>
              </a:ext>
            </a:extLst>
          </p:cNvPr>
          <p:cNvSpPr/>
          <p:nvPr/>
        </p:nvSpPr>
        <p:spPr>
          <a:xfrm>
            <a:off x="840317" y="5580621"/>
            <a:ext cx="1344480" cy="560228"/>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latin typeface="Courier New" panose="02070309020205020404" pitchFamily="49" charset="0"/>
                <a:cs typeface="Courier New" panose="02070309020205020404" pitchFamily="49" charset="0"/>
              </a:rPr>
              <a:t>vport_o1</a:t>
            </a:r>
            <a:endParaRPr lang="en-US" dirty="0"/>
          </a:p>
        </p:txBody>
      </p:sp>
      <p:sp>
        <p:nvSpPr>
          <p:cNvPr id="127" name="Rectangle 250">
            <a:extLst>
              <a:ext uri="{FF2B5EF4-FFF2-40B4-BE49-F238E27FC236}">
                <a16:creationId xmlns:a16="http://schemas.microsoft.com/office/drawing/2014/main" id="{97BCA919-6436-40BD-8CE9-1DE5BDB38F63}"/>
              </a:ext>
            </a:extLst>
          </p:cNvPr>
          <p:cNvSpPr/>
          <p:nvPr/>
        </p:nvSpPr>
        <p:spPr>
          <a:xfrm>
            <a:off x="2535547" y="2015517"/>
            <a:ext cx="1344480" cy="560228"/>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latin typeface="Courier New" panose="02070309020205020404" pitchFamily="49" charset="0"/>
                <a:cs typeface="Courier New" panose="02070309020205020404" pitchFamily="49" charset="0"/>
              </a:rPr>
              <a:t>vport_i2</a:t>
            </a:r>
            <a:endParaRPr lang="en-US" dirty="0"/>
          </a:p>
        </p:txBody>
      </p:sp>
      <p:sp>
        <p:nvSpPr>
          <p:cNvPr id="128" name="Rectangle 250">
            <a:extLst>
              <a:ext uri="{FF2B5EF4-FFF2-40B4-BE49-F238E27FC236}">
                <a16:creationId xmlns:a16="http://schemas.microsoft.com/office/drawing/2014/main" id="{C080CBA4-F915-4B10-93CE-3BAC840B0ED5}"/>
              </a:ext>
            </a:extLst>
          </p:cNvPr>
          <p:cNvSpPr/>
          <p:nvPr/>
        </p:nvSpPr>
        <p:spPr>
          <a:xfrm>
            <a:off x="838200" y="2000821"/>
            <a:ext cx="1344480" cy="560228"/>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7030A0"/>
                </a:solidFill>
                <a:latin typeface="Courier New" panose="02070309020205020404" pitchFamily="49" charset="0"/>
                <a:cs typeface="Courier New" panose="02070309020205020404" pitchFamily="49" charset="0"/>
              </a:rPr>
              <a:t>vport_i1</a:t>
            </a:r>
            <a:endParaRPr lang="en-US"/>
          </a:p>
        </p:txBody>
      </p:sp>
      <p:sp>
        <p:nvSpPr>
          <p:cNvPr id="143" name="内容占位符 4">
            <a:extLst>
              <a:ext uri="{FF2B5EF4-FFF2-40B4-BE49-F238E27FC236}">
                <a16:creationId xmlns:a16="http://schemas.microsoft.com/office/drawing/2014/main" id="{69EA6060-2CD5-4A03-B74B-C81AA5D31A40}"/>
              </a:ext>
            </a:extLst>
          </p:cNvPr>
          <p:cNvSpPr txBox="1">
            <a:spLocks/>
          </p:cNvSpPr>
          <p:nvPr/>
        </p:nvSpPr>
        <p:spPr>
          <a:xfrm>
            <a:off x="4816324" y="5644385"/>
            <a:ext cx="6689875" cy="10149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2">
                    <a:lumMod val="75000"/>
                  </a:schemeClr>
                </a:solidFill>
                <a:latin typeface="Courier New" panose="02070309020205020404" pitchFamily="49" charset="0"/>
                <a:cs typeface="Courier New" panose="02070309020205020404" pitchFamily="49" charset="0"/>
              </a:rPr>
              <a:t>val</a:t>
            </a:r>
            <a:r>
              <a:rPr lang="en-US" sz="2000" b="1" dirty="0">
                <a:latin typeface="Courier New" panose="02070309020205020404" pitchFamily="49" charset="0"/>
                <a:cs typeface="Courier New" panose="02070309020205020404" pitchFamily="49" charset="0"/>
              </a:rPr>
              <a:t> </a:t>
            </a:r>
            <a:r>
              <a:rPr lang="en-US" sz="2000" b="1" i="1" dirty="0">
                <a:solidFill>
                  <a:srgbClr val="7030A0"/>
                </a:solidFill>
                <a:latin typeface="Courier New" panose="02070309020205020404" pitchFamily="49" charset="0"/>
                <a:cs typeface="Courier New" panose="02070309020205020404" pitchFamily="49" charset="0"/>
              </a:rPr>
              <a:t>pe</a:t>
            </a:r>
            <a:r>
              <a:rPr lang="en-US" sz="2000" b="1" dirty="0">
                <a:solidFill>
                  <a:srgbClr val="7030A0"/>
                </a:solidFill>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 </a:t>
            </a:r>
            <a:r>
              <a:rPr lang="en-US" sz="2000" b="1" dirty="0">
                <a:solidFill>
                  <a:schemeClr val="accent2">
                    <a:lumMod val="75000"/>
                  </a:schemeClr>
                </a:solidFill>
                <a:latin typeface="Courier New" panose="02070309020205020404" pitchFamily="49" charset="0"/>
                <a:cs typeface="Courier New" panose="02070309020205020404" pitchFamily="49" charset="0"/>
              </a:rPr>
              <a:t>new</a:t>
            </a:r>
            <a:r>
              <a:rPr lang="en-US" sz="2000" b="1" dirty="0">
                <a:latin typeface="Courier New" panose="02070309020205020404" pitchFamily="49" charset="0"/>
                <a:cs typeface="Courier New" panose="02070309020205020404" pitchFamily="49" charset="0"/>
              </a:rPr>
              <a:t> ssnode(</a:t>
            </a:r>
            <a:r>
              <a:rPr lang="en-US" sz="2000" b="1" dirty="0">
                <a:solidFill>
                  <a:schemeClr val="accent6">
                    <a:lumMod val="75000"/>
                  </a:schemeClr>
                </a:solidFill>
                <a:latin typeface="Courier New" panose="02070309020205020404" pitchFamily="49" charset="0"/>
                <a:cs typeface="Courier New" panose="02070309020205020404" pitchFamily="49" charset="0"/>
              </a:rPr>
              <a:t>"processing element"</a:t>
            </a:r>
            <a:r>
              <a:rPr lang="en-US" sz="2000" b="1" dirty="0">
                <a:latin typeface="Courier New" panose="02070309020205020404" pitchFamily="49" charset="0"/>
                <a:cs typeface="Courier New" panose="02070309020205020404" pitchFamily="49" charset="0"/>
              </a:rPr>
              <a:t>)</a:t>
            </a:r>
          </a:p>
          <a:p>
            <a:pPr marL="0" indent="0">
              <a:buNone/>
            </a:pPr>
            <a:r>
              <a:rPr lang="en-US" sz="2000" b="1" i="1" dirty="0">
                <a:solidFill>
                  <a:srgbClr val="7030A0"/>
                </a:solidFill>
                <a:latin typeface="Courier New" panose="02070309020205020404" pitchFamily="49" charset="0"/>
                <a:cs typeface="Courier New" panose="02070309020205020404" pitchFamily="49" charset="0"/>
              </a:rPr>
              <a:t>pe</a:t>
            </a:r>
            <a:r>
              <a:rPr lang="en-US" sz="2000" b="1" dirty="0">
                <a:latin typeface="Courier New" panose="02070309020205020404" pitchFamily="49" charset="0"/>
                <a:cs typeface="Courier New" panose="02070309020205020404" pitchFamily="49" charset="0"/>
              </a:rPr>
              <a:t>(</a:t>
            </a:r>
            <a:r>
              <a:rPr lang="en-US" sz="2000" b="1" dirty="0">
                <a:solidFill>
                  <a:schemeClr val="accent6">
                    <a:lumMod val="75000"/>
                  </a:schemeClr>
                </a:solidFill>
                <a:latin typeface="Courier New" panose="02070309020205020404" pitchFamily="49" charset="0"/>
                <a:cs typeface="Courier New" panose="02070309020205020404" pitchFamily="49" charset="0"/>
              </a:rPr>
              <a:t>"instructions", </a:t>
            </a:r>
            <a:r>
              <a:rPr lang="en-US" sz="2000" b="1" i="1" dirty="0">
                <a:solidFill>
                  <a:srgbClr val="7030A0"/>
                </a:solidFill>
                <a:latin typeface="Courier New" panose="02070309020205020404" pitchFamily="49" charset="0"/>
                <a:cs typeface="Courier New" panose="02070309020205020404" pitchFamily="49" charset="0"/>
              </a:rPr>
              <a:t>Seq</a:t>
            </a:r>
            <a:r>
              <a:rPr lang="en-US" sz="2000" b="1" dirty="0">
                <a:latin typeface="Courier New" panose="02070309020205020404" pitchFamily="49" charset="0"/>
                <a:cs typeface="Courier New" panose="02070309020205020404" pitchFamily="49" charset="0"/>
              </a:rPr>
              <a:t>(</a:t>
            </a:r>
            <a:r>
              <a:rPr lang="en-US" sz="2000" b="1" dirty="0">
                <a:solidFill>
                  <a:schemeClr val="accent6">
                    <a:lumMod val="75000"/>
                  </a:schemeClr>
                </a:solidFill>
                <a:latin typeface="Courier New" panose="02070309020205020404" pitchFamily="49" charset="0"/>
                <a:cs typeface="Courier New" panose="02070309020205020404" pitchFamily="49" charset="0"/>
              </a:rPr>
              <a:t>"Add", "Mul"</a:t>
            </a:r>
            <a:r>
              <a:rPr lang="en-US" sz="2000" b="1" dirty="0">
                <a:latin typeface="Courier New" panose="02070309020205020404" pitchFamily="49" charset="0"/>
                <a:cs typeface="Courier New" panose="02070309020205020404" pitchFamily="49" charset="0"/>
              </a:rPr>
              <a:t>))</a:t>
            </a:r>
          </a:p>
        </p:txBody>
      </p:sp>
      <p:sp>
        <p:nvSpPr>
          <p:cNvPr id="144" name="内容占位符 4">
            <a:extLst>
              <a:ext uri="{FF2B5EF4-FFF2-40B4-BE49-F238E27FC236}">
                <a16:creationId xmlns:a16="http://schemas.microsoft.com/office/drawing/2014/main" id="{601CC336-4E76-4C90-8A6A-D74D547790B8}"/>
              </a:ext>
            </a:extLst>
          </p:cNvPr>
          <p:cNvSpPr txBox="1">
            <a:spLocks/>
          </p:cNvSpPr>
          <p:nvPr/>
        </p:nvSpPr>
        <p:spPr>
          <a:xfrm>
            <a:off x="4816321" y="3495353"/>
            <a:ext cx="6689875" cy="1590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2">
                    <a:lumMod val="75000"/>
                  </a:schemeClr>
                </a:solidFill>
                <a:latin typeface="Courier New" panose="02070309020205020404" pitchFamily="49" charset="0"/>
                <a:cs typeface="Courier New" panose="02070309020205020404" pitchFamily="49" charset="0"/>
              </a:rPr>
              <a:t>val</a:t>
            </a:r>
            <a:r>
              <a:rPr lang="en-US" sz="2000" b="1" dirty="0">
                <a:latin typeface="Courier New" panose="02070309020205020404" pitchFamily="49" charset="0"/>
                <a:cs typeface="Courier New" panose="02070309020205020404" pitchFamily="49" charset="0"/>
              </a:rPr>
              <a:t> </a:t>
            </a:r>
            <a:r>
              <a:rPr lang="en-US" sz="2000" b="1" i="1" dirty="0">
                <a:solidFill>
                  <a:srgbClr val="7030A0"/>
                </a:solidFill>
                <a:latin typeface="Courier New" panose="02070309020205020404" pitchFamily="49" charset="0"/>
                <a:cs typeface="Courier New" panose="02070309020205020404" pitchFamily="49" charset="0"/>
              </a:rPr>
              <a:t>sw1</a:t>
            </a:r>
            <a:r>
              <a:rPr lang="en-US" sz="2000" b="1" dirty="0">
                <a:solidFill>
                  <a:srgbClr val="7030A0"/>
                </a:solidFill>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 </a:t>
            </a:r>
            <a:r>
              <a:rPr lang="en-US" sz="2000" b="1" dirty="0">
                <a:solidFill>
                  <a:schemeClr val="accent2">
                    <a:lumMod val="75000"/>
                  </a:schemeClr>
                </a:solidFill>
                <a:latin typeface="Courier New" panose="02070309020205020404" pitchFamily="49" charset="0"/>
                <a:cs typeface="Courier New" panose="02070309020205020404" pitchFamily="49" charset="0"/>
              </a:rPr>
              <a:t>new</a:t>
            </a:r>
            <a:r>
              <a:rPr lang="en-US" sz="2000" b="1" dirty="0">
                <a:latin typeface="Courier New" panose="02070309020205020404" pitchFamily="49" charset="0"/>
                <a:cs typeface="Courier New" panose="02070309020205020404" pitchFamily="49" charset="0"/>
              </a:rPr>
              <a:t> ssnode(</a:t>
            </a:r>
            <a:r>
              <a:rPr lang="en-US" sz="2000" b="1" dirty="0">
                <a:solidFill>
                  <a:schemeClr val="accent6">
                    <a:lumMod val="75000"/>
                  </a:schemeClr>
                </a:solidFill>
                <a:latin typeface="Courier New" panose="02070309020205020404" pitchFamily="49" charset="0"/>
                <a:cs typeface="Courier New" panose="02070309020205020404" pitchFamily="49" charset="0"/>
              </a:rPr>
              <a:t>"switch"</a:t>
            </a:r>
            <a:r>
              <a:rPr lang="en-US" sz="2000" b="1" dirty="0">
                <a:latin typeface="Courier New" panose="02070309020205020404" pitchFamily="49" charset="0"/>
                <a:cs typeface="Courier New" panose="02070309020205020404" pitchFamily="49" charset="0"/>
              </a:rPr>
              <a:t>)</a:t>
            </a:r>
          </a:p>
          <a:p>
            <a:pPr marL="0" indent="0">
              <a:buNone/>
            </a:pPr>
            <a:r>
              <a:rPr lang="en-US" sz="2000" b="1" dirty="0">
                <a:solidFill>
                  <a:schemeClr val="accent2">
                    <a:lumMod val="75000"/>
                  </a:schemeClr>
                </a:solidFill>
                <a:latin typeface="Courier New" panose="02070309020205020404" pitchFamily="49" charset="0"/>
                <a:cs typeface="Courier New" panose="02070309020205020404" pitchFamily="49" charset="0"/>
              </a:rPr>
              <a:t>val</a:t>
            </a:r>
            <a:r>
              <a:rPr lang="en-US" sz="2000" b="1" dirty="0">
                <a:latin typeface="Courier New" panose="02070309020205020404" pitchFamily="49" charset="0"/>
                <a:cs typeface="Courier New" panose="02070309020205020404" pitchFamily="49" charset="0"/>
              </a:rPr>
              <a:t> </a:t>
            </a:r>
            <a:r>
              <a:rPr lang="en-US" sz="2000" b="1" i="1" dirty="0">
                <a:solidFill>
                  <a:srgbClr val="7030A0"/>
                </a:solidFill>
                <a:latin typeface="Courier New" panose="02070309020205020404" pitchFamily="49" charset="0"/>
                <a:cs typeface="Courier New" panose="02070309020205020404" pitchFamily="49" charset="0"/>
              </a:rPr>
              <a:t>sw2</a:t>
            </a:r>
            <a:r>
              <a:rPr lang="en-US" sz="2000" b="1" dirty="0">
                <a:solidFill>
                  <a:srgbClr val="7030A0"/>
                </a:solidFill>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 </a:t>
            </a:r>
            <a:r>
              <a:rPr lang="en-US" sz="2000" b="1" dirty="0">
                <a:solidFill>
                  <a:schemeClr val="accent2">
                    <a:lumMod val="75000"/>
                  </a:schemeClr>
                </a:solidFill>
                <a:latin typeface="Courier New" panose="02070309020205020404" pitchFamily="49" charset="0"/>
                <a:cs typeface="Courier New" panose="02070309020205020404" pitchFamily="49" charset="0"/>
              </a:rPr>
              <a:t>new</a:t>
            </a:r>
            <a:r>
              <a:rPr lang="en-US" sz="2000" b="1" dirty="0">
                <a:latin typeface="Courier New" panose="02070309020205020404" pitchFamily="49" charset="0"/>
                <a:cs typeface="Courier New" panose="02070309020205020404" pitchFamily="49" charset="0"/>
              </a:rPr>
              <a:t> ssnode(</a:t>
            </a:r>
            <a:r>
              <a:rPr lang="en-US" sz="2000" b="1" dirty="0">
                <a:solidFill>
                  <a:schemeClr val="accent6">
                    <a:lumMod val="75000"/>
                  </a:schemeClr>
                </a:solidFill>
                <a:latin typeface="Courier New" panose="02070309020205020404" pitchFamily="49" charset="0"/>
                <a:cs typeface="Courier New" panose="02070309020205020404" pitchFamily="49" charset="0"/>
              </a:rPr>
              <a:t>"switch"</a:t>
            </a:r>
            <a:r>
              <a:rPr lang="en-US" sz="2000" b="1" dirty="0">
                <a:latin typeface="Courier New" panose="02070309020205020404" pitchFamily="49" charset="0"/>
                <a:cs typeface="Courier New" panose="02070309020205020404" pitchFamily="49" charset="0"/>
              </a:rPr>
              <a:t>)</a:t>
            </a:r>
          </a:p>
          <a:p>
            <a:pPr marL="0" indent="0">
              <a:buNone/>
            </a:pPr>
            <a:r>
              <a:rPr lang="en-US" sz="2000" b="1" dirty="0">
                <a:solidFill>
                  <a:schemeClr val="accent2">
                    <a:lumMod val="75000"/>
                  </a:schemeClr>
                </a:solidFill>
                <a:latin typeface="Courier New" panose="02070309020205020404" pitchFamily="49" charset="0"/>
                <a:cs typeface="Courier New" panose="02070309020205020404" pitchFamily="49" charset="0"/>
              </a:rPr>
              <a:t>val</a:t>
            </a:r>
            <a:r>
              <a:rPr lang="en-US" sz="2000" b="1" dirty="0">
                <a:latin typeface="Courier New" panose="02070309020205020404" pitchFamily="49" charset="0"/>
                <a:cs typeface="Courier New" panose="02070309020205020404" pitchFamily="49" charset="0"/>
              </a:rPr>
              <a:t> </a:t>
            </a:r>
            <a:r>
              <a:rPr lang="en-US" sz="2000" b="1" i="1" dirty="0">
                <a:solidFill>
                  <a:srgbClr val="7030A0"/>
                </a:solidFill>
                <a:latin typeface="Courier New" panose="02070309020205020404" pitchFamily="49" charset="0"/>
                <a:cs typeface="Courier New" panose="02070309020205020404" pitchFamily="49" charset="0"/>
              </a:rPr>
              <a:t>sw3</a:t>
            </a:r>
            <a:r>
              <a:rPr lang="en-US" sz="2000" b="1" dirty="0">
                <a:solidFill>
                  <a:srgbClr val="7030A0"/>
                </a:solidFill>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 </a:t>
            </a:r>
            <a:r>
              <a:rPr lang="en-US" sz="2000" b="1" dirty="0">
                <a:solidFill>
                  <a:schemeClr val="accent2">
                    <a:lumMod val="75000"/>
                  </a:schemeClr>
                </a:solidFill>
                <a:latin typeface="Courier New" panose="02070309020205020404" pitchFamily="49" charset="0"/>
                <a:cs typeface="Courier New" panose="02070309020205020404" pitchFamily="49" charset="0"/>
              </a:rPr>
              <a:t>new</a:t>
            </a:r>
            <a:r>
              <a:rPr lang="en-US" sz="2000" b="1" dirty="0">
                <a:latin typeface="Courier New" panose="02070309020205020404" pitchFamily="49" charset="0"/>
                <a:cs typeface="Courier New" panose="02070309020205020404" pitchFamily="49" charset="0"/>
              </a:rPr>
              <a:t> ssnode(</a:t>
            </a:r>
            <a:r>
              <a:rPr lang="en-US" sz="2000" b="1" dirty="0">
                <a:solidFill>
                  <a:schemeClr val="accent6">
                    <a:lumMod val="75000"/>
                  </a:schemeClr>
                </a:solidFill>
                <a:latin typeface="Courier New" panose="02070309020205020404" pitchFamily="49" charset="0"/>
                <a:cs typeface="Courier New" panose="02070309020205020404" pitchFamily="49" charset="0"/>
              </a:rPr>
              <a:t>"switch"</a:t>
            </a:r>
            <a:r>
              <a:rPr lang="en-US" sz="2000" b="1" dirty="0">
                <a:latin typeface="Courier New" panose="02070309020205020404" pitchFamily="49" charset="0"/>
                <a:cs typeface="Courier New" panose="02070309020205020404" pitchFamily="49" charset="0"/>
              </a:rPr>
              <a:t>)</a:t>
            </a:r>
          </a:p>
          <a:p>
            <a:pPr marL="0" indent="0">
              <a:buNone/>
            </a:pPr>
            <a:r>
              <a:rPr lang="en-US" sz="2000" b="1" dirty="0">
                <a:solidFill>
                  <a:schemeClr val="accent2">
                    <a:lumMod val="75000"/>
                  </a:schemeClr>
                </a:solidFill>
                <a:latin typeface="Courier New" panose="02070309020205020404" pitchFamily="49" charset="0"/>
                <a:cs typeface="Courier New" panose="02070309020205020404" pitchFamily="49" charset="0"/>
              </a:rPr>
              <a:t>val</a:t>
            </a:r>
            <a:r>
              <a:rPr lang="en-US" sz="2000" b="1" dirty="0">
                <a:latin typeface="Courier New" panose="02070309020205020404" pitchFamily="49" charset="0"/>
                <a:cs typeface="Courier New" panose="02070309020205020404" pitchFamily="49" charset="0"/>
              </a:rPr>
              <a:t> </a:t>
            </a:r>
            <a:r>
              <a:rPr lang="en-US" sz="2000" b="1" i="1" dirty="0">
                <a:solidFill>
                  <a:srgbClr val="7030A0"/>
                </a:solidFill>
                <a:latin typeface="Courier New" panose="02070309020205020404" pitchFamily="49" charset="0"/>
                <a:cs typeface="Courier New" panose="02070309020205020404" pitchFamily="49" charset="0"/>
              </a:rPr>
              <a:t>sw4</a:t>
            </a:r>
            <a:r>
              <a:rPr lang="en-US" sz="2000" b="1" dirty="0">
                <a:solidFill>
                  <a:srgbClr val="7030A0"/>
                </a:solidFill>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 </a:t>
            </a:r>
            <a:r>
              <a:rPr lang="en-US" sz="2000" b="1" dirty="0">
                <a:solidFill>
                  <a:schemeClr val="accent2">
                    <a:lumMod val="75000"/>
                  </a:schemeClr>
                </a:solidFill>
                <a:latin typeface="Courier New" panose="02070309020205020404" pitchFamily="49" charset="0"/>
                <a:cs typeface="Courier New" panose="02070309020205020404" pitchFamily="49" charset="0"/>
              </a:rPr>
              <a:t>new</a:t>
            </a:r>
            <a:r>
              <a:rPr lang="en-US" sz="2000" b="1" dirty="0">
                <a:latin typeface="Courier New" panose="02070309020205020404" pitchFamily="49" charset="0"/>
                <a:cs typeface="Courier New" panose="02070309020205020404" pitchFamily="49" charset="0"/>
              </a:rPr>
              <a:t> ssnode(</a:t>
            </a:r>
            <a:r>
              <a:rPr lang="en-US" sz="2000" b="1" dirty="0">
                <a:solidFill>
                  <a:schemeClr val="accent6">
                    <a:lumMod val="75000"/>
                  </a:schemeClr>
                </a:solidFill>
                <a:latin typeface="Courier New" panose="02070309020205020404" pitchFamily="49" charset="0"/>
                <a:cs typeface="Courier New" panose="02070309020205020404" pitchFamily="49" charset="0"/>
              </a:rPr>
              <a:t>"switch"</a:t>
            </a:r>
            <a:r>
              <a:rPr lang="en-US" sz="2000" b="1" dirty="0">
                <a:latin typeface="Courier New" panose="02070309020205020404" pitchFamily="49" charset="0"/>
                <a:cs typeface="Courier New" panose="02070309020205020404" pitchFamily="49" charset="0"/>
              </a:rPr>
              <a:t>)</a:t>
            </a:r>
          </a:p>
        </p:txBody>
      </p:sp>
      <p:sp>
        <p:nvSpPr>
          <p:cNvPr id="16" name="矩形 15">
            <a:extLst>
              <a:ext uri="{FF2B5EF4-FFF2-40B4-BE49-F238E27FC236}">
                <a16:creationId xmlns:a16="http://schemas.microsoft.com/office/drawing/2014/main" id="{CB73C6B7-7F3E-4014-8272-B79464B4318A}"/>
              </a:ext>
            </a:extLst>
          </p:cNvPr>
          <p:cNvSpPr/>
          <p:nvPr/>
        </p:nvSpPr>
        <p:spPr>
          <a:xfrm>
            <a:off x="1221069" y="3071685"/>
            <a:ext cx="598241" cy="369332"/>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sw1</a:t>
            </a:r>
            <a:endParaRPr lang="en-US" dirty="0"/>
          </a:p>
        </p:txBody>
      </p:sp>
      <p:sp>
        <p:nvSpPr>
          <p:cNvPr id="17" name="矩形 16">
            <a:extLst>
              <a:ext uri="{FF2B5EF4-FFF2-40B4-BE49-F238E27FC236}">
                <a16:creationId xmlns:a16="http://schemas.microsoft.com/office/drawing/2014/main" id="{780DF034-03E0-4665-BE85-5DE14DEDB63E}"/>
              </a:ext>
            </a:extLst>
          </p:cNvPr>
          <p:cNvSpPr/>
          <p:nvPr/>
        </p:nvSpPr>
        <p:spPr>
          <a:xfrm>
            <a:off x="2929329" y="3067771"/>
            <a:ext cx="598241" cy="369332"/>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sw2</a:t>
            </a:r>
            <a:endParaRPr lang="en-US" dirty="0"/>
          </a:p>
        </p:txBody>
      </p:sp>
      <p:sp>
        <p:nvSpPr>
          <p:cNvPr id="18" name="矩形 17">
            <a:extLst>
              <a:ext uri="{FF2B5EF4-FFF2-40B4-BE49-F238E27FC236}">
                <a16:creationId xmlns:a16="http://schemas.microsoft.com/office/drawing/2014/main" id="{74E54F68-C098-471A-B097-C889A23F952C}"/>
              </a:ext>
            </a:extLst>
          </p:cNvPr>
          <p:cNvSpPr/>
          <p:nvPr/>
        </p:nvSpPr>
        <p:spPr>
          <a:xfrm>
            <a:off x="1213441" y="4708738"/>
            <a:ext cx="598241" cy="369332"/>
          </a:xfrm>
          <a:prstGeom prst="rect">
            <a:avLst/>
          </a:prstGeom>
        </p:spPr>
        <p:txBody>
          <a:bodyPr wrap="none">
            <a:spAutoFit/>
          </a:bodyPr>
          <a:lstStyle/>
          <a:p>
            <a:r>
              <a:rPr lang="en-US" b="1">
                <a:solidFill>
                  <a:srgbClr val="7030A0"/>
                </a:solidFill>
                <a:latin typeface="Courier New" panose="02070309020205020404" pitchFamily="49" charset="0"/>
                <a:cs typeface="Courier New" panose="02070309020205020404" pitchFamily="49" charset="0"/>
              </a:rPr>
              <a:t>sw3</a:t>
            </a:r>
            <a:endParaRPr lang="en-US" dirty="0"/>
          </a:p>
        </p:txBody>
      </p:sp>
      <p:sp>
        <p:nvSpPr>
          <p:cNvPr id="19" name="矩形 18">
            <a:extLst>
              <a:ext uri="{FF2B5EF4-FFF2-40B4-BE49-F238E27FC236}">
                <a16:creationId xmlns:a16="http://schemas.microsoft.com/office/drawing/2014/main" id="{9D489FB0-ACA7-45F8-995E-B0690FBCA7E2}"/>
              </a:ext>
            </a:extLst>
          </p:cNvPr>
          <p:cNvSpPr/>
          <p:nvPr/>
        </p:nvSpPr>
        <p:spPr>
          <a:xfrm>
            <a:off x="2945879" y="4702969"/>
            <a:ext cx="598241" cy="369332"/>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sw4</a:t>
            </a:r>
            <a:endParaRPr lang="en-US" dirty="0"/>
          </a:p>
        </p:txBody>
      </p:sp>
      <p:sp>
        <p:nvSpPr>
          <p:cNvPr id="20" name="矩形 19">
            <a:extLst>
              <a:ext uri="{FF2B5EF4-FFF2-40B4-BE49-F238E27FC236}">
                <a16:creationId xmlns:a16="http://schemas.microsoft.com/office/drawing/2014/main" id="{37274788-E2DB-4904-9803-4C706AD801E6}"/>
              </a:ext>
            </a:extLst>
          </p:cNvPr>
          <p:cNvSpPr/>
          <p:nvPr/>
        </p:nvSpPr>
        <p:spPr>
          <a:xfrm>
            <a:off x="2148589" y="3886169"/>
            <a:ext cx="460382" cy="369332"/>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pe</a:t>
            </a:r>
            <a:endParaRPr lang="en-US" dirty="0"/>
          </a:p>
        </p:txBody>
      </p:sp>
      <p:sp>
        <p:nvSpPr>
          <p:cNvPr id="3" name="灯片编号占位符 2">
            <a:extLst>
              <a:ext uri="{FF2B5EF4-FFF2-40B4-BE49-F238E27FC236}">
                <a16:creationId xmlns:a16="http://schemas.microsoft.com/office/drawing/2014/main" id="{CA9DE60C-64A1-4C57-892D-0DE611636D84}"/>
              </a:ext>
            </a:extLst>
          </p:cNvPr>
          <p:cNvSpPr>
            <a:spLocks noGrp="1"/>
          </p:cNvSpPr>
          <p:nvPr>
            <p:ph type="sldNum" sz="quarter" idx="12"/>
          </p:nvPr>
        </p:nvSpPr>
        <p:spPr/>
        <p:txBody>
          <a:bodyPr/>
          <a:lstStyle/>
          <a:p>
            <a:fld id="{29227C6E-B40C-4F1A-B871-335365E566BA}" type="slidenum">
              <a:rPr lang="en-US" smtClean="0"/>
              <a:t>7</a:t>
            </a:fld>
            <a:endParaRPr lang="en-US"/>
          </a:p>
        </p:txBody>
      </p:sp>
    </p:spTree>
    <p:extLst>
      <p:ext uri="{BB962C8B-B14F-4D97-AF65-F5344CB8AC3E}">
        <p14:creationId xmlns:p14="http://schemas.microsoft.com/office/powerpoint/2010/main" val="59090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fade">
                                      <p:cBhvr>
                                        <p:cTn id="10" dur="500"/>
                                        <p:tgtEl>
                                          <p:spTgt spid="1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7"/>
                                        </p:tgtEl>
                                        <p:attrNameLst>
                                          <p:attrName>style.visibility</p:attrName>
                                        </p:attrNameLst>
                                      </p:cBhvr>
                                      <p:to>
                                        <p:strVal val="visible"/>
                                      </p:to>
                                    </p:set>
                                    <p:animEffect transition="in" filter="fade">
                                      <p:cBhvr>
                                        <p:cTn id="18" dur="500"/>
                                        <p:tgtEl>
                                          <p:spTgt spid="1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1"/>
                                        </p:tgtEl>
                                        <p:attrNameLst>
                                          <p:attrName>style.visibility</p:attrName>
                                        </p:attrNameLst>
                                      </p:cBhvr>
                                      <p:to>
                                        <p:strVal val="visible"/>
                                      </p:to>
                                    </p:set>
                                    <p:animEffect transition="in" filter="fade">
                                      <p:cBhvr>
                                        <p:cTn id="26" dur="500"/>
                                        <p:tgtEl>
                                          <p:spTgt spid="39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1"/>
                                        </p:tgtEl>
                                        <p:attrNameLst>
                                          <p:attrName>style.visibility</p:attrName>
                                        </p:attrNameLst>
                                      </p:cBhvr>
                                      <p:to>
                                        <p:strVal val="visible"/>
                                      </p:to>
                                    </p:set>
                                    <p:animEffect transition="in" filter="fade">
                                      <p:cBhvr>
                                        <p:cTn id="31" dur="500"/>
                                        <p:tgtEl>
                                          <p:spTgt spid="17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6"/>
                                        </p:tgtEl>
                                        <p:attrNameLst>
                                          <p:attrName>style.visibility</p:attrName>
                                        </p:attrNameLst>
                                      </p:cBhvr>
                                      <p:to>
                                        <p:strVal val="visible"/>
                                      </p:to>
                                    </p:set>
                                    <p:animEffect transition="in" filter="fade">
                                      <p:cBhvr>
                                        <p:cTn id="34" dur="500"/>
                                        <p:tgtEl>
                                          <p:spTgt spid="3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2"/>
                                        </p:tgtEl>
                                        <p:attrNameLst>
                                          <p:attrName>style.visibility</p:attrName>
                                        </p:attrNameLst>
                                      </p:cBhvr>
                                      <p:to>
                                        <p:strVal val="visible"/>
                                      </p:to>
                                    </p:set>
                                    <p:animEffect transition="in" filter="fade">
                                      <p:cBhvr>
                                        <p:cTn id="43" dur="500"/>
                                        <p:tgtEl>
                                          <p:spTgt spid="17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7"/>
                                        </p:tgtEl>
                                        <p:attrNameLst>
                                          <p:attrName>style.visibility</p:attrName>
                                        </p:attrNameLst>
                                      </p:cBhvr>
                                      <p:to>
                                        <p:strVal val="visible"/>
                                      </p:to>
                                    </p:set>
                                    <p:animEffect transition="in" filter="fade">
                                      <p:cBhvr>
                                        <p:cTn id="46" dur="500"/>
                                        <p:tgtEl>
                                          <p:spTgt spid="3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4"/>
                                        </p:tgtEl>
                                        <p:attrNameLst>
                                          <p:attrName>style.visibility</p:attrName>
                                        </p:attrNameLst>
                                      </p:cBhvr>
                                      <p:to>
                                        <p:strVal val="visible"/>
                                      </p:to>
                                    </p:set>
                                    <p:animEffect transition="in" filter="fade">
                                      <p:cBhvr>
                                        <p:cTn id="55" dur="500"/>
                                        <p:tgtEl>
                                          <p:spTgt spid="14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25"/>
                                        </p:tgtEl>
                                        <p:attrNameLst>
                                          <p:attrName>style.visibility</p:attrName>
                                        </p:attrNameLst>
                                      </p:cBhvr>
                                      <p:to>
                                        <p:strVal val="visible"/>
                                      </p:to>
                                    </p:set>
                                    <p:animEffect transition="in" filter="fade">
                                      <p:cBhvr>
                                        <p:cTn id="60" dur="500"/>
                                        <p:tgtEl>
                                          <p:spTgt spid="3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3"/>
                                        </p:tgtEl>
                                        <p:attrNameLst>
                                          <p:attrName>style.visibility</p:attrName>
                                        </p:attrNameLst>
                                      </p:cBhvr>
                                      <p:to>
                                        <p:strVal val="visible"/>
                                      </p:to>
                                    </p:set>
                                    <p:animEffect transition="in" filter="fade">
                                      <p:cBhvr>
                                        <p:cTn id="66"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325" grpId="0" animBg="1"/>
      <p:bldP spid="326" grpId="0" animBg="1"/>
      <p:bldP spid="327" grpId="0" animBg="1"/>
      <p:bldP spid="391" grpId="0" animBg="1"/>
      <p:bldP spid="127" grpId="0" animBg="1"/>
      <p:bldP spid="128" grpId="0" animBg="1"/>
      <p:bldP spid="143" grpId="0"/>
      <p:bldP spid="144" grpId="0"/>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
            <a:extLst>
              <a:ext uri="{FF2B5EF4-FFF2-40B4-BE49-F238E27FC236}">
                <a16:creationId xmlns:a16="http://schemas.microsoft.com/office/drawing/2014/main" id="{C05A75C2-C84C-4AB3-98A3-E9E806438D2F}"/>
              </a:ext>
            </a:extLst>
          </p:cNvPr>
          <p:cNvSpPr>
            <a:spLocks noChangeArrowheads="1"/>
          </p:cNvSpPr>
          <p:nvPr/>
        </p:nvSpPr>
        <p:spPr bwMode="auto">
          <a:xfrm>
            <a:off x="4979925" y="2717810"/>
            <a:ext cx="3139564" cy="397031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connection</a:t>
            </a:r>
            <a:br>
              <a:rPr kumimoji="0" lang="en-US" altLang="en-US"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b="1" i="1" u="none" strike="noStrike" cap="none" normalizeH="0" baseline="0" dirty="0" err="1">
                <a:ln>
                  <a:noFill/>
                </a:ln>
                <a:solidFill>
                  <a:srgbClr val="7030A0"/>
                </a:solidFill>
                <a:effectLst/>
                <a:latin typeface="Courier New" panose="02070309020205020404" pitchFamily="49" charset="0"/>
                <a:ea typeface="JetBrains Mono"/>
                <a:cs typeface="Courier New" panose="02070309020205020404" pitchFamily="49" charset="0"/>
              </a:rPr>
              <a:t>my_cgra</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vport_i1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sw1</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vport_i2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sw2</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sw3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vport_o1</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sw1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&lt;-&gt;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sw2</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sw1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&lt;-&gt;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sw3</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sw2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&lt;-&gt;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sw4</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sw3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&lt;-&gt;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sw4</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sw1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pe</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sw2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pe</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sw3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pe</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sw4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&lt;-&gt;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pe</a:t>
            </a:r>
            <a:b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endParaRPr kumimoji="0" lang="en-US" altLang="en-US" sz="4400" b="1" i="0" u="none" strike="noStrike" cap="none" normalizeH="0" baseline="0" dirty="0">
              <a:ln>
                <a:noFill/>
              </a:ln>
              <a:effectLst/>
              <a:latin typeface="Courier New" panose="02070309020205020404" pitchFamily="49" charset="0"/>
              <a:cs typeface="Courier New" panose="02070309020205020404" pitchFamily="49" charset="0"/>
            </a:endParaRPr>
          </a:p>
        </p:txBody>
      </p:sp>
      <p:sp>
        <p:nvSpPr>
          <p:cNvPr id="2" name="标题 1">
            <a:extLst>
              <a:ext uri="{FF2B5EF4-FFF2-40B4-BE49-F238E27FC236}">
                <a16:creationId xmlns:a16="http://schemas.microsoft.com/office/drawing/2014/main" id="{25C8C2A4-441C-406B-B368-DE614D1B7E70}"/>
              </a:ext>
            </a:extLst>
          </p:cNvPr>
          <p:cNvSpPr>
            <a:spLocks noGrp="1"/>
          </p:cNvSpPr>
          <p:nvPr>
            <p:ph type="title"/>
          </p:nvPr>
        </p:nvSpPr>
        <p:spPr/>
        <p:txBody>
          <a:bodyPr/>
          <a:lstStyle/>
          <a:p>
            <a:r>
              <a:rPr lang="en-US" b="1" dirty="0"/>
              <a:t>A Scala Embedded DSL – Build A Simple CGRA </a:t>
            </a:r>
          </a:p>
        </p:txBody>
      </p:sp>
      <p:cxnSp>
        <p:nvCxnSpPr>
          <p:cNvPr id="130" name="Straight Arrow Connector 82">
            <a:extLst>
              <a:ext uri="{FF2B5EF4-FFF2-40B4-BE49-F238E27FC236}">
                <a16:creationId xmlns:a16="http://schemas.microsoft.com/office/drawing/2014/main" id="{8B8051F7-0858-4528-8A0E-7DD77EEB3628}"/>
              </a:ext>
            </a:extLst>
          </p:cNvPr>
          <p:cNvCxnSpPr>
            <a:cxnSpLocks/>
          </p:cNvCxnSpPr>
          <p:nvPr/>
        </p:nvCxnSpPr>
        <p:spPr>
          <a:xfrm>
            <a:off x="1517936" y="5078073"/>
            <a:ext cx="5" cy="507123"/>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3" name="Straight Arrow Connector 82">
            <a:extLst>
              <a:ext uri="{FF2B5EF4-FFF2-40B4-BE49-F238E27FC236}">
                <a16:creationId xmlns:a16="http://schemas.microsoft.com/office/drawing/2014/main" id="{43372592-6975-4262-933C-FAE5E73047E9}"/>
              </a:ext>
            </a:extLst>
          </p:cNvPr>
          <p:cNvCxnSpPr>
            <a:cxnSpLocks/>
          </p:cNvCxnSpPr>
          <p:nvPr/>
        </p:nvCxnSpPr>
        <p:spPr>
          <a:xfrm>
            <a:off x="3207787" y="2595163"/>
            <a:ext cx="5" cy="507123"/>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71" name="Oval 112">
            <a:extLst>
              <a:ext uri="{FF2B5EF4-FFF2-40B4-BE49-F238E27FC236}">
                <a16:creationId xmlns:a16="http://schemas.microsoft.com/office/drawing/2014/main" id="{E25637E5-111B-4A90-9250-7220B9CE8B5A}"/>
              </a:ext>
            </a:extLst>
          </p:cNvPr>
          <p:cNvSpPr/>
          <p:nvPr/>
        </p:nvSpPr>
        <p:spPr>
          <a:xfrm>
            <a:off x="1318592" y="3071676"/>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72" name="Oval 113">
            <a:extLst>
              <a:ext uri="{FF2B5EF4-FFF2-40B4-BE49-F238E27FC236}">
                <a16:creationId xmlns:a16="http://schemas.microsoft.com/office/drawing/2014/main" id="{061FE25D-DE66-4371-8AF3-C42F7DFA2669}"/>
              </a:ext>
            </a:extLst>
          </p:cNvPr>
          <p:cNvSpPr/>
          <p:nvPr/>
        </p:nvSpPr>
        <p:spPr>
          <a:xfrm>
            <a:off x="1326855" y="4702972"/>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4" name="Straight Arrow Connector 127">
            <a:extLst>
              <a:ext uri="{FF2B5EF4-FFF2-40B4-BE49-F238E27FC236}">
                <a16:creationId xmlns:a16="http://schemas.microsoft.com/office/drawing/2014/main" id="{32956336-5B8A-46DE-94EF-C528FAC6EE33}"/>
              </a:ext>
            </a:extLst>
          </p:cNvPr>
          <p:cNvCxnSpPr>
            <a:cxnSpLocks/>
            <a:stCxn id="172" idx="0"/>
            <a:endCxn id="171" idx="4"/>
          </p:cNvCxnSpPr>
          <p:nvPr/>
        </p:nvCxnSpPr>
        <p:spPr>
          <a:xfrm flipH="1" flipV="1">
            <a:off x="1508425" y="3451353"/>
            <a:ext cx="8263" cy="1251616"/>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25" name="Oval 178">
            <a:extLst>
              <a:ext uri="{FF2B5EF4-FFF2-40B4-BE49-F238E27FC236}">
                <a16:creationId xmlns:a16="http://schemas.microsoft.com/office/drawing/2014/main" id="{E7C02241-AD93-420A-AFC6-FAD62E0E6AB2}"/>
              </a:ext>
            </a:extLst>
          </p:cNvPr>
          <p:cNvSpPr/>
          <p:nvPr/>
        </p:nvSpPr>
        <p:spPr>
          <a:xfrm>
            <a:off x="1864668" y="3568499"/>
            <a:ext cx="1028225" cy="1028225"/>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 name="Oval 185">
            <a:extLst>
              <a:ext uri="{FF2B5EF4-FFF2-40B4-BE49-F238E27FC236}">
                <a16:creationId xmlns:a16="http://schemas.microsoft.com/office/drawing/2014/main" id="{260CF3D0-71B2-4068-814E-203A6BD029C7}"/>
              </a:ext>
            </a:extLst>
          </p:cNvPr>
          <p:cNvSpPr/>
          <p:nvPr/>
        </p:nvSpPr>
        <p:spPr>
          <a:xfrm>
            <a:off x="3034480" y="3074484"/>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 name="Oval 186">
            <a:extLst>
              <a:ext uri="{FF2B5EF4-FFF2-40B4-BE49-F238E27FC236}">
                <a16:creationId xmlns:a16="http://schemas.microsoft.com/office/drawing/2014/main" id="{ADE6192E-D346-4F55-AAF2-861EC50F64DC}"/>
              </a:ext>
            </a:extLst>
          </p:cNvPr>
          <p:cNvSpPr/>
          <p:nvPr/>
        </p:nvSpPr>
        <p:spPr>
          <a:xfrm>
            <a:off x="3042749" y="4705780"/>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8" name="Straight Arrow Connector 187">
            <a:extLst>
              <a:ext uri="{FF2B5EF4-FFF2-40B4-BE49-F238E27FC236}">
                <a16:creationId xmlns:a16="http://schemas.microsoft.com/office/drawing/2014/main" id="{C10B2D2B-5289-4ACB-A481-DF23D65111AA}"/>
              </a:ext>
            </a:extLst>
          </p:cNvPr>
          <p:cNvCxnSpPr>
            <a:cxnSpLocks/>
            <a:stCxn id="171" idx="5"/>
            <a:endCxn id="325" idx="1"/>
          </p:cNvCxnSpPr>
          <p:nvPr/>
        </p:nvCxnSpPr>
        <p:spPr>
          <a:xfrm>
            <a:off x="1642667" y="3395751"/>
            <a:ext cx="372581" cy="323328"/>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9" name="Straight Arrow Connector 188">
            <a:extLst>
              <a:ext uri="{FF2B5EF4-FFF2-40B4-BE49-F238E27FC236}">
                <a16:creationId xmlns:a16="http://schemas.microsoft.com/office/drawing/2014/main" id="{2C65CC9C-1E15-40B1-9104-DEEF052E7260}"/>
              </a:ext>
            </a:extLst>
          </p:cNvPr>
          <p:cNvCxnSpPr>
            <a:cxnSpLocks/>
            <a:stCxn id="326" idx="3"/>
            <a:endCxn id="325" idx="7"/>
          </p:cNvCxnSpPr>
          <p:nvPr/>
        </p:nvCxnSpPr>
        <p:spPr>
          <a:xfrm flipH="1">
            <a:off x="2742313" y="3398559"/>
            <a:ext cx="347769" cy="320520"/>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0" name="Straight Arrow Connector 189">
            <a:extLst>
              <a:ext uri="{FF2B5EF4-FFF2-40B4-BE49-F238E27FC236}">
                <a16:creationId xmlns:a16="http://schemas.microsoft.com/office/drawing/2014/main" id="{2746822D-4E3F-4517-97CC-0D29877E2A85}"/>
              </a:ext>
            </a:extLst>
          </p:cNvPr>
          <p:cNvCxnSpPr>
            <a:cxnSpLocks/>
            <a:stCxn id="172" idx="7"/>
            <a:endCxn id="325" idx="3"/>
          </p:cNvCxnSpPr>
          <p:nvPr/>
        </p:nvCxnSpPr>
        <p:spPr>
          <a:xfrm flipV="1">
            <a:off x="1650930" y="4446144"/>
            <a:ext cx="364318" cy="312430"/>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1" name="Straight Arrow Connector 190">
            <a:extLst>
              <a:ext uri="{FF2B5EF4-FFF2-40B4-BE49-F238E27FC236}">
                <a16:creationId xmlns:a16="http://schemas.microsoft.com/office/drawing/2014/main" id="{7FD0FDA8-E94D-4B8E-A8FC-A30B6D6F12FF}"/>
              </a:ext>
            </a:extLst>
          </p:cNvPr>
          <p:cNvCxnSpPr>
            <a:cxnSpLocks/>
            <a:stCxn id="325" idx="5"/>
            <a:endCxn id="327" idx="1"/>
          </p:cNvCxnSpPr>
          <p:nvPr/>
        </p:nvCxnSpPr>
        <p:spPr>
          <a:xfrm>
            <a:off x="2742313" y="4446144"/>
            <a:ext cx="356038" cy="315238"/>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32" name="Straight Arrow Connector 191">
            <a:extLst>
              <a:ext uri="{FF2B5EF4-FFF2-40B4-BE49-F238E27FC236}">
                <a16:creationId xmlns:a16="http://schemas.microsoft.com/office/drawing/2014/main" id="{E6AC6666-315E-41A4-AC2D-6C1812AF881D}"/>
              </a:ext>
            </a:extLst>
          </p:cNvPr>
          <p:cNvCxnSpPr>
            <a:cxnSpLocks/>
            <a:endCxn id="327" idx="2"/>
          </p:cNvCxnSpPr>
          <p:nvPr/>
        </p:nvCxnSpPr>
        <p:spPr>
          <a:xfrm>
            <a:off x="1698267" y="4895618"/>
            <a:ext cx="1344482" cy="0"/>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33" name="Straight Arrow Connector 192">
            <a:extLst>
              <a:ext uri="{FF2B5EF4-FFF2-40B4-BE49-F238E27FC236}">
                <a16:creationId xmlns:a16="http://schemas.microsoft.com/office/drawing/2014/main" id="{1264B32F-2637-4EDE-B6A5-C13D4F38DFA6}"/>
              </a:ext>
            </a:extLst>
          </p:cNvPr>
          <p:cNvCxnSpPr>
            <a:cxnSpLocks/>
            <a:endCxn id="326" idx="2"/>
          </p:cNvCxnSpPr>
          <p:nvPr/>
        </p:nvCxnSpPr>
        <p:spPr>
          <a:xfrm>
            <a:off x="1698267" y="3252437"/>
            <a:ext cx="1336211" cy="11885"/>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34" name="Straight Arrow Connector 193">
            <a:extLst>
              <a:ext uri="{FF2B5EF4-FFF2-40B4-BE49-F238E27FC236}">
                <a16:creationId xmlns:a16="http://schemas.microsoft.com/office/drawing/2014/main" id="{2B5A44A4-B28E-4061-9EF3-5D40E975F30D}"/>
              </a:ext>
            </a:extLst>
          </p:cNvPr>
          <p:cNvCxnSpPr>
            <a:cxnSpLocks/>
            <a:stCxn id="327" idx="0"/>
            <a:endCxn id="326" idx="4"/>
          </p:cNvCxnSpPr>
          <p:nvPr/>
        </p:nvCxnSpPr>
        <p:spPr>
          <a:xfrm flipH="1" flipV="1">
            <a:off x="3224319" y="3454158"/>
            <a:ext cx="8263" cy="1251616"/>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91" name="Rectangle 250">
            <a:extLst>
              <a:ext uri="{FF2B5EF4-FFF2-40B4-BE49-F238E27FC236}">
                <a16:creationId xmlns:a16="http://schemas.microsoft.com/office/drawing/2014/main" id="{08A48ADE-0109-4FCD-ADCB-8A42B81FEF2F}"/>
              </a:ext>
            </a:extLst>
          </p:cNvPr>
          <p:cNvSpPr/>
          <p:nvPr/>
        </p:nvSpPr>
        <p:spPr>
          <a:xfrm>
            <a:off x="840317" y="5580621"/>
            <a:ext cx="1344480" cy="560228"/>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latin typeface="Courier New" panose="02070309020205020404" pitchFamily="49" charset="0"/>
                <a:cs typeface="Courier New" panose="02070309020205020404" pitchFamily="49" charset="0"/>
              </a:rPr>
              <a:t>vport_o1</a:t>
            </a:r>
            <a:endParaRPr lang="en-US" dirty="0"/>
          </a:p>
        </p:txBody>
      </p:sp>
      <p:sp>
        <p:nvSpPr>
          <p:cNvPr id="127" name="Rectangle 250">
            <a:extLst>
              <a:ext uri="{FF2B5EF4-FFF2-40B4-BE49-F238E27FC236}">
                <a16:creationId xmlns:a16="http://schemas.microsoft.com/office/drawing/2014/main" id="{97BCA919-6436-40BD-8CE9-1DE5BDB38F63}"/>
              </a:ext>
            </a:extLst>
          </p:cNvPr>
          <p:cNvSpPr/>
          <p:nvPr/>
        </p:nvSpPr>
        <p:spPr>
          <a:xfrm>
            <a:off x="2535547" y="2015517"/>
            <a:ext cx="1344480" cy="560228"/>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latin typeface="Courier New" panose="02070309020205020404" pitchFamily="49" charset="0"/>
                <a:cs typeface="Courier New" panose="02070309020205020404" pitchFamily="49" charset="0"/>
              </a:rPr>
              <a:t>vport_i2</a:t>
            </a:r>
            <a:endParaRPr lang="en-US" dirty="0"/>
          </a:p>
        </p:txBody>
      </p:sp>
      <p:sp>
        <p:nvSpPr>
          <p:cNvPr id="128" name="Rectangle 250">
            <a:extLst>
              <a:ext uri="{FF2B5EF4-FFF2-40B4-BE49-F238E27FC236}">
                <a16:creationId xmlns:a16="http://schemas.microsoft.com/office/drawing/2014/main" id="{C080CBA4-F915-4B10-93CE-3BAC840B0ED5}"/>
              </a:ext>
            </a:extLst>
          </p:cNvPr>
          <p:cNvSpPr/>
          <p:nvPr/>
        </p:nvSpPr>
        <p:spPr>
          <a:xfrm>
            <a:off x="838200" y="2000821"/>
            <a:ext cx="1344480" cy="560228"/>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7030A0"/>
                </a:solidFill>
                <a:latin typeface="Courier New" panose="02070309020205020404" pitchFamily="49" charset="0"/>
                <a:cs typeface="Courier New" panose="02070309020205020404" pitchFamily="49" charset="0"/>
              </a:rPr>
              <a:t>vport_i1</a:t>
            </a:r>
            <a:endParaRPr lang="en-US"/>
          </a:p>
        </p:txBody>
      </p:sp>
      <p:cxnSp>
        <p:nvCxnSpPr>
          <p:cNvPr id="129" name="Straight Arrow Connector 82">
            <a:extLst>
              <a:ext uri="{FF2B5EF4-FFF2-40B4-BE49-F238E27FC236}">
                <a16:creationId xmlns:a16="http://schemas.microsoft.com/office/drawing/2014/main" id="{46BF3FBD-51B9-43C3-9422-66D9389A426B}"/>
              </a:ext>
            </a:extLst>
          </p:cNvPr>
          <p:cNvCxnSpPr>
            <a:cxnSpLocks/>
          </p:cNvCxnSpPr>
          <p:nvPr/>
        </p:nvCxnSpPr>
        <p:spPr>
          <a:xfrm>
            <a:off x="1495492" y="2564550"/>
            <a:ext cx="5" cy="507123"/>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CB73C6B7-7F3E-4014-8272-B79464B4318A}"/>
              </a:ext>
            </a:extLst>
          </p:cNvPr>
          <p:cNvSpPr/>
          <p:nvPr/>
        </p:nvSpPr>
        <p:spPr>
          <a:xfrm>
            <a:off x="1221069" y="3071685"/>
            <a:ext cx="598241" cy="369332"/>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sw1</a:t>
            </a:r>
            <a:endParaRPr lang="en-US" dirty="0"/>
          </a:p>
        </p:txBody>
      </p:sp>
      <p:sp>
        <p:nvSpPr>
          <p:cNvPr id="17" name="矩形 16">
            <a:extLst>
              <a:ext uri="{FF2B5EF4-FFF2-40B4-BE49-F238E27FC236}">
                <a16:creationId xmlns:a16="http://schemas.microsoft.com/office/drawing/2014/main" id="{780DF034-03E0-4665-BE85-5DE14DEDB63E}"/>
              </a:ext>
            </a:extLst>
          </p:cNvPr>
          <p:cNvSpPr/>
          <p:nvPr/>
        </p:nvSpPr>
        <p:spPr>
          <a:xfrm>
            <a:off x="2929329" y="3067771"/>
            <a:ext cx="598241" cy="369332"/>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sw2</a:t>
            </a:r>
            <a:endParaRPr lang="en-US" dirty="0"/>
          </a:p>
        </p:txBody>
      </p:sp>
      <p:sp>
        <p:nvSpPr>
          <p:cNvPr id="18" name="矩形 17">
            <a:extLst>
              <a:ext uri="{FF2B5EF4-FFF2-40B4-BE49-F238E27FC236}">
                <a16:creationId xmlns:a16="http://schemas.microsoft.com/office/drawing/2014/main" id="{74E54F68-C098-471A-B097-C889A23F952C}"/>
              </a:ext>
            </a:extLst>
          </p:cNvPr>
          <p:cNvSpPr/>
          <p:nvPr/>
        </p:nvSpPr>
        <p:spPr>
          <a:xfrm>
            <a:off x="1213441" y="4708738"/>
            <a:ext cx="598241" cy="369332"/>
          </a:xfrm>
          <a:prstGeom prst="rect">
            <a:avLst/>
          </a:prstGeom>
        </p:spPr>
        <p:txBody>
          <a:bodyPr wrap="none">
            <a:spAutoFit/>
          </a:bodyPr>
          <a:lstStyle/>
          <a:p>
            <a:r>
              <a:rPr lang="en-US" b="1">
                <a:solidFill>
                  <a:srgbClr val="7030A0"/>
                </a:solidFill>
                <a:latin typeface="Courier New" panose="02070309020205020404" pitchFamily="49" charset="0"/>
                <a:cs typeface="Courier New" panose="02070309020205020404" pitchFamily="49" charset="0"/>
              </a:rPr>
              <a:t>sw3</a:t>
            </a:r>
            <a:endParaRPr lang="en-US" dirty="0"/>
          </a:p>
        </p:txBody>
      </p:sp>
      <p:sp>
        <p:nvSpPr>
          <p:cNvPr id="19" name="矩形 18">
            <a:extLst>
              <a:ext uri="{FF2B5EF4-FFF2-40B4-BE49-F238E27FC236}">
                <a16:creationId xmlns:a16="http://schemas.microsoft.com/office/drawing/2014/main" id="{9D489FB0-ACA7-45F8-995E-B0690FBCA7E2}"/>
              </a:ext>
            </a:extLst>
          </p:cNvPr>
          <p:cNvSpPr/>
          <p:nvPr/>
        </p:nvSpPr>
        <p:spPr>
          <a:xfrm>
            <a:off x="2945879" y="4702969"/>
            <a:ext cx="598241" cy="369332"/>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sw4</a:t>
            </a:r>
            <a:endParaRPr lang="en-US" dirty="0"/>
          </a:p>
        </p:txBody>
      </p:sp>
      <p:sp>
        <p:nvSpPr>
          <p:cNvPr id="20" name="矩形 19">
            <a:extLst>
              <a:ext uri="{FF2B5EF4-FFF2-40B4-BE49-F238E27FC236}">
                <a16:creationId xmlns:a16="http://schemas.microsoft.com/office/drawing/2014/main" id="{37274788-E2DB-4904-9803-4C706AD801E6}"/>
              </a:ext>
            </a:extLst>
          </p:cNvPr>
          <p:cNvSpPr/>
          <p:nvPr/>
        </p:nvSpPr>
        <p:spPr>
          <a:xfrm>
            <a:off x="2148589" y="3886169"/>
            <a:ext cx="460382" cy="369332"/>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pe</a:t>
            </a:r>
            <a:endParaRPr lang="en-US" dirty="0"/>
          </a:p>
        </p:txBody>
      </p:sp>
      <p:sp>
        <p:nvSpPr>
          <p:cNvPr id="3" name="Rectangle 1">
            <a:extLst>
              <a:ext uri="{FF2B5EF4-FFF2-40B4-BE49-F238E27FC236}">
                <a16:creationId xmlns:a16="http://schemas.microsoft.com/office/drawing/2014/main" id="{7F3E5CFC-C6CA-4B34-816D-5464478A3D07}"/>
              </a:ext>
            </a:extLst>
          </p:cNvPr>
          <p:cNvSpPr>
            <a:spLocks noChangeArrowheads="1"/>
          </p:cNvSpPr>
          <p:nvPr/>
        </p:nvSpPr>
        <p:spPr bwMode="auto">
          <a:xfrm>
            <a:off x="4979924" y="1704724"/>
            <a:ext cx="4803329" cy="9233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the CGRA fabric</a:t>
            </a:r>
            <a:br>
              <a:rPr kumimoji="0" lang="en-US" altLang="en-US"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my_cgra</a:t>
            </a:r>
            <a: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new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ssfabric</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my_cgra</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r>
              <a:rPr kumimoji="0" lang="en-US" altLang="en-US" b="1"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"default_data_width"</a:t>
            </a:r>
            <a:r>
              <a:rPr kumimoji="0" lang="en-US" altLang="en-US"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64</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endParaRPr kumimoji="0" lang="en-US" altLang="en-US" sz="4400" b="1" i="0" u="none" strike="noStrike" cap="none" normalizeH="0" baseline="0" dirty="0">
              <a:ln>
                <a:noFill/>
              </a:ln>
              <a:effectLst/>
              <a:latin typeface="Courier New" panose="02070309020205020404" pitchFamily="49" charset="0"/>
              <a:cs typeface="Courier New" panose="02070309020205020404" pitchFamily="49" charset="0"/>
            </a:endParaRPr>
          </a:p>
        </p:txBody>
      </p:sp>
      <p:sp>
        <p:nvSpPr>
          <p:cNvPr id="35" name="Rectangle 1">
            <a:extLst>
              <a:ext uri="{FF2B5EF4-FFF2-40B4-BE49-F238E27FC236}">
                <a16:creationId xmlns:a16="http://schemas.microsoft.com/office/drawing/2014/main" id="{59991CEC-C9A6-4C69-8E55-CD9996E47212}"/>
              </a:ext>
            </a:extLst>
          </p:cNvPr>
          <p:cNvSpPr>
            <a:spLocks noChangeArrowheads="1"/>
          </p:cNvSpPr>
          <p:nvPr/>
        </p:nvSpPr>
        <p:spPr bwMode="auto">
          <a:xfrm>
            <a:off x="4979925" y="2717810"/>
            <a:ext cx="3139564" cy="397031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connection</a:t>
            </a:r>
            <a:br>
              <a:rPr kumimoji="0" lang="en-US" altLang="en-US"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b="1" i="1" u="none" strike="noStrike" cap="none" normalizeH="0" baseline="0" dirty="0" err="1">
                <a:ln>
                  <a:noFill/>
                </a:ln>
                <a:solidFill>
                  <a:srgbClr val="7030A0"/>
                </a:solidFill>
                <a:effectLst/>
                <a:latin typeface="Courier New" panose="02070309020205020404" pitchFamily="49" charset="0"/>
                <a:ea typeface="JetBrains Mono"/>
                <a:cs typeface="Courier New" panose="02070309020205020404" pitchFamily="49" charset="0"/>
              </a:rPr>
              <a:t>my_cgra</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vport_i1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sw1</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vport_i2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sw2</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sw3</a:t>
            </a:r>
            <a: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vport_o1</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sw1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&lt;-&gt;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sw2</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sw1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&lt;-&gt;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sw3</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sw2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&lt;-&gt;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sw4</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sw3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&lt;-&gt;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sw4</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sw1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pe</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sw2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pe</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sw3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pe</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sw4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&lt;-&gt;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pe</a:t>
            </a:r>
            <a:b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endParaRPr kumimoji="0" lang="en-US" altLang="en-US" sz="4400" b="1" i="0" u="none" strike="noStrike" cap="none" normalizeH="0" baseline="0" dirty="0">
              <a:ln>
                <a:noFill/>
              </a:ln>
              <a:effectLst/>
              <a:latin typeface="Courier New" panose="02070309020205020404" pitchFamily="49" charset="0"/>
              <a:cs typeface="Courier New" panose="02070309020205020404" pitchFamily="49" charset="0"/>
            </a:endParaRPr>
          </a:p>
        </p:txBody>
      </p:sp>
      <p:sp>
        <p:nvSpPr>
          <p:cNvPr id="36" name="Rectangle 1">
            <a:extLst>
              <a:ext uri="{FF2B5EF4-FFF2-40B4-BE49-F238E27FC236}">
                <a16:creationId xmlns:a16="http://schemas.microsoft.com/office/drawing/2014/main" id="{A4C69E14-BB65-4911-8BFA-47B2BADA896A}"/>
              </a:ext>
            </a:extLst>
          </p:cNvPr>
          <p:cNvSpPr>
            <a:spLocks noChangeArrowheads="1"/>
          </p:cNvSpPr>
          <p:nvPr/>
        </p:nvSpPr>
        <p:spPr bwMode="auto">
          <a:xfrm>
            <a:off x="4979925" y="2717810"/>
            <a:ext cx="3139564" cy="397031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connection</a:t>
            </a:r>
            <a:br>
              <a:rPr kumimoji="0" lang="en-US" altLang="en-US"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b="1" i="1" u="none" strike="noStrike" cap="none" normalizeH="0" baseline="0" dirty="0" err="1">
                <a:ln>
                  <a:noFill/>
                </a:ln>
                <a:solidFill>
                  <a:srgbClr val="7030A0"/>
                </a:solidFill>
                <a:effectLst/>
                <a:latin typeface="Courier New" panose="02070309020205020404" pitchFamily="49" charset="0"/>
                <a:ea typeface="JetBrains Mono"/>
                <a:cs typeface="Courier New" panose="02070309020205020404" pitchFamily="49" charset="0"/>
              </a:rPr>
              <a:t>my_cgra</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vport_i1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sw1</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vport_i2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sw2</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sw3</a:t>
            </a:r>
            <a: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vport_o1</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sw1</a:t>
            </a:r>
            <a: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&lt;-&gt;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sw2</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sw1</a:t>
            </a:r>
            <a: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&lt;-&gt;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sw3</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sw2</a:t>
            </a:r>
            <a: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&lt;-&gt;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sw4</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sw3</a:t>
            </a:r>
            <a: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&lt;-&gt;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sw4</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sw1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pe</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sw2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pe</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sw3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pe</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sw4 </a:t>
            </a:r>
            <a:r>
              <a:rPr kumimoji="0" lang="en-US" altLang="en-US" b="1" i="0"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&lt;-&gt; </a:t>
            </a:r>
            <a:r>
              <a:rPr kumimoji="0" lang="en-US" altLang="en-US" b="1" i="1" u="none" strike="noStrike" cap="none" normalizeH="0" baseline="0" dirty="0">
                <a:ln>
                  <a:noFill/>
                </a:ln>
                <a:solidFill>
                  <a:schemeClr val="bg1"/>
                </a:solidFill>
                <a:effectLst/>
                <a:latin typeface="Courier New" panose="02070309020205020404" pitchFamily="49" charset="0"/>
                <a:ea typeface="JetBrains Mono"/>
                <a:cs typeface="Courier New" panose="02070309020205020404" pitchFamily="49" charset="0"/>
              </a:rPr>
              <a:t>pe</a:t>
            </a:r>
            <a:b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endParaRPr kumimoji="0" lang="en-US" altLang="en-US" sz="4400" b="1" i="0" u="none" strike="noStrike" cap="none" normalizeH="0" baseline="0" dirty="0">
              <a:ln>
                <a:noFill/>
              </a:ln>
              <a:effectLst/>
              <a:latin typeface="Courier New" panose="02070309020205020404" pitchFamily="49" charset="0"/>
              <a:cs typeface="Courier New" panose="02070309020205020404" pitchFamily="49" charset="0"/>
            </a:endParaRPr>
          </a:p>
        </p:txBody>
      </p:sp>
      <p:sp>
        <p:nvSpPr>
          <p:cNvPr id="33" name="Rectangle 1">
            <a:extLst>
              <a:ext uri="{FF2B5EF4-FFF2-40B4-BE49-F238E27FC236}">
                <a16:creationId xmlns:a16="http://schemas.microsoft.com/office/drawing/2014/main" id="{CF5CE7AC-0BBB-4783-A3B9-966C07895C7D}"/>
              </a:ext>
            </a:extLst>
          </p:cNvPr>
          <p:cNvSpPr>
            <a:spLocks noChangeArrowheads="1"/>
          </p:cNvSpPr>
          <p:nvPr/>
        </p:nvSpPr>
        <p:spPr bwMode="auto">
          <a:xfrm>
            <a:off x="4979925" y="2717810"/>
            <a:ext cx="3139564" cy="397031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connection</a:t>
            </a:r>
            <a:br>
              <a:rPr kumimoji="0" lang="en-US" altLang="en-US" b="1"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b="1" i="1" u="none" strike="noStrike" cap="none" normalizeH="0" baseline="0" dirty="0" err="1">
                <a:ln>
                  <a:noFill/>
                </a:ln>
                <a:solidFill>
                  <a:srgbClr val="7030A0"/>
                </a:solidFill>
                <a:effectLst/>
                <a:latin typeface="Courier New" panose="02070309020205020404" pitchFamily="49" charset="0"/>
                <a:ea typeface="JetBrains Mono"/>
                <a:cs typeface="Courier New" panose="02070309020205020404" pitchFamily="49" charset="0"/>
              </a:rPr>
              <a:t>my_cgra</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vport_i1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sw1</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vport_i2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sw2</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sw3</a:t>
            </a:r>
            <a: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vport_o1</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sw1</a:t>
            </a:r>
            <a: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&lt;-&gt;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sw2</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sw1</a:t>
            </a:r>
            <a: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&lt;-&gt;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sw3</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sw2</a:t>
            </a:r>
            <a: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&lt;-&gt;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sw4</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sw3</a:t>
            </a:r>
            <a: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&lt;-&gt;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sw4</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sw1</a:t>
            </a:r>
            <a: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pe</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sw2</a:t>
            </a:r>
            <a: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pe</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sw3</a:t>
            </a:r>
            <a: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pe</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b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sw4</a:t>
            </a:r>
            <a: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&lt;-&gt;</a:t>
            </a:r>
            <a:r>
              <a:rPr kumimoji="0" lang="en-US" altLang="en-US" b="1"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b="1" i="1" u="none" strike="noStrike" cap="none" normalizeH="0" baseline="0" dirty="0">
                <a:ln>
                  <a:noFill/>
                </a:ln>
                <a:solidFill>
                  <a:srgbClr val="7030A0"/>
                </a:solidFill>
                <a:effectLst/>
                <a:latin typeface="Courier New" panose="02070309020205020404" pitchFamily="49" charset="0"/>
                <a:ea typeface="JetBrains Mono"/>
                <a:cs typeface="Courier New" panose="02070309020205020404" pitchFamily="49" charset="0"/>
              </a:rPr>
              <a:t>pe</a:t>
            </a:r>
            <a:br>
              <a:rPr kumimoji="0" lang="en-US" altLang="en-US" b="1"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br>
            <a:r>
              <a:rPr kumimoji="0" lang="en-US" altLang="en-US" b="1" i="0" u="none" strike="noStrike" cap="none" normalizeH="0" baseline="0" dirty="0">
                <a:ln>
                  <a:noFill/>
                </a:ln>
                <a:effectLst/>
                <a:latin typeface="Courier New" panose="02070309020205020404" pitchFamily="49" charset="0"/>
                <a:ea typeface="JetBrains Mono"/>
                <a:cs typeface="Courier New" panose="02070309020205020404" pitchFamily="49" charset="0"/>
              </a:rPr>
              <a:t>)</a:t>
            </a:r>
            <a:endParaRPr kumimoji="0" lang="en-US" altLang="en-US" sz="4400" b="1" i="0" u="none" strike="noStrike" cap="none" normalizeH="0" baseline="0" dirty="0">
              <a:ln>
                <a:noFill/>
              </a:ln>
              <a:effectLst/>
              <a:latin typeface="Courier New" panose="02070309020205020404" pitchFamily="49" charset="0"/>
              <a:cs typeface="Courier New" panose="02070309020205020404" pitchFamily="49" charset="0"/>
            </a:endParaRPr>
          </a:p>
        </p:txBody>
      </p:sp>
      <p:sp>
        <p:nvSpPr>
          <p:cNvPr id="4" name="灯片编号占位符 3">
            <a:extLst>
              <a:ext uri="{FF2B5EF4-FFF2-40B4-BE49-F238E27FC236}">
                <a16:creationId xmlns:a16="http://schemas.microsoft.com/office/drawing/2014/main" id="{37616430-08D3-400B-B372-D20961F6DDC6}"/>
              </a:ext>
            </a:extLst>
          </p:cNvPr>
          <p:cNvSpPr>
            <a:spLocks noGrp="1"/>
          </p:cNvSpPr>
          <p:nvPr>
            <p:ph type="sldNum" sz="quarter" idx="12"/>
          </p:nvPr>
        </p:nvSpPr>
        <p:spPr/>
        <p:txBody>
          <a:bodyPr/>
          <a:lstStyle/>
          <a:p>
            <a:fld id="{29227C6E-B40C-4F1A-B871-335365E566BA}" type="slidenum">
              <a:rPr lang="en-US" smtClean="0"/>
              <a:t>8</a:t>
            </a:fld>
            <a:endParaRPr lang="en-US"/>
          </a:p>
        </p:txBody>
      </p:sp>
    </p:spTree>
    <p:extLst>
      <p:ext uri="{BB962C8B-B14F-4D97-AF65-F5344CB8AC3E}">
        <p14:creationId xmlns:p14="http://schemas.microsoft.com/office/powerpoint/2010/main" val="104694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500"/>
                                        <p:tgtEl>
                                          <p:spTgt spid="129"/>
                                        </p:tgtEl>
                                      </p:cBhvr>
                                    </p:animEffect>
                                  </p:childTnLst>
                                </p:cTn>
                              </p:par>
                              <p:par>
                                <p:cTn id="21" presetID="10" presetClass="entr" presetSubtype="0" fill="hold" nodeType="withEffect">
                                  <p:stCondLst>
                                    <p:cond delay="0"/>
                                  </p:stCondLst>
                                  <p:childTnLst>
                                    <p:set>
                                      <p:cBhvr>
                                        <p:cTn id="22" dur="1" fill="hold">
                                          <p:stCondLst>
                                            <p:cond delay="0"/>
                                          </p:stCondLst>
                                        </p:cTn>
                                        <p:tgtEl>
                                          <p:spTgt spid="153"/>
                                        </p:tgtEl>
                                        <p:attrNameLst>
                                          <p:attrName>style.visibility</p:attrName>
                                        </p:attrNameLst>
                                      </p:cBhvr>
                                      <p:to>
                                        <p:strVal val="visible"/>
                                      </p:to>
                                    </p:set>
                                    <p:animEffect transition="in" filter="fade">
                                      <p:cBhvr>
                                        <p:cTn id="23" dur="500"/>
                                        <p:tgtEl>
                                          <p:spTgt spid="153"/>
                                        </p:tgtEl>
                                      </p:cBhvr>
                                    </p:animEffect>
                                  </p:childTnLst>
                                </p:cTn>
                              </p:par>
                              <p:par>
                                <p:cTn id="24" presetID="10" presetClass="entr" presetSubtype="0" fill="hold" nodeType="withEffect">
                                  <p:stCondLst>
                                    <p:cond delay="0"/>
                                  </p:stCondLst>
                                  <p:childTnLst>
                                    <p:set>
                                      <p:cBhvr>
                                        <p:cTn id="25" dur="1" fill="hold">
                                          <p:stCondLst>
                                            <p:cond delay="0"/>
                                          </p:stCondLst>
                                        </p:cTn>
                                        <p:tgtEl>
                                          <p:spTgt spid="130"/>
                                        </p:tgtEl>
                                        <p:attrNameLst>
                                          <p:attrName>style.visibility</p:attrName>
                                        </p:attrNameLst>
                                      </p:cBhvr>
                                      <p:to>
                                        <p:strVal val="visible"/>
                                      </p:to>
                                    </p:set>
                                    <p:animEffect transition="in" filter="fade">
                                      <p:cBhvr>
                                        <p:cTn id="26" dur="500"/>
                                        <p:tgtEl>
                                          <p:spTgt spid="1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nodeType="withEffect">
                                  <p:stCondLst>
                                    <p:cond delay="0"/>
                                  </p:stCondLst>
                                  <p:childTnLst>
                                    <p:set>
                                      <p:cBhvr>
                                        <p:cTn id="33" dur="1" fill="hold">
                                          <p:stCondLst>
                                            <p:cond delay="0"/>
                                          </p:stCondLst>
                                        </p:cTn>
                                        <p:tgtEl>
                                          <p:spTgt spid="334"/>
                                        </p:tgtEl>
                                        <p:attrNameLst>
                                          <p:attrName>style.visibility</p:attrName>
                                        </p:attrNameLst>
                                      </p:cBhvr>
                                      <p:to>
                                        <p:strVal val="visible"/>
                                      </p:to>
                                    </p:set>
                                    <p:animEffect transition="in" filter="fade">
                                      <p:cBhvr>
                                        <p:cTn id="34" dur="500"/>
                                        <p:tgtEl>
                                          <p:spTgt spid="334"/>
                                        </p:tgtEl>
                                      </p:cBhvr>
                                    </p:animEffect>
                                  </p:childTnLst>
                                </p:cTn>
                              </p:par>
                              <p:par>
                                <p:cTn id="35" presetID="10" presetClass="entr" presetSubtype="0" fill="hold" nodeType="withEffect">
                                  <p:stCondLst>
                                    <p:cond delay="0"/>
                                  </p:stCondLst>
                                  <p:childTnLst>
                                    <p:set>
                                      <p:cBhvr>
                                        <p:cTn id="36" dur="1" fill="hold">
                                          <p:stCondLst>
                                            <p:cond delay="0"/>
                                          </p:stCondLst>
                                        </p:cTn>
                                        <p:tgtEl>
                                          <p:spTgt spid="333"/>
                                        </p:tgtEl>
                                        <p:attrNameLst>
                                          <p:attrName>style.visibility</p:attrName>
                                        </p:attrNameLst>
                                      </p:cBhvr>
                                      <p:to>
                                        <p:strVal val="visible"/>
                                      </p:to>
                                    </p:set>
                                    <p:animEffect transition="in" filter="fade">
                                      <p:cBhvr>
                                        <p:cTn id="37" dur="500"/>
                                        <p:tgtEl>
                                          <p:spTgt spid="333"/>
                                        </p:tgtEl>
                                      </p:cBhvr>
                                    </p:animEffect>
                                  </p:childTnLst>
                                </p:cTn>
                              </p:par>
                              <p:par>
                                <p:cTn id="38" presetID="10" presetClass="entr" presetSubtype="0" fill="hold" nodeType="withEffect">
                                  <p:stCondLst>
                                    <p:cond delay="0"/>
                                  </p:stCondLst>
                                  <p:childTnLst>
                                    <p:set>
                                      <p:cBhvr>
                                        <p:cTn id="39" dur="1" fill="hold">
                                          <p:stCondLst>
                                            <p:cond delay="0"/>
                                          </p:stCondLst>
                                        </p:cTn>
                                        <p:tgtEl>
                                          <p:spTgt spid="332"/>
                                        </p:tgtEl>
                                        <p:attrNameLst>
                                          <p:attrName>style.visibility</p:attrName>
                                        </p:attrNameLst>
                                      </p:cBhvr>
                                      <p:to>
                                        <p:strVal val="visible"/>
                                      </p:to>
                                    </p:set>
                                    <p:animEffect transition="in" filter="fade">
                                      <p:cBhvr>
                                        <p:cTn id="40" dur="500"/>
                                        <p:tgtEl>
                                          <p:spTgt spid="332"/>
                                        </p:tgtEl>
                                      </p:cBhvr>
                                    </p:animEffect>
                                  </p:childTnLst>
                                </p:cTn>
                              </p:par>
                              <p:par>
                                <p:cTn id="41" presetID="10" presetClass="entr" presetSubtype="0" fill="hold" nodeType="withEffect">
                                  <p:stCondLst>
                                    <p:cond delay="0"/>
                                  </p:stCondLst>
                                  <p:childTnLst>
                                    <p:set>
                                      <p:cBhvr>
                                        <p:cTn id="42" dur="1" fill="hold">
                                          <p:stCondLst>
                                            <p:cond delay="0"/>
                                          </p:stCondLst>
                                        </p:cTn>
                                        <p:tgtEl>
                                          <p:spTgt spid="324"/>
                                        </p:tgtEl>
                                        <p:attrNameLst>
                                          <p:attrName>style.visibility</p:attrName>
                                        </p:attrNameLst>
                                      </p:cBhvr>
                                      <p:to>
                                        <p:strVal val="visible"/>
                                      </p:to>
                                    </p:set>
                                    <p:animEffect transition="in" filter="fade">
                                      <p:cBhvr>
                                        <p:cTn id="43" dur="500"/>
                                        <p:tgtEl>
                                          <p:spTgt spid="3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nodeType="withEffect">
                                  <p:stCondLst>
                                    <p:cond delay="0"/>
                                  </p:stCondLst>
                                  <p:childTnLst>
                                    <p:set>
                                      <p:cBhvr>
                                        <p:cTn id="50" dur="1" fill="hold">
                                          <p:stCondLst>
                                            <p:cond delay="0"/>
                                          </p:stCondLst>
                                        </p:cTn>
                                        <p:tgtEl>
                                          <p:spTgt spid="329"/>
                                        </p:tgtEl>
                                        <p:attrNameLst>
                                          <p:attrName>style.visibility</p:attrName>
                                        </p:attrNameLst>
                                      </p:cBhvr>
                                      <p:to>
                                        <p:strVal val="visible"/>
                                      </p:to>
                                    </p:set>
                                    <p:animEffect transition="in" filter="fade">
                                      <p:cBhvr>
                                        <p:cTn id="51" dur="500"/>
                                        <p:tgtEl>
                                          <p:spTgt spid="329"/>
                                        </p:tgtEl>
                                      </p:cBhvr>
                                    </p:animEffect>
                                  </p:childTnLst>
                                </p:cTn>
                              </p:par>
                              <p:par>
                                <p:cTn id="52" presetID="10" presetClass="entr" presetSubtype="0" fill="hold" nodeType="withEffect">
                                  <p:stCondLst>
                                    <p:cond delay="0"/>
                                  </p:stCondLst>
                                  <p:childTnLst>
                                    <p:set>
                                      <p:cBhvr>
                                        <p:cTn id="53" dur="1" fill="hold">
                                          <p:stCondLst>
                                            <p:cond delay="0"/>
                                          </p:stCondLst>
                                        </p:cTn>
                                        <p:tgtEl>
                                          <p:spTgt spid="328"/>
                                        </p:tgtEl>
                                        <p:attrNameLst>
                                          <p:attrName>style.visibility</p:attrName>
                                        </p:attrNameLst>
                                      </p:cBhvr>
                                      <p:to>
                                        <p:strVal val="visible"/>
                                      </p:to>
                                    </p:set>
                                    <p:animEffect transition="in" filter="fade">
                                      <p:cBhvr>
                                        <p:cTn id="54" dur="500"/>
                                        <p:tgtEl>
                                          <p:spTgt spid="328"/>
                                        </p:tgtEl>
                                      </p:cBhvr>
                                    </p:animEffect>
                                  </p:childTnLst>
                                </p:cTn>
                              </p:par>
                              <p:par>
                                <p:cTn id="55" presetID="10" presetClass="entr" presetSubtype="0" fill="hold" nodeType="withEffect">
                                  <p:stCondLst>
                                    <p:cond delay="0"/>
                                  </p:stCondLst>
                                  <p:childTnLst>
                                    <p:set>
                                      <p:cBhvr>
                                        <p:cTn id="56" dur="1" fill="hold">
                                          <p:stCondLst>
                                            <p:cond delay="0"/>
                                          </p:stCondLst>
                                        </p:cTn>
                                        <p:tgtEl>
                                          <p:spTgt spid="330"/>
                                        </p:tgtEl>
                                        <p:attrNameLst>
                                          <p:attrName>style.visibility</p:attrName>
                                        </p:attrNameLst>
                                      </p:cBhvr>
                                      <p:to>
                                        <p:strVal val="visible"/>
                                      </p:to>
                                    </p:set>
                                    <p:animEffect transition="in" filter="fade">
                                      <p:cBhvr>
                                        <p:cTn id="57" dur="500"/>
                                        <p:tgtEl>
                                          <p:spTgt spid="330"/>
                                        </p:tgtEl>
                                      </p:cBhvr>
                                    </p:animEffect>
                                  </p:childTnLst>
                                </p:cTn>
                              </p:par>
                              <p:par>
                                <p:cTn id="58" presetID="10" presetClass="entr" presetSubtype="0" fill="hold" nodeType="withEffect">
                                  <p:stCondLst>
                                    <p:cond delay="0"/>
                                  </p:stCondLst>
                                  <p:childTnLst>
                                    <p:set>
                                      <p:cBhvr>
                                        <p:cTn id="59" dur="1" fill="hold">
                                          <p:stCondLst>
                                            <p:cond delay="0"/>
                                          </p:stCondLst>
                                        </p:cTn>
                                        <p:tgtEl>
                                          <p:spTgt spid="331"/>
                                        </p:tgtEl>
                                        <p:attrNameLst>
                                          <p:attrName>style.visibility</p:attrName>
                                        </p:attrNameLst>
                                      </p:cBhvr>
                                      <p:to>
                                        <p:strVal val="visible"/>
                                      </p:to>
                                    </p:set>
                                    <p:animEffect transition="in" filter="fade">
                                      <p:cBhvr>
                                        <p:cTn id="60"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P spid="35" grpId="0"/>
      <p:bldP spid="36"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C8C2A4-441C-406B-B368-DE614D1B7E70}"/>
              </a:ext>
            </a:extLst>
          </p:cNvPr>
          <p:cNvSpPr>
            <a:spLocks noGrp="1"/>
          </p:cNvSpPr>
          <p:nvPr>
            <p:ph type="title"/>
          </p:nvPr>
        </p:nvSpPr>
        <p:spPr/>
        <p:txBody>
          <a:bodyPr/>
          <a:lstStyle/>
          <a:p>
            <a:r>
              <a:rPr lang="en-US" b="1" dirty="0"/>
              <a:t>A Scala Embedded DSL – Build A Simple CGRA </a:t>
            </a:r>
          </a:p>
        </p:txBody>
      </p:sp>
      <p:cxnSp>
        <p:nvCxnSpPr>
          <p:cNvPr id="130" name="Straight Arrow Connector 82">
            <a:extLst>
              <a:ext uri="{FF2B5EF4-FFF2-40B4-BE49-F238E27FC236}">
                <a16:creationId xmlns:a16="http://schemas.microsoft.com/office/drawing/2014/main" id="{8B8051F7-0858-4528-8A0E-7DD77EEB3628}"/>
              </a:ext>
            </a:extLst>
          </p:cNvPr>
          <p:cNvCxnSpPr>
            <a:cxnSpLocks/>
          </p:cNvCxnSpPr>
          <p:nvPr/>
        </p:nvCxnSpPr>
        <p:spPr>
          <a:xfrm>
            <a:off x="1517936" y="5078073"/>
            <a:ext cx="5" cy="507123"/>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3" name="Straight Arrow Connector 82">
            <a:extLst>
              <a:ext uri="{FF2B5EF4-FFF2-40B4-BE49-F238E27FC236}">
                <a16:creationId xmlns:a16="http://schemas.microsoft.com/office/drawing/2014/main" id="{43372592-6975-4262-933C-FAE5E73047E9}"/>
              </a:ext>
            </a:extLst>
          </p:cNvPr>
          <p:cNvCxnSpPr>
            <a:cxnSpLocks/>
          </p:cNvCxnSpPr>
          <p:nvPr/>
        </p:nvCxnSpPr>
        <p:spPr>
          <a:xfrm>
            <a:off x="3207787" y="2595163"/>
            <a:ext cx="5" cy="507123"/>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71" name="Oval 112">
            <a:extLst>
              <a:ext uri="{FF2B5EF4-FFF2-40B4-BE49-F238E27FC236}">
                <a16:creationId xmlns:a16="http://schemas.microsoft.com/office/drawing/2014/main" id="{E25637E5-111B-4A90-9250-7220B9CE8B5A}"/>
              </a:ext>
            </a:extLst>
          </p:cNvPr>
          <p:cNvSpPr/>
          <p:nvPr/>
        </p:nvSpPr>
        <p:spPr>
          <a:xfrm>
            <a:off x="1318592" y="3071676"/>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72" name="Oval 113">
            <a:extLst>
              <a:ext uri="{FF2B5EF4-FFF2-40B4-BE49-F238E27FC236}">
                <a16:creationId xmlns:a16="http://schemas.microsoft.com/office/drawing/2014/main" id="{061FE25D-DE66-4371-8AF3-C42F7DFA2669}"/>
              </a:ext>
            </a:extLst>
          </p:cNvPr>
          <p:cNvSpPr/>
          <p:nvPr/>
        </p:nvSpPr>
        <p:spPr>
          <a:xfrm>
            <a:off x="1326855" y="4702972"/>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4" name="Straight Arrow Connector 127">
            <a:extLst>
              <a:ext uri="{FF2B5EF4-FFF2-40B4-BE49-F238E27FC236}">
                <a16:creationId xmlns:a16="http://schemas.microsoft.com/office/drawing/2014/main" id="{32956336-5B8A-46DE-94EF-C528FAC6EE33}"/>
              </a:ext>
            </a:extLst>
          </p:cNvPr>
          <p:cNvCxnSpPr>
            <a:cxnSpLocks/>
            <a:stCxn id="172" idx="0"/>
            <a:endCxn id="171" idx="4"/>
          </p:cNvCxnSpPr>
          <p:nvPr/>
        </p:nvCxnSpPr>
        <p:spPr>
          <a:xfrm flipH="1" flipV="1">
            <a:off x="1508425" y="3451353"/>
            <a:ext cx="8263" cy="1251616"/>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25" name="Oval 178">
            <a:extLst>
              <a:ext uri="{FF2B5EF4-FFF2-40B4-BE49-F238E27FC236}">
                <a16:creationId xmlns:a16="http://schemas.microsoft.com/office/drawing/2014/main" id="{E7C02241-AD93-420A-AFC6-FAD62E0E6AB2}"/>
              </a:ext>
            </a:extLst>
          </p:cNvPr>
          <p:cNvSpPr/>
          <p:nvPr/>
        </p:nvSpPr>
        <p:spPr>
          <a:xfrm>
            <a:off x="1864668" y="3568499"/>
            <a:ext cx="1028225" cy="1028225"/>
          </a:xfrm>
          <a:prstGeom prst="ellipse">
            <a:avLst/>
          </a:prstGeom>
          <a:solidFill>
            <a:srgbClr val="F2DCD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 name="Oval 185">
            <a:extLst>
              <a:ext uri="{FF2B5EF4-FFF2-40B4-BE49-F238E27FC236}">
                <a16:creationId xmlns:a16="http://schemas.microsoft.com/office/drawing/2014/main" id="{260CF3D0-71B2-4068-814E-203A6BD029C7}"/>
              </a:ext>
            </a:extLst>
          </p:cNvPr>
          <p:cNvSpPr/>
          <p:nvPr/>
        </p:nvSpPr>
        <p:spPr>
          <a:xfrm>
            <a:off x="3034480" y="3074484"/>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 name="Oval 186">
            <a:extLst>
              <a:ext uri="{FF2B5EF4-FFF2-40B4-BE49-F238E27FC236}">
                <a16:creationId xmlns:a16="http://schemas.microsoft.com/office/drawing/2014/main" id="{ADE6192E-D346-4F55-AAF2-861EC50F64DC}"/>
              </a:ext>
            </a:extLst>
          </p:cNvPr>
          <p:cNvSpPr/>
          <p:nvPr/>
        </p:nvSpPr>
        <p:spPr>
          <a:xfrm>
            <a:off x="3042749" y="4705780"/>
            <a:ext cx="379677" cy="379677"/>
          </a:xfrm>
          <a:prstGeom prst="ellipse">
            <a:avLst/>
          </a:prstGeom>
          <a:solidFill>
            <a:srgbClr val="F2F2F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8" name="Straight Arrow Connector 187">
            <a:extLst>
              <a:ext uri="{FF2B5EF4-FFF2-40B4-BE49-F238E27FC236}">
                <a16:creationId xmlns:a16="http://schemas.microsoft.com/office/drawing/2014/main" id="{C10B2D2B-5289-4ACB-A481-DF23D65111AA}"/>
              </a:ext>
            </a:extLst>
          </p:cNvPr>
          <p:cNvCxnSpPr>
            <a:cxnSpLocks/>
            <a:stCxn id="171" idx="5"/>
            <a:endCxn id="325" idx="1"/>
          </p:cNvCxnSpPr>
          <p:nvPr/>
        </p:nvCxnSpPr>
        <p:spPr>
          <a:xfrm>
            <a:off x="1642667" y="3395751"/>
            <a:ext cx="372581" cy="323328"/>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9" name="Straight Arrow Connector 188">
            <a:extLst>
              <a:ext uri="{FF2B5EF4-FFF2-40B4-BE49-F238E27FC236}">
                <a16:creationId xmlns:a16="http://schemas.microsoft.com/office/drawing/2014/main" id="{2C65CC9C-1E15-40B1-9104-DEEF052E7260}"/>
              </a:ext>
            </a:extLst>
          </p:cNvPr>
          <p:cNvCxnSpPr>
            <a:cxnSpLocks/>
            <a:stCxn id="326" idx="3"/>
            <a:endCxn id="325" idx="7"/>
          </p:cNvCxnSpPr>
          <p:nvPr/>
        </p:nvCxnSpPr>
        <p:spPr>
          <a:xfrm flipH="1">
            <a:off x="2742313" y="3398559"/>
            <a:ext cx="347769" cy="320520"/>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0" name="Straight Arrow Connector 189">
            <a:extLst>
              <a:ext uri="{FF2B5EF4-FFF2-40B4-BE49-F238E27FC236}">
                <a16:creationId xmlns:a16="http://schemas.microsoft.com/office/drawing/2014/main" id="{2746822D-4E3F-4517-97CC-0D29877E2A85}"/>
              </a:ext>
            </a:extLst>
          </p:cNvPr>
          <p:cNvCxnSpPr>
            <a:cxnSpLocks/>
            <a:stCxn id="172" idx="7"/>
            <a:endCxn id="325" idx="3"/>
          </p:cNvCxnSpPr>
          <p:nvPr/>
        </p:nvCxnSpPr>
        <p:spPr>
          <a:xfrm flipV="1">
            <a:off x="1650930" y="4446144"/>
            <a:ext cx="364318" cy="312430"/>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1" name="Straight Arrow Connector 190">
            <a:extLst>
              <a:ext uri="{FF2B5EF4-FFF2-40B4-BE49-F238E27FC236}">
                <a16:creationId xmlns:a16="http://schemas.microsoft.com/office/drawing/2014/main" id="{7FD0FDA8-E94D-4B8E-A8FC-A30B6D6F12FF}"/>
              </a:ext>
            </a:extLst>
          </p:cNvPr>
          <p:cNvCxnSpPr>
            <a:cxnSpLocks/>
            <a:stCxn id="325" idx="5"/>
            <a:endCxn id="327" idx="1"/>
          </p:cNvCxnSpPr>
          <p:nvPr/>
        </p:nvCxnSpPr>
        <p:spPr>
          <a:xfrm>
            <a:off x="2742313" y="4446144"/>
            <a:ext cx="356038" cy="315238"/>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32" name="Straight Arrow Connector 191">
            <a:extLst>
              <a:ext uri="{FF2B5EF4-FFF2-40B4-BE49-F238E27FC236}">
                <a16:creationId xmlns:a16="http://schemas.microsoft.com/office/drawing/2014/main" id="{E6AC6666-315E-41A4-AC2D-6C1812AF881D}"/>
              </a:ext>
            </a:extLst>
          </p:cNvPr>
          <p:cNvCxnSpPr>
            <a:cxnSpLocks/>
            <a:endCxn id="327" idx="2"/>
          </p:cNvCxnSpPr>
          <p:nvPr/>
        </p:nvCxnSpPr>
        <p:spPr>
          <a:xfrm>
            <a:off x="1698267" y="4895618"/>
            <a:ext cx="1344482" cy="0"/>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33" name="Straight Arrow Connector 192">
            <a:extLst>
              <a:ext uri="{FF2B5EF4-FFF2-40B4-BE49-F238E27FC236}">
                <a16:creationId xmlns:a16="http://schemas.microsoft.com/office/drawing/2014/main" id="{1264B32F-2637-4EDE-B6A5-C13D4F38DFA6}"/>
              </a:ext>
            </a:extLst>
          </p:cNvPr>
          <p:cNvCxnSpPr>
            <a:cxnSpLocks/>
            <a:endCxn id="326" idx="2"/>
          </p:cNvCxnSpPr>
          <p:nvPr/>
        </p:nvCxnSpPr>
        <p:spPr>
          <a:xfrm>
            <a:off x="1698267" y="3252437"/>
            <a:ext cx="1336211" cy="11885"/>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34" name="Straight Arrow Connector 193">
            <a:extLst>
              <a:ext uri="{FF2B5EF4-FFF2-40B4-BE49-F238E27FC236}">
                <a16:creationId xmlns:a16="http://schemas.microsoft.com/office/drawing/2014/main" id="{2B5A44A4-B28E-4061-9EF3-5D40E975F30D}"/>
              </a:ext>
            </a:extLst>
          </p:cNvPr>
          <p:cNvCxnSpPr>
            <a:cxnSpLocks/>
            <a:stCxn id="327" idx="0"/>
            <a:endCxn id="326" idx="4"/>
          </p:cNvCxnSpPr>
          <p:nvPr/>
        </p:nvCxnSpPr>
        <p:spPr>
          <a:xfrm flipH="1" flipV="1">
            <a:off x="3224319" y="3454158"/>
            <a:ext cx="8263" cy="1251616"/>
          </a:xfrm>
          <a:prstGeom prst="straightConnector1">
            <a:avLst/>
          </a:prstGeom>
          <a:ln w="5715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91" name="Rectangle 250">
            <a:extLst>
              <a:ext uri="{FF2B5EF4-FFF2-40B4-BE49-F238E27FC236}">
                <a16:creationId xmlns:a16="http://schemas.microsoft.com/office/drawing/2014/main" id="{08A48ADE-0109-4FCD-ADCB-8A42B81FEF2F}"/>
              </a:ext>
            </a:extLst>
          </p:cNvPr>
          <p:cNvSpPr/>
          <p:nvPr/>
        </p:nvSpPr>
        <p:spPr>
          <a:xfrm>
            <a:off x="840317" y="5580621"/>
            <a:ext cx="1344480" cy="560228"/>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latin typeface="Courier New" panose="02070309020205020404" pitchFamily="49" charset="0"/>
                <a:cs typeface="Courier New" panose="02070309020205020404" pitchFamily="49" charset="0"/>
              </a:rPr>
              <a:t>vport_o1</a:t>
            </a:r>
            <a:endParaRPr lang="en-US" dirty="0"/>
          </a:p>
        </p:txBody>
      </p:sp>
      <p:sp>
        <p:nvSpPr>
          <p:cNvPr id="127" name="Rectangle 250">
            <a:extLst>
              <a:ext uri="{FF2B5EF4-FFF2-40B4-BE49-F238E27FC236}">
                <a16:creationId xmlns:a16="http://schemas.microsoft.com/office/drawing/2014/main" id="{97BCA919-6436-40BD-8CE9-1DE5BDB38F63}"/>
              </a:ext>
            </a:extLst>
          </p:cNvPr>
          <p:cNvSpPr/>
          <p:nvPr/>
        </p:nvSpPr>
        <p:spPr>
          <a:xfrm>
            <a:off x="2535547" y="2015517"/>
            <a:ext cx="1344480" cy="560228"/>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latin typeface="Courier New" panose="02070309020205020404" pitchFamily="49" charset="0"/>
                <a:cs typeface="Courier New" panose="02070309020205020404" pitchFamily="49" charset="0"/>
              </a:rPr>
              <a:t>vport_i2</a:t>
            </a:r>
            <a:endParaRPr lang="en-US" dirty="0"/>
          </a:p>
        </p:txBody>
      </p:sp>
      <p:sp>
        <p:nvSpPr>
          <p:cNvPr id="128" name="Rectangle 250">
            <a:extLst>
              <a:ext uri="{FF2B5EF4-FFF2-40B4-BE49-F238E27FC236}">
                <a16:creationId xmlns:a16="http://schemas.microsoft.com/office/drawing/2014/main" id="{C080CBA4-F915-4B10-93CE-3BAC840B0ED5}"/>
              </a:ext>
            </a:extLst>
          </p:cNvPr>
          <p:cNvSpPr/>
          <p:nvPr/>
        </p:nvSpPr>
        <p:spPr>
          <a:xfrm>
            <a:off x="838200" y="2000821"/>
            <a:ext cx="1344480" cy="560228"/>
          </a:xfrm>
          <a:prstGeom prst="rect">
            <a:avLst/>
          </a:prstGeom>
          <a:solidFill>
            <a:schemeClr val="accent5">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7030A0"/>
                </a:solidFill>
                <a:latin typeface="Courier New" panose="02070309020205020404" pitchFamily="49" charset="0"/>
                <a:cs typeface="Courier New" panose="02070309020205020404" pitchFamily="49" charset="0"/>
              </a:rPr>
              <a:t>vport_i1</a:t>
            </a:r>
            <a:endParaRPr lang="en-US"/>
          </a:p>
        </p:txBody>
      </p:sp>
      <p:cxnSp>
        <p:nvCxnSpPr>
          <p:cNvPr id="129" name="Straight Arrow Connector 82">
            <a:extLst>
              <a:ext uri="{FF2B5EF4-FFF2-40B4-BE49-F238E27FC236}">
                <a16:creationId xmlns:a16="http://schemas.microsoft.com/office/drawing/2014/main" id="{46BF3FBD-51B9-43C3-9422-66D9389A426B}"/>
              </a:ext>
            </a:extLst>
          </p:cNvPr>
          <p:cNvCxnSpPr>
            <a:cxnSpLocks/>
          </p:cNvCxnSpPr>
          <p:nvPr/>
        </p:nvCxnSpPr>
        <p:spPr>
          <a:xfrm>
            <a:off x="1495492" y="2564550"/>
            <a:ext cx="5" cy="507123"/>
          </a:xfrm>
          <a:prstGeom prst="straightConnector1">
            <a:avLst/>
          </a:prstGeom>
          <a:ln w="5715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6" name="矩形 15">
            <a:extLst>
              <a:ext uri="{FF2B5EF4-FFF2-40B4-BE49-F238E27FC236}">
                <a16:creationId xmlns:a16="http://schemas.microsoft.com/office/drawing/2014/main" id="{CB73C6B7-7F3E-4014-8272-B79464B4318A}"/>
              </a:ext>
            </a:extLst>
          </p:cNvPr>
          <p:cNvSpPr/>
          <p:nvPr/>
        </p:nvSpPr>
        <p:spPr>
          <a:xfrm>
            <a:off x="1221069" y="3071685"/>
            <a:ext cx="598241" cy="369332"/>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sw1</a:t>
            </a:r>
            <a:endParaRPr lang="en-US" dirty="0"/>
          </a:p>
        </p:txBody>
      </p:sp>
      <p:sp>
        <p:nvSpPr>
          <p:cNvPr id="17" name="矩形 16">
            <a:extLst>
              <a:ext uri="{FF2B5EF4-FFF2-40B4-BE49-F238E27FC236}">
                <a16:creationId xmlns:a16="http://schemas.microsoft.com/office/drawing/2014/main" id="{780DF034-03E0-4665-BE85-5DE14DEDB63E}"/>
              </a:ext>
            </a:extLst>
          </p:cNvPr>
          <p:cNvSpPr/>
          <p:nvPr/>
        </p:nvSpPr>
        <p:spPr>
          <a:xfrm>
            <a:off x="2929329" y="3067771"/>
            <a:ext cx="598241" cy="369332"/>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sw2</a:t>
            </a:r>
            <a:endParaRPr lang="en-US" dirty="0"/>
          </a:p>
        </p:txBody>
      </p:sp>
      <p:sp>
        <p:nvSpPr>
          <p:cNvPr id="18" name="矩形 17">
            <a:extLst>
              <a:ext uri="{FF2B5EF4-FFF2-40B4-BE49-F238E27FC236}">
                <a16:creationId xmlns:a16="http://schemas.microsoft.com/office/drawing/2014/main" id="{74E54F68-C098-471A-B097-C889A23F952C}"/>
              </a:ext>
            </a:extLst>
          </p:cNvPr>
          <p:cNvSpPr/>
          <p:nvPr/>
        </p:nvSpPr>
        <p:spPr>
          <a:xfrm>
            <a:off x="1213441" y="4708738"/>
            <a:ext cx="598241" cy="369332"/>
          </a:xfrm>
          <a:prstGeom prst="rect">
            <a:avLst/>
          </a:prstGeom>
        </p:spPr>
        <p:txBody>
          <a:bodyPr wrap="none">
            <a:spAutoFit/>
          </a:bodyPr>
          <a:lstStyle/>
          <a:p>
            <a:r>
              <a:rPr lang="en-US" b="1">
                <a:solidFill>
                  <a:srgbClr val="7030A0"/>
                </a:solidFill>
                <a:latin typeface="Courier New" panose="02070309020205020404" pitchFamily="49" charset="0"/>
                <a:cs typeface="Courier New" panose="02070309020205020404" pitchFamily="49" charset="0"/>
              </a:rPr>
              <a:t>sw3</a:t>
            </a:r>
            <a:endParaRPr lang="en-US" dirty="0"/>
          </a:p>
        </p:txBody>
      </p:sp>
      <p:sp>
        <p:nvSpPr>
          <p:cNvPr id="19" name="矩形 18">
            <a:extLst>
              <a:ext uri="{FF2B5EF4-FFF2-40B4-BE49-F238E27FC236}">
                <a16:creationId xmlns:a16="http://schemas.microsoft.com/office/drawing/2014/main" id="{9D489FB0-ACA7-45F8-995E-B0690FBCA7E2}"/>
              </a:ext>
            </a:extLst>
          </p:cNvPr>
          <p:cNvSpPr/>
          <p:nvPr/>
        </p:nvSpPr>
        <p:spPr>
          <a:xfrm>
            <a:off x="2945879" y="4702969"/>
            <a:ext cx="598241" cy="369332"/>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sw4</a:t>
            </a:r>
            <a:endParaRPr lang="en-US" dirty="0"/>
          </a:p>
        </p:txBody>
      </p:sp>
      <p:sp>
        <p:nvSpPr>
          <p:cNvPr id="20" name="矩形 19">
            <a:extLst>
              <a:ext uri="{FF2B5EF4-FFF2-40B4-BE49-F238E27FC236}">
                <a16:creationId xmlns:a16="http://schemas.microsoft.com/office/drawing/2014/main" id="{37274788-E2DB-4904-9803-4C706AD801E6}"/>
              </a:ext>
            </a:extLst>
          </p:cNvPr>
          <p:cNvSpPr/>
          <p:nvPr/>
        </p:nvSpPr>
        <p:spPr>
          <a:xfrm>
            <a:off x="2148589" y="3886169"/>
            <a:ext cx="460382" cy="369332"/>
          </a:xfrm>
          <a:prstGeom prst="rect">
            <a:avLst/>
          </a:prstGeom>
        </p:spPr>
        <p:txBody>
          <a:bodyPr wrap="none">
            <a:spAutoFit/>
          </a:bodyPr>
          <a:lstStyle/>
          <a:p>
            <a:r>
              <a:rPr lang="en-US" b="1" dirty="0">
                <a:solidFill>
                  <a:srgbClr val="7030A0"/>
                </a:solidFill>
                <a:latin typeface="Courier New" panose="02070309020205020404" pitchFamily="49" charset="0"/>
                <a:cs typeface="Courier New" panose="02070309020205020404" pitchFamily="49" charset="0"/>
              </a:rPr>
              <a:t>pe</a:t>
            </a:r>
            <a:endParaRPr lang="en-US" dirty="0"/>
          </a:p>
        </p:txBody>
      </p:sp>
      <p:sp>
        <p:nvSpPr>
          <p:cNvPr id="4" name="Rectangle 1">
            <a:extLst>
              <a:ext uri="{FF2B5EF4-FFF2-40B4-BE49-F238E27FC236}">
                <a16:creationId xmlns:a16="http://schemas.microsoft.com/office/drawing/2014/main" id="{13B4710F-2E32-49F0-B2D9-C7E780ABA113}"/>
              </a:ext>
            </a:extLst>
          </p:cNvPr>
          <p:cNvSpPr>
            <a:spLocks noChangeArrowheads="1"/>
          </p:cNvSpPr>
          <p:nvPr/>
        </p:nvSpPr>
        <p:spPr bwMode="auto">
          <a:xfrm>
            <a:off x="5592317" y="1271855"/>
            <a:ext cx="5160256" cy="5586145"/>
          </a:xfrm>
          <a:prstGeom prst="rect">
            <a:avLst/>
          </a:prstGeom>
          <a:solidFill>
            <a:srgbClr val="13131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lang="en-US" altLang="en-US" sz="1100" i="1" dirty="0" err="1">
                <a:solidFill>
                  <a:srgbClr val="7EC3E6"/>
                </a:solidFill>
                <a:latin typeface="Courier New" panose="02070309020205020404" pitchFamily="49" charset="0"/>
                <a:ea typeface="JetBrains Mono"/>
                <a:cs typeface="Courier New" panose="02070309020205020404" pitchFamily="49" charset="0"/>
              </a:rPr>
              <a:t>dsa</a:t>
            </a:r>
            <a:r>
              <a:rPr lang="en-US" altLang="en-US" sz="1100" i="1" dirty="0">
                <a:solidFill>
                  <a:srgbClr val="7EC3E6"/>
                </a:solidFill>
                <a:latin typeface="Courier New" panose="02070309020205020404" pitchFamily="49" charset="0"/>
                <a:ea typeface="JetBrains Mono"/>
                <a:cs typeface="Courier New" panose="02070309020205020404" pitchFamily="49" charset="0"/>
              </a:rPr>
              <a:t>-</a:t>
            </a:r>
            <a:r>
              <a:rPr lang="en-US" altLang="en-US" sz="1100" i="1" dirty="0" err="1">
                <a:solidFill>
                  <a:srgbClr val="7EC3E6"/>
                </a:solidFill>
                <a:latin typeface="Courier New" panose="02070309020205020404" pitchFamily="49" charset="0"/>
                <a:ea typeface="JetBrains Mono"/>
                <a:cs typeface="Courier New" panose="02070309020205020404" pitchFamily="49" charset="0"/>
              </a:rPr>
              <a:t>cgra</a:t>
            </a:r>
            <a:r>
              <a:rPr lang="en-US" altLang="en-US" sz="1100" i="1" dirty="0">
                <a:solidFill>
                  <a:srgbClr val="7EC3E6"/>
                </a:solidFill>
                <a:latin typeface="Courier New" panose="02070309020205020404" pitchFamily="49" charset="0"/>
                <a:ea typeface="JetBrains Mono"/>
                <a:cs typeface="Courier New" panose="02070309020205020404" pitchFamily="49" charset="0"/>
              </a:rPr>
              <a:t>-gen/</a:t>
            </a:r>
            <a:r>
              <a:rPr lang="en-US" altLang="en-US" sz="1100" i="1" dirty="0" err="1">
                <a:solidFill>
                  <a:srgbClr val="7EC3E6"/>
                </a:solidFill>
                <a:latin typeface="Courier New" panose="02070309020205020404" pitchFamily="49" charset="0"/>
                <a:ea typeface="JetBrains Mono"/>
                <a:cs typeface="Courier New" panose="02070309020205020404" pitchFamily="49" charset="0"/>
              </a:rPr>
              <a:t>src</a:t>
            </a:r>
            <a:r>
              <a:rPr lang="en-US" altLang="en-US" sz="1100" i="1" dirty="0">
                <a:solidFill>
                  <a:srgbClr val="7EC3E6"/>
                </a:solidFill>
                <a:latin typeface="Courier New" panose="02070309020205020404" pitchFamily="49" charset="0"/>
                <a:ea typeface="JetBrains Mono"/>
                <a:cs typeface="Courier New" panose="02070309020205020404" pitchFamily="49" charset="0"/>
              </a:rPr>
              <a:t>/main/real/micro_demo</a:t>
            </a:r>
            <a:endPar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package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real</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import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dsl._</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object </a:t>
            </a:r>
            <a:r>
              <a:rPr kumimoji="0" lang="en-US" altLang="en-US" sz="11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t>micro_demo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extends </a:t>
            </a:r>
            <a:r>
              <a:rPr kumimoji="0" lang="en-US" altLang="en-US" sz="1100" b="0" i="0" u="none" strike="noStrike" cap="none" normalizeH="0" baseline="0" dirty="0">
                <a:ln>
                  <a:noFill/>
                </a:ln>
                <a:solidFill>
                  <a:srgbClr val="FFFFFF"/>
                </a:solidFill>
                <a:effectLst/>
                <a:latin typeface="Courier New" panose="02070309020205020404" pitchFamily="49" charset="0"/>
                <a:ea typeface="JetBrains Mono"/>
                <a:cs typeface="Courier New" panose="02070309020205020404" pitchFamily="49" charset="0"/>
              </a:rPr>
              <a:t>App</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vector port</a:t>
            </a:r>
            <a:b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vport_i1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new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ssnode(</a:t>
            </a:r>
            <a:r>
              <a:rPr kumimoji="0" lang="en-US" altLang="en-US" sz="11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"vector port"</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vport_i2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new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ssnode(</a:t>
            </a:r>
            <a:r>
              <a:rPr kumimoji="0" lang="en-US" altLang="en-US" sz="11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"vector port"</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vport_o1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new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ssnode(</a:t>
            </a:r>
            <a:r>
              <a:rPr kumimoji="0" lang="en-US" altLang="en-US" sz="11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"vector port"</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switch</a:t>
            </a:r>
            <a:b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sw1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new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ssnode(</a:t>
            </a:r>
            <a:r>
              <a:rPr kumimoji="0" lang="en-US" altLang="en-US" sz="11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"switch"</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sw2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new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ssnode(</a:t>
            </a:r>
            <a:r>
              <a:rPr kumimoji="0" lang="en-US" altLang="en-US" sz="11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"switch"</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sw3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new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ssnode(</a:t>
            </a:r>
            <a:r>
              <a:rPr kumimoji="0" lang="en-US" altLang="en-US" sz="11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"switch"</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sw4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new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ssnode(</a:t>
            </a:r>
            <a:r>
              <a:rPr kumimoji="0" lang="en-US" altLang="en-US" sz="11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"switch"</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processing element that can do Add and Mul</a:t>
            </a:r>
            <a:b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pe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new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ssnode(</a:t>
            </a:r>
            <a:r>
              <a:rPr kumimoji="0" lang="en-US" altLang="en-US" sz="11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"processing element"</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pe</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1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"instructions"</a:t>
            </a:r>
            <a:r>
              <a:rPr kumimoji="0" lang="en-US" altLang="en-US" sz="11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Seq</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1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"Add"</a:t>
            </a:r>
            <a:r>
              <a:rPr kumimoji="0" lang="en-US" altLang="en-US" sz="11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"Mul"</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the CGRA fabric</a:t>
            </a:r>
            <a:b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val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my_cgra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new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ssfabric</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my_gra</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100" b="0" i="0" u="none" strike="noStrike" cap="none" normalizeH="0" baseline="0" dirty="0">
                <a:ln>
                  <a:noFill/>
                </a:ln>
                <a:solidFill>
                  <a:srgbClr val="54B33E"/>
                </a:solidFill>
                <a:effectLst/>
                <a:latin typeface="Courier New" panose="02070309020205020404" pitchFamily="49" charset="0"/>
                <a:ea typeface="JetBrains Mono"/>
                <a:cs typeface="Courier New" panose="02070309020205020404" pitchFamily="49" charset="0"/>
              </a:rPr>
              <a:t>"default_data_width"</a:t>
            </a:r>
            <a:r>
              <a:rPr kumimoji="0" lang="en-US" altLang="en-US" sz="1100" b="1" i="0" u="none" strike="noStrike" cap="none" normalizeH="0" baseline="0" dirty="0">
                <a:ln>
                  <a:noFill/>
                </a:ln>
                <a:solidFill>
                  <a:srgbClr val="ED864A"/>
                </a:solidFill>
                <a:effectLst/>
                <a:latin typeface="Courier New" panose="02070309020205020404" pitchFamily="49" charset="0"/>
                <a:ea typeface="JetBrains Mono"/>
                <a:cs typeface="Courier New" panose="02070309020205020404" pitchFamily="49" charset="0"/>
              </a:rPr>
              <a:t>, </a:t>
            </a:r>
            <a:r>
              <a:rPr kumimoji="0" lang="en-US" altLang="en-US" sz="1100" b="1" i="0" u="none" strike="noStrike" cap="none" normalizeH="0" baseline="0" dirty="0">
                <a:ln>
                  <a:noFill/>
                </a:ln>
                <a:solidFill>
                  <a:srgbClr val="33CCFF"/>
                </a:solidFill>
                <a:effectLst/>
                <a:latin typeface="Courier New" panose="02070309020205020404" pitchFamily="49" charset="0"/>
                <a:ea typeface="JetBrains Mono"/>
                <a:cs typeface="Courier New" panose="02070309020205020404" pitchFamily="49" charset="0"/>
              </a:rPr>
              <a:t>64</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define connection</a:t>
            </a:r>
            <a:b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7EC3E6"/>
                </a:solidFill>
                <a:effectLst/>
                <a:latin typeface="Courier New" panose="02070309020205020404" pitchFamily="49" charset="0"/>
                <a:ea typeface="JetBrains Mono"/>
                <a:cs typeface="Courier New" panose="02070309020205020404" pitchFamily="49" charset="0"/>
              </a:rPr>
              <a: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my_cgra</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vport_i1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--&gt;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sw1</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vport_i2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--&gt;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sw2</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sw3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--&gt;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vport_o1</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sw1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&lt;-&gt;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sw2</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sw1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&lt;-&gt;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sw3</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sw2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&lt;-&gt;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sw4</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sw3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&lt;-&gt;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sw4</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sw1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--&gt;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pe</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sw2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--&gt;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pe</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sw3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--&gt;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pe</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sw4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&lt;-&gt; </a:t>
            </a: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pe</a:t>
            </a:r>
            <a:b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br>
            <a:r>
              <a:rPr kumimoji="0" lang="en-US" altLang="en-US" sz="1100" b="0" i="1" u="none" strike="noStrike" cap="none" normalizeH="0" baseline="0" dirty="0">
                <a:ln>
                  <a:noFill/>
                </a:ln>
                <a:solidFill>
                  <a:srgbClr val="ED94FF"/>
                </a:solidFill>
                <a:effectLst/>
                <a:latin typeface="Courier New" panose="02070309020205020404" pitchFamily="49" charset="0"/>
                <a:ea typeface="JetBrains Mono"/>
                <a:cs typeface="Courier New" panose="02070309020205020404" pitchFamily="49" charset="0"/>
              </a:rPr>
              <a:t>  </a:t>
            </a: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b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br>
            <a:r>
              <a:rPr kumimoji="0" lang="en-US" altLang="en-US" sz="1100" b="0" i="0" u="none" strike="noStrike" cap="none" normalizeH="0" baseline="0" dirty="0">
                <a:ln>
                  <a:noFill/>
                </a:ln>
                <a:solidFill>
                  <a:srgbClr val="EBEBEB"/>
                </a:solidFill>
                <a:effectLst/>
                <a:latin typeface="Courier New" panose="02070309020205020404" pitchFamily="49" charset="0"/>
                <a:ea typeface="JetBrains Mono"/>
                <a:cs typeface="Courier New" panose="02070309020205020404" pitchFamily="49" charset="0"/>
              </a:rPr>
              <a:t>}</a:t>
            </a:r>
            <a:endParaRPr kumimoji="0" lang="en-US" altLang="en-US" sz="2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3" name="灯片编号占位符 2">
            <a:extLst>
              <a:ext uri="{FF2B5EF4-FFF2-40B4-BE49-F238E27FC236}">
                <a16:creationId xmlns:a16="http://schemas.microsoft.com/office/drawing/2014/main" id="{FBF3DF00-C6E9-4857-84C4-FDF29EFC6415}"/>
              </a:ext>
            </a:extLst>
          </p:cNvPr>
          <p:cNvSpPr>
            <a:spLocks noGrp="1"/>
          </p:cNvSpPr>
          <p:nvPr>
            <p:ph type="sldNum" sz="quarter" idx="12"/>
          </p:nvPr>
        </p:nvSpPr>
        <p:spPr/>
        <p:txBody>
          <a:bodyPr/>
          <a:lstStyle/>
          <a:p>
            <a:fld id="{29227C6E-B40C-4F1A-B871-335365E566BA}" type="slidenum">
              <a:rPr lang="en-US" smtClean="0"/>
              <a:t>9</a:t>
            </a:fld>
            <a:endParaRPr lang="en-US"/>
          </a:p>
        </p:txBody>
      </p:sp>
    </p:spTree>
    <p:extLst>
      <p:ext uri="{BB962C8B-B14F-4D97-AF65-F5344CB8AC3E}">
        <p14:creationId xmlns:p14="http://schemas.microsoft.com/office/powerpoint/2010/main" val="162714680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B5E02FC852E043BE7989DFBB488C81" ma:contentTypeVersion="4" ma:contentTypeDescription="Create a new document." ma:contentTypeScope="" ma:versionID="7629ab40807b24802bb52ce7ea26c2a3">
  <xsd:schema xmlns:xsd="http://www.w3.org/2001/XMLSchema" xmlns:xs="http://www.w3.org/2001/XMLSchema" xmlns:p="http://schemas.microsoft.com/office/2006/metadata/properties" xmlns:ns3="097f42c0-73eb-4f91-a093-ffb60ff320de" targetNamespace="http://schemas.microsoft.com/office/2006/metadata/properties" ma:root="true" ma:fieldsID="247052eaf68484f0b729cc6d02684efb" ns3:_="">
    <xsd:import namespace="097f42c0-73eb-4f91-a093-ffb60ff320d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f42c0-73eb-4f91-a093-ffb60ff320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3E3B81-3156-46B1-B009-8887012BA39E}">
  <ds:schemaRefs>
    <ds:schemaRef ds:uri="http://schemas.microsoft.com/sharepoint/v3/contenttype/forms"/>
  </ds:schemaRefs>
</ds:datastoreItem>
</file>

<file path=customXml/itemProps2.xml><?xml version="1.0" encoding="utf-8"?>
<ds:datastoreItem xmlns:ds="http://schemas.openxmlformats.org/officeDocument/2006/customXml" ds:itemID="{68DEBA02-8381-4675-8F69-180A396AEF03}">
  <ds:schemaRefs>
    <ds:schemaRef ds:uri="http://schemas.microsoft.com/office/2006/metadata/properties"/>
    <ds:schemaRef ds:uri="http://schemas.openxmlformats.org/package/2006/metadata/core-properties"/>
    <ds:schemaRef ds:uri="http://purl.org/dc/elements/1.1/"/>
    <ds:schemaRef ds:uri="http://purl.org/dc/dcmitype/"/>
    <ds:schemaRef ds:uri="http://www.w3.org/XML/1998/namespace"/>
    <ds:schemaRef ds:uri="http://schemas.microsoft.com/office/2006/documentManagement/types"/>
    <ds:schemaRef ds:uri="097f42c0-73eb-4f91-a093-ffb60ff320de"/>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C75D343F-5612-4C62-9B60-16A1B38076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f42c0-73eb-4f91-a093-ffb60ff32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3774</TotalTime>
  <Words>4160</Words>
  <Application>Microsoft Office PowerPoint</Application>
  <PresentationFormat>宽屏</PresentationFormat>
  <Paragraphs>574</Paragraphs>
  <Slides>33</Slides>
  <Notes>19</Notes>
  <HiddenSlides>1</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Roadmap</vt:lpstr>
      <vt:lpstr>Hardware Stack: Composing Spatial Architecture</vt:lpstr>
      <vt:lpstr>DSAGEN Hardware Stack</vt:lpstr>
      <vt:lpstr>Hardware Stack: Composing Spatial Architecture</vt:lpstr>
      <vt:lpstr>A Scala Embedded DSL – Build A Simple CGRA </vt:lpstr>
      <vt:lpstr>A Scala Embedded DSL – Build A Simple CGRA </vt:lpstr>
      <vt:lpstr>A Scala Embedded DSL – Build A Simple CGRA </vt:lpstr>
      <vt:lpstr>A Scala Embedded DSL – Build A Simple CGRA </vt:lpstr>
      <vt:lpstr>A Scala Embedded DSL – Build A Simple CGRA </vt:lpstr>
      <vt:lpstr>Hardware Stack: Composing Spatial Architecture</vt:lpstr>
      <vt:lpstr>Before we start...</vt:lpstr>
      <vt:lpstr>Generate IR/RTL 💻</vt:lpstr>
      <vt:lpstr>Hardware Stack: Composing Spatial Architecture</vt:lpstr>
      <vt:lpstr>Power/Ares Estimation💻</vt:lpstr>
      <vt:lpstr>Hardware Stack: Composing Spatial Architecture</vt:lpstr>
      <vt:lpstr>Build Your Own CGRA 💻</vt:lpstr>
      <vt:lpstr>Visualize Your Own CGRA 💻</vt:lpstr>
      <vt:lpstr>Visualize Your Own CGRA 💻</vt:lpstr>
      <vt:lpstr>Hardware Stack: Composing Spatial Architecture</vt:lpstr>
      <vt:lpstr>Basic Concept: Switch</vt:lpstr>
      <vt:lpstr>Basic Concept: Processing Element</vt:lpstr>
      <vt:lpstr>Basic Concept: Decomposability</vt:lpstr>
      <vt:lpstr>Advanced Features: Decomposability in Switch</vt:lpstr>
      <vt:lpstr>Advanced Features: Decomposability in PE</vt:lpstr>
      <vt:lpstr>Advanced Features: Dynamic Flow Control</vt:lpstr>
      <vt:lpstr>Advanced Features: Data-Controlled</vt:lpstr>
      <vt:lpstr>Advanced Features: Mesh Topology</vt:lpstr>
      <vt:lpstr>Advanced Features: Hardware/Software Tradeoff</vt:lpstr>
      <vt:lpstr>Hardware Stack: Composing Spatial Architecture</vt:lpstr>
      <vt:lpstr>A End-to-End Approach💻</vt:lpstr>
      <vt:lpstr>A End-to-End Approach💻</vt:lpstr>
      <vt:lpstr>Hardware Stack: Composing Spatial Architecture</vt:lpstr>
      <vt:lpstr>Advanced Features: Customized Connection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CGGA Generator</dc:title>
  <dc:creator>Sihao Liu</dc:creator>
  <cp:lastModifiedBy>Sihao Liu</cp:lastModifiedBy>
  <cp:revision>65</cp:revision>
  <dcterms:created xsi:type="dcterms:W3CDTF">2020-10-11T16:34:27Z</dcterms:created>
  <dcterms:modified xsi:type="dcterms:W3CDTF">2020-10-17T08:31:55Z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0x01010010B5E02FC852E043BE7989DFBB488C81</vt:lpwstr>
  </property>
</Properties>
</file>