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1.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2.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30"/>
  </p:notesMasterIdLst>
  <p:sldIdLst>
    <p:sldId id="256" r:id="rId2"/>
    <p:sldId id="313" r:id="rId3"/>
    <p:sldId id="267" r:id="rId4"/>
    <p:sldId id="360" r:id="rId5"/>
    <p:sldId id="322" r:id="rId6"/>
    <p:sldId id="282" r:id="rId7"/>
    <p:sldId id="287" r:id="rId8"/>
    <p:sldId id="361" r:id="rId9"/>
    <p:sldId id="347" r:id="rId10"/>
    <p:sldId id="351" r:id="rId11"/>
    <p:sldId id="367" r:id="rId12"/>
    <p:sldId id="369" r:id="rId13"/>
    <p:sldId id="366" r:id="rId14"/>
    <p:sldId id="370" r:id="rId15"/>
    <p:sldId id="349" r:id="rId16"/>
    <p:sldId id="372" r:id="rId17"/>
    <p:sldId id="356" r:id="rId18"/>
    <p:sldId id="363" r:id="rId19"/>
    <p:sldId id="344" r:id="rId20"/>
    <p:sldId id="365" r:id="rId21"/>
    <p:sldId id="293" r:id="rId22"/>
    <p:sldId id="357" r:id="rId23"/>
    <p:sldId id="358" r:id="rId24"/>
    <p:sldId id="301" r:id="rId25"/>
    <p:sldId id="336" r:id="rId26"/>
    <p:sldId id="291" r:id="rId27"/>
    <p:sldId id="373" r:id="rId28"/>
    <p:sldId id="359"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B3CA37D-333B-494C-9C24-7FBA4972D4D4}">
          <p14:sldIdLst>
            <p14:sldId id="256"/>
            <p14:sldId id="313"/>
            <p14:sldId id="267"/>
            <p14:sldId id="360"/>
            <p14:sldId id="322"/>
            <p14:sldId id="282"/>
            <p14:sldId id="287"/>
            <p14:sldId id="361"/>
            <p14:sldId id="347"/>
            <p14:sldId id="351"/>
            <p14:sldId id="367"/>
            <p14:sldId id="369"/>
            <p14:sldId id="366"/>
            <p14:sldId id="370"/>
            <p14:sldId id="349"/>
            <p14:sldId id="372"/>
            <p14:sldId id="356"/>
            <p14:sldId id="363"/>
            <p14:sldId id="344"/>
            <p14:sldId id="365"/>
            <p14:sldId id="293"/>
            <p14:sldId id="357"/>
            <p14:sldId id="358"/>
            <p14:sldId id="301"/>
            <p14:sldId id="336"/>
            <p14:sldId id="291"/>
            <p14:sldId id="373"/>
            <p14:sldId id="359"/>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ian" initials="J" lastIdx="1" clrIdx="0">
    <p:extLst>
      <p:ext uri="{19B8F6BF-5375-455C-9EA6-DF929625EA0E}">
        <p15:presenceInfo xmlns:p15="http://schemas.microsoft.com/office/powerpoint/2012/main" userId="Jia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7A1E3"/>
    <a:srgbClr val="D1E6B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40"/>
    <p:restoredTop sz="78120"/>
  </p:normalViewPr>
  <p:slideViewPr>
    <p:cSldViewPr snapToGrid="0">
      <p:cViewPr varScale="1">
        <p:scale>
          <a:sx n="86" d="100"/>
          <a:sy n="86" d="100"/>
        </p:scale>
        <p:origin x="1600" y="192"/>
      </p:cViewPr>
      <p:guideLst/>
    </p:cSldViewPr>
  </p:slideViewPr>
  <p:outlineViewPr>
    <p:cViewPr>
      <p:scale>
        <a:sx n="33" d="100"/>
        <a:sy n="33" d="100"/>
      </p:scale>
      <p:origin x="0" y="-10672"/>
    </p:cViewPr>
  </p:outlineViewPr>
  <p:notesTextViewPr>
    <p:cViewPr>
      <p:scale>
        <a:sx n="165" d="100"/>
        <a:sy n="165"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oleObject" Target="https://personalmicrosoftsoftware0-my.sharepoint.com/personal/werefluke_personalmicrosoftsoftware_ucla_edu/Documents/hpca2020-data.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personalmicrosoftsoftware0-my.sharepoint.com/personal/werefluke_personalmicrosoftsoftware_ucla_edu/Documents/hpca2020-data.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personalmicrosoftsoftware0-my.sharepoint.com/personal/werefluke_personalmicrosoftsoftware_ucla_edu/Documents/hpca2020-data.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personalmicrosoftsoftware0-my.sharepoint.com/personal/werefluke_personalmicrosoftsoftware_ucla_edu/Documents/hpca2020-data.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personalmicrosoftsoftware0-my.sharepoint.com/personal/werefluke_personalmicrosoftsoftware_ucla_edu/Documents/hpca2020-data.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https://personalmicrosoftsoftware0-my.sharepoint.com/personal/werefluke_personalmicrosoftsoftware_ucla_edu/Documents/hpca2020-data.xlsx"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3600" b="1"/>
              <a:t>General</a:t>
            </a:r>
            <a:r>
              <a:rPr lang="en-US" sz="3600" b="1" baseline="0"/>
              <a:t> Purpose Processor Performance</a:t>
            </a:r>
            <a:endParaRPr lang="en-US" sz="3600" b="1"/>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2005126312335961"/>
          <c:y val="0.13180666306861438"/>
          <c:w val="0.87994873687664044"/>
          <c:h val="0.66159160200299516"/>
        </c:manualLayout>
      </c:layout>
      <c:barChart>
        <c:barDir val="col"/>
        <c:grouping val="clustered"/>
        <c:varyColors val="0"/>
        <c:ser>
          <c:idx val="0"/>
          <c:order val="0"/>
          <c:tx>
            <c:strRef>
              <c:f>'General Purpose'!$A$2</c:f>
              <c:strCache>
                <c:ptCount val="1"/>
                <c:pt idx="0">
                  <c:v>dsp</c:v>
                </c:pt>
              </c:strCache>
            </c:strRef>
          </c:tx>
          <c:spPr>
            <a:solidFill>
              <a:schemeClr val="accent1"/>
            </a:solidFill>
            <a:ln w="12700">
              <a:solidFill>
                <a:schemeClr val="tx1"/>
              </a:solidFill>
            </a:ln>
            <a:effectLst/>
          </c:spPr>
          <c:invertIfNegative val="0"/>
          <c:cat>
            <c:strRef>
              <c:f>'General Purpose'!$B$1:$N$1</c:f>
              <c:strCache>
                <c:ptCount val="13"/>
                <c:pt idx="0">
                  <c:v>svd-12</c:v>
                </c:pt>
                <c:pt idx="1">
                  <c:v>svd-24</c:v>
                </c:pt>
                <c:pt idx="2">
                  <c:v>svd-32</c:v>
                </c:pt>
                <c:pt idx="3">
                  <c:v>qr-12</c:v>
                </c:pt>
                <c:pt idx="4">
                  <c:v>qr-24</c:v>
                </c:pt>
                <c:pt idx="5">
                  <c:v>qr-32</c:v>
                </c:pt>
                <c:pt idx="6">
                  <c:v>cho-12</c:v>
                </c:pt>
                <c:pt idx="7">
                  <c:v>cho-24</c:v>
                </c:pt>
                <c:pt idx="8">
                  <c:v>cho-32</c:v>
                </c:pt>
                <c:pt idx="9">
                  <c:v>sol-12</c:v>
                </c:pt>
                <c:pt idx="10">
                  <c:v>sol-24</c:v>
                </c:pt>
                <c:pt idx="11">
                  <c:v>sol-32</c:v>
                </c:pt>
                <c:pt idx="12">
                  <c:v>avg</c:v>
                </c:pt>
              </c:strCache>
            </c:strRef>
          </c:cat>
          <c:val>
            <c:numRef>
              <c:f>'General Purpose'!$B$2:$N$2</c:f>
              <c:numCache>
                <c:formatCode>General</c:formatCode>
                <c:ptCount val="13"/>
                <c:pt idx="0">
                  <c:v>0.03</c:v>
                </c:pt>
                <c:pt idx="1">
                  <c:v>0.03</c:v>
                </c:pt>
                <c:pt idx="2">
                  <c:v>0.02</c:v>
                </c:pt>
                <c:pt idx="3">
                  <c:v>7.0000000000000007E-2</c:v>
                </c:pt>
                <c:pt idx="4">
                  <c:v>0.03</c:v>
                </c:pt>
                <c:pt idx="5">
                  <c:v>0.02</c:v>
                </c:pt>
                <c:pt idx="6">
                  <c:v>0.06</c:v>
                </c:pt>
                <c:pt idx="7">
                  <c:v>0.04</c:v>
                </c:pt>
                <c:pt idx="8">
                  <c:v>0.03</c:v>
                </c:pt>
                <c:pt idx="9">
                  <c:v>0.14000000000000001</c:v>
                </c:pt>
                <c:pt idx="10">
                  <c:v>0.12</c:v>
                </c:pt>
                <c:pt idx="11">
                  <c:v>0.11</c:v>
                </c:pt>
                <c:pt idx="12">
                  <c:v>0.05</c:v>
                </c:pt>
              </c:numCache>
            </c:numRef>
          </c:val>
          <c:extLst>
            <c:ext xmlns:c16="http://schemas.microsoft.com/office/drawing/2014/chart" uri="{C3380CC4-5D6E-409C-BE32-E72D297353CC}">
              <c16:uniqueId val="{00000000-D9B7-A84E-816B-4DE898088330}"/>
            </c:ext>
          </c:extLst>
        </c:ser>
        <c:ser>
          <c:idx val="1"/>
          <c:order val="1"/>
          <c:tx>
            <c:strRef>
              <c:f>'General Purpose'!$A$3</c:f>
              <c:strCache>
                <c:ptCount val="1"/>
                <c:pt idx="0">
                  <c:v>cpu</c:v>
                </c:pt>
              </c:strCache>
            </c:strRef>
          </c:tx>
          <c:spPr>
            <a:solidFill>
              <a:schemeClr val="accent2"/>
            </a:solidFill>
            <a:ln w="12700">
              <a:solidFill>
                <a:schemeClr val="tx1"/>
              </a:solidFill>
            </a:ln>
            <a:effectLst/>
          </c:spPr>
          <c:invertIfNegative val="0"/>
          <c:cat>
            <c:strRef>
              <c:f>'General Purpose'!$B$1:$N$1</c:f>
              <c:strCache>
                <c:ptCount val="13"/>
                <c:pt idx="0">
                  <c:v>svd-12</c:v>
                </c:pt>
                <c:pt idx="1">
                  <c:v>svd-24</c:v>
                </c:pt>
                <c:pt idx="2">
                  <c:v>svd-32</c:v>
                </c:pt>
                <c:pt idx="3">
                  <c:v>qr-12</c:v>
                </c:pt>
                <c:pt idx="4">
                  <c:v>qr-24</c:v>
                </c:pt>
                <c:pt idx="5">
                  <c:v>qr-32</c:v>
                </c:pt>
                <c:pt idx="6">
                  <c:v>cho-12</c:v>
                </c:pt>
                <c:pt idx="7">
                  <c:v>cho-24</c:v>
                </c:pt>
                <c:pt idx="8">
                  <c:v>cho-32</c:v>
                </c:pt>
                <c:pt idx="9">
                  <c:v>sol-12</c:v>
                </c:pt>
                <c:pt idx="10">
                  <c:v>sol-24</c:v>
                </c:pt>
                <c:pt idx="11">
                  <c:v>sol-32</c:v>
                </c:pt>
                <c:pt idx="12">
                  <c:v>avg</c:v>
                </c:pt>
              </c:strCache>
            </c:strRef>
          </c:cat>
          <c:val>
            <c:numRef>
              <c:f>'General Purpose'!$B$3:$N$3</c:f>
              <c:numCache>
                <c:formatCode>General</c:formatCode>
                <c:ptCount val="13"/>
                <c:pt idx="0">
                  <c:v>0.1</c:v>
                </c:pt>
                <c:pt idx="1">
                  <c:v>0.08</c:v>
                </c:pt>
                <c:pt idx="2">
                  <c:v>0.08</c:v>
                </c:pt>
                <c:pt idx="3">
                  <c:v>7.0000000000000007E-2</c:v>
                </c:pt>
                <c:pt idx="4">
                  <c:v>0.06</c:v>
                </c:pt>
                <c:pt idx="5">
                  <c:v>0.03</c:v>
                </c:pt>
                <c:pt idx="6">
                  <c:v>7.0000000000000007E-2</c:v>
                </c:pt>
                <c:pt idx="7">
                  <c:v>0.06</c:v>
                </c:pt>
                <c:pt idx="8">
                  <c:v>0.04</c:v>
                </c:pt>
                <c:pt idx="9">
                  <c:v>0.21</c:v>
                </c:pt>
                <c:pt idx="10">
                  <c:v>0.06</c:v>
                </c:pt>
                <c:pt idx="11">
                  <c:v>0.06</c:v>
                </c:pt>
                <c:pt idx="12">
                  <c:v>7.0000000000000007E-2</c:v>
                </c:pt>
              </c:numCache>
            </c:numRef>
          </c:val>
          <c:extLst>
            <c:ext xmlns:c16="http://schemas.microsoft.com/office/drawing/2014/chart" uri="{C3380CC4-5D6E-409C-BE32-E72D297353CC}">
              <c16:uniqueId val="{00000001-D9B7-A84E-816B-4DE898088330}"/>
            </c:ext>
          </c:extLst>
        </c:ser>
        <c:ser>
          <c:idx val="2"/>
          <c:order val="2"/>
          <c:tx>
            <c:strRef>
              <c:f>'General Purpose'!$A$4</c:f>
              <c:strCache>
                <c:ptCount val="1"/>
                <c:pt idx="0">
                  <c:v>gpu</c:v>
                </c:pt>
              </c:strCache>
            </c:strRef>
          </c:tx>
          <c:spPr>
            <a:solidFill>
              <a:schemeClr val="accent3"/>
            </a:solidFill>
            <a:ln w="12700">
              <a:solidFill>
                <a:schemeClr val="tx1"/>
              </a:solidFill>
            </a:ln>
            <a:effectLst/>
          </c:spPr>
          <c:invertIfNegative val="0"/>
          <c:cat>
            <c:strRef>
              <c:f>'General Purpose'!$B$1:$N$1</c:f>
              <c:strCache>
                <c:ptCount val="13"/>
                <c:pt idx="0">
                  <c:v>svd-12</c:v>
                </c:pt>
                <c:pt idx="1">
                  <c:v>svd-24</c:v>
                </c:pt>
                <c:pt idx="2">
                  <c:v>svd-32</c:v>
                </c:pt>
                <c:pt idx="3">
                  <c:v>qr-12</c:v>
                </c:pt>
                <c:pt idx="4">
                  <c:v>qr-24</c:v>
                </c:pt>
                <c:pt idx="5">
                  <c:v>qr-32</c:v>
                </c:pt>
                <c:pt idx="6">
                  <c:v>cho-12</c:v>
                </c:pt>
                <c:pt idx="7">
                  <c:v>cho-24</c:v>
                </c:pt>
                <c:pt idx="8">
                  <c:v>cho-32</c:v>
                </c:pt>
                <c:pt idx="9">
                  <c:v>sol-12</c:v>
                </c:pt>
                <c:pt idx="10">
                  <c:v>sol-24</c:v>
                </c:pt>
                <c:pt idx="11">
                  <c:v>sol-32</c:v>
                </c:pt>
                <c:pt idx="12">
                  <c:v>avg</c:v>
                </c:pt>
              </c:strCache>
            </c:strRef>
          </c:cat>
          <c:val>
            <c:numRef>
              <c:f>'General Purpose'!$B$4:$N$4</c:f>
              <c:numCache>
                <c:formatCode>General</c:formatCode>
                <c:ptCount val="13"/>
                <c:pt idx="0">
                  <c:v>0.01</c:v>
                </c:pt>
                <c:pt idx="1">
                  <c:v>0.04</c:v>
                </c:pt>
                <c:pt idx="2">
                  <c:v>0.05</c:v>
                </c:pt>
                <c:pt idx="3">
                  <c:v>0.02</c:v>
                </c:pt>
                <c:pt idx="4">
                  <c:v>0.03</c:v>
                </c:pt>
                <c:pt idx="5">
                  <c:v>0.03</c:v>
                </c:pt>
                <c:pt idx="6">
                  <c:v>0.01</c:v>
                </c:pt>
                <c:pt idx="7">
                  <c:v>0.01</c:v>
                </c:pt>
                <c:pt idx="8">
                  <c:v>0.02</c:v>
                </c:pt>
                <c:pt idx="9">
                  <c:v>0.01</c:v>
                </c:pt>
                <c:pt idx="10">
                  <c:v>0.01</c:v>
                </c:pt>
                <c:pt idx="11">
                  <c:v>0.01</c:v>
                </c:pt>
                <c:pt idx="12">
                  <c:v>0.02</c:v>
                </c:pt>
              </c:numCache>
            </c:numRef>
          </c:val>
          <c:extLst>
            <c:ext xmlns:c16="http://schemas.microsoft.com/office/drawing/2014/chart" uri="{C3380CC4-5D6E-409C-BE32-E72D297353CC}">
              <c16:uniqueId val="{00000002-D9B7-A84E-816B-4DE898088330}"/>
            </c:ext>
          </c:extLst>
        </c:ser>
        <c:dLbls>
          <c:showLegendKey val="0"/>
          <c:showVal val="0"/>
          <c:showCatName val="0"/>
          <c:showSerName val="0"/>
          <c:showPercent val="0"/>
          <c:showBubbleSize val="0"/>
        </c:dLbls>
        <c:gapWidth val="150"/>
        <c:axId val="1787126784"/>
        <c:axId val="1730465856"/>
      </c:barChart>
      <c:catAx>
        <c:axId val="17871267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en-US"/>
          </a:p>
        </c:txPr>
        <c:crossAx val="1730465856"/>
        <c:crosses val="autoZero"/>
        <c:auto val="1"/>
        <c:lblAlgn val="ctr"/>
        <c:lblOffset val="100"/>
        <c:noMultiLvlLbl val="0"/>
      </c:catAx>
      <c:valAx>
        <c:axId val="173046585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1787126784"/>
        <c:crosses val="autoZero"/>
        <c:crossBetween val="between"/>
      </c:valAx>
      <c:spPr>
        <a:noFill/>
        <a:ln>
          <a:noFill/>
        </a:ln>
        <a:effectLst/>
      </c:spPr>
    </c:plotArea>
    <c:legend>
      <c:legendPos val="b"/>
      <c:layout>
        <c:manualLayout>
          <c:xMode val="edge"/>
          <c:yMode val="edge"/>
          <c:x val="0.10900043744531933"/>
          <c:y val="0.17187445319335079"/>
          <c:w val="0.23199890638670168"/>
          <c:h val="7.8947920983561279E-2"/>
        </c:manualLayout>
      </c:layout>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4000" b="1"/>
              <a:t>Spatial</a:t>
            </a:r>
            <a:r>
              <a:rPr lang="en-US" sz="4000" b="1" baseline="0"/>
              <a:t> Architecture Performance</a:t>
            </a:r>
            <a:endParaRPr lang="en-US" sz="4000" b="1"/>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2278297244094488"/>
          <c:y val="8.9222222222222217E-2"/>
          <c:w val="0.87403477690288711"/>
          <c:h val="0.69265952172645084"/>
        </c:manualLayout>
      </c:layout>
      <c:barChart>
        <c:barDir val="col"/>
        <c:grouping val="clustered"/>
        <c:varyColors val="0"/>
        <c:ser>
          <c:idx val="0"/>
          <c:order val="0"/>
          <c:tx>
            <c:strRef>
              <c:f>Sheet7!$A$2</c:f>
              <c:strCache>
                <c:ptCount val="1"/>
                <c:pt idx="0">
                  <c:v>systolic</c:v>
                </c:pt>
              </c:strCache>
            </c:strRef>
          </c:tx>
          <c:spPr>
            <a:solidFill>
              <a:schemeClr val="accent1"/>
            </a:solidFill>
            <a:ln w="12700">
              <a:solidFill>
                <a:schemeClr val="tx1"/>
              </a:solidFill>
            </a:ln>
            <a:effectLst/>
          </c:spPr>
          <c:invertIfNegative val="0"/>
          <c:cat>
            <c:strRef>
              <c:f>Sheet7!$B$1:$N$1</c:f>
              <c:strCache>
                <c:ptCount val="13"/>
                <c:pt idx="0">
                  <c:v>svd-12</c:v>
                </c:pt>
                <c:pt idx="1">
                  <c:v>svd-24</c:v>
                </c:pt>
                <c:pt idx="2">
                  <c:v>svd-32</c:v>
                </c:pt>
                <c:pt idx="3">
                  <c:v>qr-12</c:v>
                </c:pt>
                <c:pt idx="4">
                  <c:v>qr-24</c:v>
                </c:pt>
                <c:pt idx="5">
                  <c:v>qr-32</c:v>
                </c:pt>
                <c:pt idx="6">
                  <c:v>cho-12</c:v>
                </c:pt>
                <c:pt idx="7">
                  <c:v>cho-24</c:v>
                </c:pt>
                <c:pt idx="8">
                  <c:v>cho-32</c:v>
                </c:pt>
                <c:pt idx="9">
                  <c:v>sol-12</c:v>
                </c:pt>
                <c:pt idx="10">
                  <c:v>sol-24</c:v>
                </c:pt>
                <c:pt idx="11">
                  <c:v>sol-32</c:v>
                </c:pt>
                <c:pt idx="12">
                  <c:v>avg</c:v>
                </c:pt>
              </c:strCache>
            </c:strRef>
          </c:cat>
          <c:val>
            <c:numRef>
              <c:f>Sheet7!$B$2:$N$2</c:f>
              <c:numCache>
                <c:formatCode>General</c:formatCode>
                <c:ptCount val="13"/>
                <c:pt idx="0">
                  <c:v>0.13</c:v>
                </c:pt>
                <c:pt idx="1">
                  <c:v>0.15</c:v>
                </c:pt>
                <c:pt idx="2">
                  <c:v>0.11</c:v>
                </c:pt>
                <c:pt idx="3">
                  <c:v>0.13</c:v>
                </c:pt>
                <c:pt idx="4">
                  <c:v>0.1</c:v>
                </c:pt>
                <c:pt idx="5">
                  <c:v>0.09</c:v>
                </c:pt>
                <c:pt idx="6">
                  <c:v>0.16</c:v>
                </c:pt>
                <c:pt idx="7">
                  <c:v>0.11</c:v>
                </c:pt>
                <c:pt idx="8">
                  <c:v>0.11</c:v>
                </c:pt>
                <c:pt idx="9">
                  <c:v>0.11</c:v>
                </c:pt>
                <c:pt idx="10">
                  <c:v>0.11</c:v>
                </c:pt>
                <c:pt idx="11">
                  <c:v>0.11</c:v>
                </c:pt>
                <c:pt idx="12">
                  <c:v>0.12</c:v>
                </c:pt>
              </c:numCache>
            </c:numRef>
          </c:val>
          <c:extLst>
            <c:ext xmlns:c16="http://schemas.microsoft.com/office/drawing/2014/chart" uri="{C3380CC4-5D6E-409C-BE32-E72D297353CC}">
              <c16:uniqueId val="{00000000-A95D-6B4B-B9A0-A07A2117E8CD}"/>
            </c:ext>
          </c:extLst>
        </c:ser>
        <c:ser>
          <c:idx val="1"/>
          <c:order val="1"/>
          <c:tx>
            <c:strRef>
              <c:f>Sheet7!$A$3</c:f>
              <c:strCache>
                <c:ptCount val="1"/>
                <c:pt idx="0">
                  <c:v>tagged dataflow</c:v>
                </c:pt>
              </c:strCache>
            </c:strRef>
          </c:tx>
          <c:spPr>
            <a:solidFill>
              <a:schemeClr val="accent2"/>
            </a:solidFill>
            <a:ln w="12700">
              <a:solidFill>
                <a:schemeClr val="tx1"/>
              </a:solidFill>
            </a:ln>
            <a:effectLst/>
          </c:spPr>
          <c:invertIfNegative val="0"/>
          <c:cat>
            <c:strRef>
              <c:f>Sheet7!$B$1:$N$1</c:f>
              <c:strCache>
                <c:ptCount val="13"/>
                <c:pt idx="0">
                  <c:v>svd-12</c:v>
                </c:pt>
                <c:pt idx="1">
                  <c:v>svd-24</c:v>
                </c:pt>
                <c:pt idx="2">
                  <c:v>svd-32</c:v>
                </c:pt>
                <c:pt idx="3">
                  <c:v>qr-12</c:v>
                </c:pt>
                <c:pt idx="4">
                  <c:v>qr-24</c:v>
                </c:pt>
                <c:pt idx="5">
                  <c:v>qr-32</c:v>
                </c:pt>
                <c:pt idx="6">
                  <c:v>cho-12</c:v>
                </c:pt>
                <c:pt idx="7">
                  <c:v>cho-24</c:v>
                </c:pt>
                <c:pt idx="8">
                  <c:v>cho-32</c:v>
                </c:pt>
                <c:pt idx="9">
                  <c:v>sol-12</c:v>
                </c:pt>
                <c:pt idx="10">
                  <c:v>sol-24</c:v>
                </c:pt>
                <c:pt idx="11">
                  <c:v>sol-32</c:v>
                </c:pt>
                <c:pt idx="12">
                  <c:v>avg</c:v>
                </c:pt>
              </c:strCache>
            </c:strRef>
          </c:cat>
          <c:val>
            <c:numRef>
              <c:f>Sheet7!$B$3:$N$3</c:f>
              <c:numCache>
                <c:formatCode>General</c:formatCode>
                <c:ptCount val="13"/>
                <c:pt idx="0">
                  <c:v>0.27</c:v>
                </c:pt>
                <c:pt idx="1">
                  <c:v>0.26</c:v>
                </c:pt>
                <c:pt idx="2">
                  <c:v>0.19</c:v>
                </c:pt>
                <c:pt idx="3">
                  <c:v>0.5</c:v>
                </c:pt>
                <c:pt idx="4">
                  <c:v>0.22</c:v>
                </c:pt>
                <c:pt idx="5">
                  <c:v>0.17</c:v>
                </c:pt>
                <c:pt idx="6">
                  <c:v>0.69</c:v>
                </c:pt>
                <c:pt idx="7">
                  <c:v>0.65</c:v>
                </c:pt>
                <c:pt idx="8">
                  <c:v>0.6</c:v>
                </c:pt>
                <c:pt idx="9">
                  <c:v>0.56000000000000005</c:v>
                </c:pt>
                <c:pt idx="10">
                  <c:v>0.35</c:v>
                </c:pt>
                <c:pt idx="11">
                  <c:v>0.28000000000000003</c:v>
                </c:pt>
                <c:pt idx="12">
                  <c:v>0.35</c:v>
                </c:pt>
              </c:numCache>
            </c:numRef>
          </c:val>
          <c:extLst>
            <c:ext xmlns:c16="http://schemas.microsoft.com/office/drawing/2014/chart" uri="{C3380CC4-5D6E-409C-BE32-E72D297353CC}">
              <c16:uniqueId val="{00000001-A95D-6B4B-B9A0-A07A2117E8CD}"/>
            </c:ext>
          </c:extLst>
        </c:ser>
        <c:dLbls>
          <c:showLegendKey val="0"/>
          <c:showVal val="0"/>
          <c:showCatName val="0"/>
          <c:showSerName val="0"/>
          <c:showPercent val="0"/>
          <c:showBubbleSize val="0"/>
        </c:dLbls>
        <c:gapWidth val="150"/>
        <c:axId val="2035199552"/>
        <c:axId val="1766024224"/>
      </c:barChart>
      <c:catAx>
        <c:axId val="20351995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en-US"/>
          </a:p>
        </c:txPr>
        <c:crossAx val="1766024224"/>
        <c:crosses val="autoZero"/>
        <c:auto val="1"/>
        <c:lblAlgn val="ctr"/>
        <c:lblOffset val="100"/>
        <c:noMultiLvlLbl val="0"/>
      </c:catAx>
      <c:valAx>
        <c:axId val="176602422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en-US"/>
          </a:p>
        </c:txPr>
        <c:crossAx val="2035199552"/>
        <c:crosses val="autoZero"/>
        <c:crossBetween val="between"/>
      </c:valAx>
      <c:spPr>
        <a:noFill/>
        <a:ln>
          <a:noFill/>
        </a:ln>
        <a:effectLst/>
      </c:spPr>
    </c:plotArea>
    <c:legend>
      <c:legendPos val="b"/>
      <c:layout>
        <c:manualLayout>
          <c:xMode val="edge"/>
          <c:yMode val="edge"/>
          <c:x val="6.1563402230971127E-2"/>
          <c:y val="0.10428186060075825"/>
          <c:w val="0.54597039041994755"/>
          <c:h val="7.8125546806649182E-2"/>
        </c:manualLayout>
      </c:layout>
      <c:overlay val="0"/>
      <c:spPr>
        <a:noFill/>
        <a:ln>
          <a:noFill/>
        </a:ln>
        <a:effectLst/>
      </c:spPr>
      <c:txPr>
        <a:bodyPr rot="0" spcFirstLastPara="1" vertOverflow="ellipsis" vert="horz" wrap="square" anchor="ctr" anchorCtr="1"/>
        <a:lstStyle/>
        <a:p>
          <a:pPr>
            <a:defRPr sz="3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636690153660491"/>
          <c:y val="0.23690144259910287"/>
          <c:w val="0.43005632526431625"/>
          <c:h val="0.74328968066579837"/>
        </c:manualLayout>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604-504C-953D-87CD197D6C2E}"/>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F604-504C-953D-87CD197D6C2E}"/>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F604-504C-953D-87CD197D6C2E}"/>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F604-504C-953D-87CD197D6C2E}"/>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F604-504C-953D-87CD197D6C2E}"/>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F604-504C-953D-87CD197D6C2E}"/>
              </c:ext>
            </c:extLst>
          </c:dPt>
          <c:dLbls>
            <c:numFmt formatCode="General" sourceLinked="0"/>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'Power&amp;Area'!$A$2:$A$7</c:f>
              <c:strCache>
                <c:ptCount val="6"/>
                <c:pt idx="0">
                  <c:v>CGRA Net</c:v>
                </c:pt>
                <c:pt idx="1">
                  <c:v>Trig Net</c:v>
                </c:pt>
                <c:pt idx="2">
                  <c:v>FUs</c:v>
                </c:pt>
                <c:pt idx="3">
                  <c:v>SPAD</c:v>
                </c:pt>
                <c:pt idx="4">
                  <c:v>VP/SE</c:v>
                </c:pt>
                <c:pt idx="5">
                  <c:v>Control Core</c:v>
                </c:pt>
              </c:strCache>
            </c:strRef>
          </c:cat>
          <c:val>
            <c:numRef>
              <c:f>'Power&amp;Area'!$D$2:$D$7</c:f>
              <c:numCache>
                <c:formatCode>General</c:formatCode>
                <c:ptCount val="6"/>
                <c:pt idx="0">
                  <c:v>0.48</c:v>
                </c:pt>
                <c:pt idx="1">
                  <c:v>0.16</c:v>
                </c:pt>
                <c:pt idx="2">
                  <c:v>0.56000000000000005</c:v>
                </c:pt>
                <c:pt idx="3">
                  <c:v>0.48</c:v>
                </c:pt>
                <c:pt idx="4">
                  <c:v>0.24</c:v>
                </c:pt>
                <c:pt idx="5">
                  <c:v>0.04</c:v>
                </c:pt>
              </c:numCache>
            </c:numRef>
          </c:val>
          <c:extLst>
            <c:ext xmlns:c16="http://schemas.microsoft.com/office/drawing/2014/chart" uri="{C3380CC4-5D6E-409C-BE32-E72D297353CC}">
              <c16:uniqueId val="{0000000C-F604-504C-953D-87CD197D6C2E}"/>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7.6024110617674945E-2"/>
          <c:y val="0.19397744866242347"/>
          <c:w val="0.30886618785225045"/>
          <c:h val="0.76179343886571238"/>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4000" b="0" i="0" u="none" strike="noStrike" kern="1200" spc="0" baseline="0">
                <a:solidFill>
                  <a:schemeClr val="tx1">
                    <a:lumMod val="65000"/>
                    <a:lumOff val="35000"/>
                  </a:schemeClr>
                </a:solidFill>
                <a:latin typeface="+mn-lt"/>
                <a:ea typeface="+mn-ea"/>
                <a:cs typeface="+mn-cs"/>
              </a:defRPr>
            </a:pPr>
            <a:r>
              <a:rPr lang="en-US" sz="4000" b="1" i="0" baseline="0" dirty="0">
                <a:effectLst/>
              </a:rPr>
              <a:t>Speedup (Batch-8)</a:t>
            </a:r>
            <a:endParaRPr lang="en-US" sz="4000" dirty="0">
              <a:effectLst/>
            </a:endParaRPr>
          </a:p>
        </c:rich>
      </c:tx>
      <c:overlay val="0"/>
      <c:spPr>
        <a:noFill/>
        <a:ln>
          <a:noFill/>
        </a:ln>
        <a:effectLst/>
      </c:spPr>
      <c:txPr>
        <a:bodyPr rot="0" spcFirstLastPara="1" vertOverflow="ellipsis" vert="horz" wrap="square" anchor="ctr" anchorCtr="1"/>
        <a:lstStyle/>
        <a:p>
          <a:pPr>
            <a:defRPr sz="4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5.5306430446194224E-2"/>
          <c:y val="0.1434676290463692"/>
          <c:w val="0.93323523622047244"/>
          <c:h val="0.60854141149023033"/>
        </c:manualLayout>
      </c:layout>
      <c:barChart>
        <c:barDir val="col"/>
        <c:grouping val="clustered"/>
        <c:varyColors val="0"/>
        <c:ser>
          <c:idx val="0"/>
          <c:order val="0"/>
          <c:tx>
            <c:strRef>
              <c:f>'Performance-8'!$B$1</c:f>
              <c:strCache>
                <c:ptCount val="1"/>
                <c:pt idx="0">
                  <c:v>cpu</c:v>
                </c:pt>
              </c:strCache>
            </c:strRef>
          </c:tx>
          <c:spPr>
            <a:solidFill>
              <a:schemeClr val="accent1"/>
            </a:solidFill>
            <a:ln>
              <a:solidFill>
                <a:schemeClr val="tx1"/>
              </a:solidFill>
            </a:ln>
            <a:effectLst/>
          </c:spPr>
          <c:invertIfNegative val="0"/>
          <c:cat>
            <c:strRef>
              <c:f>'Performance-8'!$A$11:$A$18</c:f>
              <c:strCache>
                <c:ptCount val="8"/>
                <c:pt idx="0">
                  <c:v>svd-32</c:v>
                </c:pt>
                <c:pt idx="1">
                  <c:v>qr-32</c:v>
                </c:pt>
                <c:pt idx="2">
                  <c:v>cho-32</c:v>
                </c:pt>
                <c:pt idx="3">
                  <c:v>sol-32</c:v>
                </c:pt>
                <c:pt idx="4">
                  <c:v>fir-199x1024</c:v>
                </c:pt>
                <c:pt idx="5">
                  <c:v>mm-48x16-64</c:v>
                </c:pt>
                <c:pt idx="6">
                  <c:v>fft-1024</c:v>
                </c:pt>
                <c:pt idx="7">
                  <c:v>gm</c:v>
                </c:pt>
              </c:strCache>
            </c:strRef>
          </c:cat>
          <c:val>
            <c:numRef>
              <c:f>'Performance-8'!$B$11:$B$18</c:f>
              <c:numCache>
                <c:formatCode>General</c:formatCode>
                <c:ptCount val="8"/>
                <c:pt idx="0">
                  <c:v>3.55</c:v>
                </c:pt>
                <c:pt idx="1">
                  <c:v>1.19</c:v>
                </c:pt>
                <c:pt idx="2">
                  <c:v>1.29</c:v>
                </c:pt>
                <c:pt idx="3">
                  <c:v>0.51</c:v>
                </c:pt>
                <c:pt idx="4">
                  <c:v>1.1100000000000001</c:v>
                </c:pt>
                <c:pt idx="5">
                  <c:v>0.59</c:v>
                </c:pt>
                <c:pt idx="6">
                  <c:v>0.4</c:v>
                </c:pt>
                <c:pt idx="7">
                  <c:v>0.96</c:v>
                </c:pt>
              </c:numCache>
            </c:numRef>
          </c:val>
          <c:extLst>
            <c:ext xmlns:c16="http://schemas.microsoft.com/office/drawing/2014/chart" uri="{C3380CC4-5D6E-409C-BE32-E72D297353CC}">
              <c16:uniqueId val="{00000000-2927-E047-B7CF-BE859C6F3731}"/>
            </c:ext>
          </c:extLst>
        </c:ser>
        <c:ser>
          <c:idx val="1"/>
          <c:order val="1"/>
          <c:tx>
            <c:strRef>
              <c:f>'Performance-8'!$C$1</c:f>
              <c:strCache>
                <c:ptCount val="1"/>
                <c:pt idx="0">
                  <c:v>gpu</c:v>
                </c:pt>
              </c:strCache>
            </c:strRef>
          </c:tx>
          <c:spPr>
            <a:solidFill>
              <a:schemeClr val="accent2"/>
            </a:solidFill>
            <a:ln>
              <a:solidFill>
                <a:schemeClr val="tx1"/>
              </a:solidFill>
            </a:ln>
            <a:effectLst/>
          </c:spPr>
          <c:invertIfNegative val="0"/>
          <c:cat>
            <c:strRef>
              <c:f>'Performance-8'!$A$11:$A$18</c:f>
              <c:strCache>
                <c:ptCount val="8"/>
                <c:pt idx="0">
                  <c:v>svd-32</c:v>
                </c:pt>
                <c:pt idx="1">
                  <c:v>qr-32</c:v>
                </c:pt>
                <c:pt idx="2">
                  <c:v>cho-32</c:v>
                </c:pt>
                <c:pt idx="3">
                  <c:v>sol-32</c:v>
                </c:pt>
                <c:pt idx="4">
                  <c:v>fir-199x1024</c:v>
                </c:pt>
                <c:pt idx="5">
                  <c:v>mm-48x16-64</c:v>
                </c:pt>
                <c:pt idx="6">
                  <c:v>fft-1024</c:v>
                </c:pt>
                <c:pt idx="7">
                  <c:v>gm</c:v>
                </c:pt>
              </c:strCache>
            </c:strRef>
          </c:cat>
          <c:val>
            <c:numRef>
              <c:f>'Performance-8'!$C$11:$C$18</c:f>
              <c:numCache>
                <c:formatCode>General</c:formatCode>
                <c:ptCount val="8"/>
                <c:pt idx="0">
                  <c:v>18.87</c:v>
                </c:pt>
                <c:pt idx="1">
                  <c:v>8.5299999999999994</c:v>
                </c:pt>
                <c:pt idx="2">
                  <c:v>4.01</c:v>
                </c:pt>
                <c:pt idx="3">
                  <c:v>0.78</c:v>
                </c:pt>
                <c:pt idx="4">
                  <c:v>3.22</c:v>
                </c:pt>
                <c:pt idx="5">
                  <c:v>5.63</c:v>
                </c:pt>
                <c:pt idx="6">
                  <c:v>0.43</c:v>
                </c:pt>
                <c:pt idx="7">
                  <c:v>3.26</c:v>
                </c:pt>
              </c:numCache>
            </c:numRef>
          </c:val>
          <c:extLst>
            <c:ext xmlns:c16="http://schemas.microsoft.com/office/drawing/2014/chart" uri="{C3380CC4-5D6E-409C-BE32-E72D297353CC}">
              <c16:uniqueId val="{00000001-2927-E047-B7CF-BE859C6F3731}"/>
            </c:ext>
          </c:extLst>
        </c:ser>
        <c:ser>
          <c:idx val="2"/>
          <c:order val="2"/>
          <c:tx>
            <c:strRef>
              <c:f>'Performance-8'!$D$1</c:f>
              <c:strCache>
                <c:ptCount val="1"/>
                <c:pt idx="0">
                  <c:v>systolic</c:v>
                </c:pt>
              </c:strCache>
            </c:strRef>
          </c:tx>
          <c:spPr>
            <a:solidFill>
              <a:schemeClr val="accent3"/>
            </a:solidFill>
            <a:ln>
              <a:solidFill>
                <a:schemeClr val="tx1"/>
              </a:solidFill>
            </a:ln>
            <a:effectLst/>
          </c:spPr>
          <c:invertIfNegative val="0"/>
          <c:cat>
            <c:strRef>
              <c:f>'Performance-8'!$A$11:$A$18</c:f>
              <c:strCache>
                <c:ptCount val="8"/>
                <c:pt idx="0">
                  <c:v>svd-32</c:v>
                </c:pt>
                <c:pt idx="1">
                  <c:v>qr-32</c:v>
                </c:pt>
                <c:pt idx="2">
                  <c:v>cho-32</c:v>
                </c:pt>
                <c:pt idx="3">
                  <c:v>sol-32</c:v>
                </c:pt>
                <c:pt idx="4">
                  <c:v>fir-199x1024</c:v>
                </c:pt>
                <c:pt idx="5">
                  <c:v>mm-48x16-64</c:v>
                </c:pt>
                <c:pt idx="6">
                  <c:v>fft-1024</c:v>
                </c:pt>
                <c:pt idx="7">
                  <c:v>gm</c:v>
                </c:pt>
              </c:strCache>
            </c:strRef>
          </c:cat>
          <c:val>
            <c:numRef>
              <c:f>'Performance-8'!$D$11:$D$18</c:f>
              <c:numCache>
                <c:formatCode>General</c:formatCode>
                <c:ptCount val="8"/>
                <c:pt idx="0">
                  <c:v>5.05</c:v>
                </c:pt>
                <c:pt idx="1">
                  <c:v>4.18</c:v>
                </c:pt>
                <c:pt idx="2">
                  <c:v>3.38</c:v>
                </c:pt>
                <c:pt idx="3">
                  <c:v>0.97</c:v>
                </c:pt>
                <c:pt idx="4">
                  <c:v>4.95</c:v>
                </c:pt>
                <c:pt idx="5">
                  <c:v>3.6</c:v>
                </c:pt>
                <c:pt idx="6">
                  <c:v>1.19</c:v>
                </c:pt>
                <c:pt idx="7">
                  <c:v>2.83</c:v>
                </c:pt>
              </c:numCache>
            </c:numRef>
          </c:val>
          <c:extLst>
            <c:ext xmlns:c16="http://schemas.microsoft.com/office/drawing/2014/chart" uri="{C3380CC4-5D6E-409C-BE32-E72D297353CC}">
              <c16:uniqueId val="{00000002-2927-E047-B7CF-BE859C6F3731}"/>
            </c:ext>
          </c:extLst>
        </c:ser>
        <c:ser>
          <c:idx val="3"/>
          <c:order val="3"/>
          <c:tx>
            <c:strRef>
              <c:f>'Performance-8'!$E$1</c:f>
              <c:strCache>
                <c:ptCount val="1"/>
                <c:pt idx="0">
                  <c:v>tagged</c:v>
                </c:pt>
              </c:strCache>
            </c:strRef>
          </c:tx>
          <c:spPr>
            <a:solidFill>
              <a:schemeClr val="accent4"/>
            </a:solidFill>
            <a:ln>
              <a:solidFill>
                <a:schemeClr val="tx1"/>
              </a:solidFill>
            </a:ln>
            <a:effectLst/>
          </c:spPr>
          <c:invertIfNegative val="0"/>
          <c:cat>
            <c:strRef>
              <c:f>'Performance-8'!$A$11:$A$18</c:f>
              <c:strCache>
                <c:ptCount val="8"/>
                <c:pt idx="0">
                  <c:v>svd-32</c:v>
                </c:pt>
                <c:pt idx="1">
                  <c:v>qr-32</c:v>
                </c:pt>
                <c:pt idx="2">
                  <c:v>cho-32</c:v>
                </c:pt>
                <c:pt idx="3">
                  <c:v>sol-32</c:v>
                </c:pt>
                <c:pt idx="4">
                  <c:v>fir-199x1024</c:v>
                </c:pt>
                <c:pt idx="5">
                  <c:v>mm-48x16-64</c:v>
                </c:pt>
                <c:pt idx="6">
                  <c:v>fft-1024</c:v>
                </c:pt>
                <c:pt idx="7">
                  <c:v>gm</c:v>
                </c:pt>
              </c:strCache>
            </c:strRef>
          </c:cat>
          <c:val>
            <c:numRef>
              <c:f>'Performance-8'!$E$11:$E$18</c:f>
              <c:numCache>
                <c:formatCode>General</c:formatCode>
                <c:ptCount val="8"/>
                <c:pt idx="0">
                  <c:v>8.52</c:v>
                </c:pt>
                <c:pt idx="1">
                  <c:v>2.2200000000000002</c:v>
                </c:pt>
                <c:pt idx="2">
                  <c:v>5.5</c:v>
                </c:pt>
                <c:pt idx="3">
                  <c:v>2.5299999999999998</c:v>
                </c:pt>
                <c:pt idx="4">
                  <c:v>0.36</c:v>
                </c:pt>
                <c:pt idx="5">
                  <c:v>0.28999999999999998</c:v>
                </c:pt>
                <c:pt idx="6">
                  <c:v>0.38</c:v>
                </c:pt>
                <c:pt idx="7">
                  <c:v>1.4</c:v>
                </c:pt>
              </c:numCache>
            </c:numRef>
          </c:val>
          <c:extLst>
            <c:ext xmlns:c16="http://schemas.microsoft.com/office/drawing/2014/chart" uri="{C3380CC4-5D6E-409C-BE32-E72D297353CC}">
              <c16:uniqueId val="{00000003-2927-E047-B7CF-BE859C6F3731}"/>
            </c:ext>
          </c:extLst>
        </c:ser>
        <c:ser>
          <c:idx val="4"/>
          <c:order val="4"/>
          <c:tx>
            <c:strRef>
              <c:f>'Performance-8'!$F$1</c:f>
              <c:strCache>
                <c:ptCount val="1"/>
                <c:pt idx="0">
                  <c:v>revel</c:v>
                </c:pt>
              </c:strCache>
            </c:strRef>
          </c:tx>
          <c:spPr>
            <a:solidFill>
              <a:schemeClr val="accent5"/>
            </a:solidFill>
            <a:ln>
              <a:solidFill>
                <a:schemeClr val="tx1"/>
              </a:solidFill>
            </a:ln>
            <a:effectLst/>
          </c:spPr>
          <c:invertIfNegative val="0"/>
          <c:cat>
            <c:strRef>
              <c:f>'Performance-8'!$A$11:$A$18</c:f>
              <c:strCache>
                <c:ptCount val="8"/>
                <c:pt idx="0">
                  <c:v>svd-32</c:v>
                </c:pt>
                <c:pt idx="1">
                  <c:v>qr-32</c:v>
                </c:pt>
                <c:pt idx="2">
                  <c:v>cho-32</c:v>
                </c:pt>
                <c:pt idx="3">
                  <c:v>sol-32</c:v>
                </c:pt>
                <c:pt idx="4">
                  <c:v>fir-199x1024</c:v>
                </c:pt>
                <c:pt idx="5">
                  <c:v>mm-48x16-64</c:v>
                </c:pt>
                <c:pt idx="6">
                  <c:v>fft-1024</c:v>
                </c:pt>
                <c:pt idx="7">
                  <c:v>gm</c:v>
                </c:pt>
              </c:strCache>
            </c:strRef>
          </c:cat>
          <c:val>
            <c:numRef>
              <c:f>'Performance-8'!$F$11:$F$18</c:f>
              <c:numCache>
                <c:formatCode>General</c:formatCode>
                <c:ptCount val="8"/>
                <c:pt idx="0">
                  <c:v>22.35</c:v>
                </c:pt>
                <c:pt idx="1">
                  <c:v>12.08</c:v>
                </c:pt>
                <c:pt idx="2">
                  <c:v>14.65</c:v>
                </c:pt>
                <c:pt idx="3">
                  <c:v>6.81</c:v>
                </c:pt>
                <c:pt idx="4">
                  <c:v>4.95</c:v>
                </c:pt>
                <c:pt idx="5">
                  <c:v>3.59</c:v>
                </c:pt>
                <c:pt idx="6">
                  <c:v>4.6399999999999997</c:v>
                </c:pt>
                <c:pt idx="7">
                  <c:v>8.06</c:v>
                </c:pt>
              </c:numCache>
            </c:numRef>
          </c:val>
          <c:extLst>
            <c:ext xmlns:c16="http://schemas.microsoft.com/office/drawing/2014/chart" uri="{C3380CC4-5D6E-409C-BE32-E72D297353CC}">
              <c16:uniqueId val="{00000004-2927-E047-B7CF-BE859C6F3731}"/>
            </c:ext>
          </c:extLst>
        </c:ser>
        <c:ser>
          <c:idx val="5"/>
          <c:order val="5"/>
          <c:tx>
            <c:strRef>
              <c:f>'Performance-8'!$G$1</c:f>
              <c:strCache>
                <c:ptCount val="1"/>
              </c:strCache>
            </c:strRef>
          </c:tx>
          <c:spPr>
            <a:solidFill>
              <a:schemeClr val="accent6"/>
            </a:solidFill>
            <a:ln>
              <a:noFill/>
            </a:ln>
            <a:effectLst/>
          </c:spPr>
          <c:invertIfNegative val="0"/>
          <c:cat>
            <c:strRef>
              <c:f>'Performance-8'!$A$11:$A$18</c:f>
              <c:strCache>
                <c:ptCount val="8"/>
                <c:pt idx="0">
                  <c:v>svd-32</c:v>
                </c:pt>
                <c:pt idx="1">
                  <c:v>qr-32</c:v>
                </c:pt>
                <c:pt idx="2">
                  <c:v>cho-32</c:v>
                </c:pt>
                <c:pt idx="3">
                  <c:v>sol-32</c:v>
                </c:pt>
                <c:pt idx="4">
                  <c:v>fir-199x1024</c:v>
                </c:pt>
                <c:pt idx="5">
                  <c:v>mm-48x16-64</c:v>
                </c:pt>
                <c:pt idx="6">
                  <c:v>fft-1024</c:v>
                </c:pt>
                <c:pt idx="7">
                  <c:v>gm</c:v>
                </c:pt>
              </c:strCache>
            </c:strRef>
          </c:cat>
          <c:val>
            <c:numRef>
              <c:f>'Performance-8'!$G$11:$G$18</c:f>
              <c:numCache>
                <c:formatCode>General</c:formatCode>
                <c:ptCount val="8"/>
              </c:numCache>
            </c:numRef>
          </c:val>
          <c:extLst>
            <c:ext xmlns:c16="http://schemas.microsoft.com/office/drawing/2014/chart" uri="{C3380CC4-5D6E-409C-BE32-E72D297353CC}">
              <c16:uniqueId val="{00000005-2927-E047-B7CF-BE859C6F3731}"/>
            </c:ext>
          </c:extLst>
        </c:ser>
        <c:dLbls>
          <c:showLegendKey val="0"/>
          <c:showVal val="0"/>
          <c:showCatName val="0"/>
          <c:showSerName val="0"/>
          <c:showPercent val="0"/>
          <c:showBubbleSize val="0"/>
        </c:dLbls>
        <c:gapWidth val="100"/>
        <c:overlap val="15"/>
        <c:axId val="1298541216"/>
        <c:axId val="1786635696"/>
      </c:barChart>
      <c:catAx>
        <c:axId val="1298541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1786635696"/>
        <c:crossesAt val="1.0000000000000002E-2"/>
        <c:auto val="1"/>
        <c:lblAlgn val="ctr"/>
        <c:lblOffset val="100"/>
        <c:noMultiLvlLbl val="0"/>
      </c:catAx>
      <c:valAx>
        <c:axId val="1786635696"/>
        <c:scaling>
          <c:logBase val="10"/>
          <c:orientation val="minMax"/>
          <c:min val="1.0000000000000002E-2"/>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1298541216"/>
        <c:crosses val="autoZero"/>
        <c:crossBetween val="between"/>
      </c:valAx>
      <c:spPr>
        <a:noFill/>
        <a:ln>
          <a:noFill/>
        </a:ln>
        <a:effectLst/>
      </c:spPr>
    </c:plotArea>
    <c:legend>
      <c:legendPos val="b"/>
      <c:legendEntry>
        <c:idx val="5"/>
        <c:delete val="1"/>
      </c:legendEntry>
      <c:layout>
        <c:manualLayout>
          <c:xMode val="edge"/>
          <c:yMode val="edge"/>
          <c:x val="0.16479708005249341"/>
          <c:y val="0.16134237386993289"/>
          <c:w val="0.76519750656167984"/>
          <c:h val="7.9398366870807813E-2"/>
        </c:manualLayout>
      </c:layout>
      <c:overlay val="0"/>
      <c:spPr>
        <a:noFill/>
        <a:ln>
          <a:noFill/>
        </a:ln>
        <a:effectLst/>
      </c:spPr>
      <c:txPr>
        <a:bodyPr rot="0" spcFirstLastPara="1" vertOverflow="ellipsis" vert="horz" wrap="square" anchor="ctr" anchorCtr="1"/>
        <a:lstStyle/>
        <a:p>
          <a:pPr>
            <a:defRPr sz="3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4000" b="1" dirty="0"/>
              <a:t>Speedup (Batch-1)</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5.5306430446194224E-2"/>
          <c:y val="0.1434676290463692"/>
          <c:w val="0.93323523622047244"/>
          <c:h val="0.59618153980752409"/>
        </c:manualLayout>
      </c:layout>
      <c:barChart>
        <c:barDir val="col"/>
        <c:grouping val="clustered"/>
        <c:varyColors val="0"/>
        <c:ser>
          <c:idx val="0"/>
          <c:order val="0"/>
          <c:tx>
            <c:strRef>
              <c:f>'Perofmrance-1'!$B$1</c:f>
              <c:strCache>
                <c:ptCount val="1"/>
                <c:pt idx="0">
                  <c:v>cpu</c:v>
                </c:pt>
              </c:strCache>
            </c:strRef>
          </c:tx>
          <c:spPr>
            <a:solidFill>
              <a:schemeClr val="accent1"/>
            </a:solidFill>
            <a:ln>
              <a:solidFill>
                <a:schemeClr val="tx1"/>
              </a:solidFill>
            </a:ln>
            <a:effectLst/>
          </c:spPr>
          <c:invertIfNegative val="0"/>
          <c:cat>
            <c:strRef>
              <c:f>'Perofmrance-1'!$A$11:$A$18</c:f>
              <c:strCache>
                <c:ptCount val="8"/>
                <c:pt idx="0">
                  <c:v>svd-32</c:v>
                </c:pt>
                <c:pt idx="1">
                  <c:v>qr-32</c:v>
                </c:pt>
                <c:pt idx="2">
                  <c:v>cho-32</c:v>
                </c:pt>
                <c:pt idx="3">
                  <c:v>sol-32</c:v>
                </c:pt>
                <c:pt idx="4">
                  <c:v>fir-199x1024</c:v>
                </c:pt>
                <c:pt idx="5">
                  <c:v>mm-48x16-64</c:v>
                </c:pt>
                <c:pt idx="6">
                  <c:v>fft-1024</c:v>
                </c:pt>
                <c:pt idx="7">
                  <c:v>gm</c:v>
                </c:pt>
              </c:strCache>
            </c:strRef>
          </c:cat>
          <c:val>
            <c:numRef>
              <c:f>'Perofmrance-1'!$B$11:$B$18</c:f>
              <c:numCache>
                <c:formatCode>General</c:formatCode>
                <c:ptCount val="8"/>
                <c:pt idx="0">
                  <c:v>3.55</c:v>
                </c:pt>
                <c:pt idx="1">
                  <c:v>1.19</c:v>
                </c:pt>
                <c:pt idx="2">
                  <c:v>1.29</c:v>
                </c:pt>
                <c:pt idx="3">
                  <c:v>0.51</c:v>
                </c:pt>
                <c:pt idx="4">
                  <c:v>1.1100000000000001</c:v>
                </c:pt>
                <c:pt idx="5">
                  <c:v>0.59</c:v>
                </c:pt>
                <c:pt idx="6">
                  <c:v>0.4</c:v>
                </c:pt>
                <c:pt idx="7">
                  <c:v>0.96</c:v>
                </c:pt>
              </c:numCache>
            </c:numRef>
          </c:val>
          <c:extLst>
            <c:ext xmlns:c16="http://schemas.microsoft.com/office/drawing/2014/chart" uri="{C3380CC4-5D6E-409C-BE32-E72D297353CC}">
              <c16:uniqueId val="{00000000-ED30-274A-AD88-54B832835B55}"/>
            </c:ext>
          </c:extLst>
        </c:ser>
        <c:ser>
          <c:idx val="1"/>
          <c:order val="1"/>
          <c:tx>
            <c:strRef>
              <c:f>'Perofmrance-1'!$C$1</c:f>
              <c:strCache>
                <c:ptCount val="1"/>
                <c:pt idx="0">
                  <c:v>gpu</c:v>
                </c:pt>
              </c:strCache>
            </c:strRef>
          </c:tx>
          <c:spPr>
            <a:solidFill>
              <a:schemeClr val="accent2"/>
            </a:solidFill>
            <a:ln>
              <a:solidFill>
                <a:schemeClr val="tx1"/>
              </a:solidFill>
            </a:ln>
            <a:effectLst/>
          </c:spPr>
          <c:invertIfNegative val="0"/>
          <c:cat>
            <c:strRef>
              <c:f>'Perofmrance-1'!$A$11:$A$18</c:f>
              <c:strCache>
                <c:ptCount val="8"/>
                <c:pt idx="0">
                  <c:v>svd-32</c:v>
                </c:pt>
                <c:pt idx="1">
                  <c:v>qr-32</c:v>
                </c:pt>
                <c:pt idx="2">
                  <c:v>cho-32</c:v>
                </c:pt>
                <c:pt idx="3">
                  <c:v>sol-32</c:v>
                </c:pt>
                <c:pt idx="4">
                  <c:v>fir-199x1024</c:v>
                </c:pt>
                <c:pt idx="5">
                  <c:v>mm-48x16-64</c:v>
                </c:pt>
                <c:pt idx="6">
                  <c:v>fft-1024</c:v>
                </c:pt>
                <c:pt idx="7">
                  <c:v>gm</c:v>
                </c:pt>
              </c:strCache>
            </c:strRef>
          </c:cat>
          <c:val>
            <c:numRef>
              <c:f>'Perofmrance-1'!$C$11:$C$18</c:f>
              <c:numCache>
                <c:formatCode>General</c:formatCode>
                <c:ptCount val="8"/>
                <c:pt idx="0">
                  <c:v>2.29</c:v>
                </c:pt>
                <c:pt idx="1">
                  <c:v>1.46</c:v>
                </c:pt>
                <c:pt idx="2">
                  <c:v>0.51</c:v>
                </c:pt>
                <c:pt idx="3">
                  <c:v>0.1</c:v>
                </c:pt>
                <c:pt idx="4">
                  <c:v>3.22</c:v>
                </c:pt>
                <c:pt idx="5">
                  <c:v>1.52</c:v>
                </c:pt>
                <c:pt idx="6">
                  <c:v>0.43</c:v>
                </c:pt>
                <c:pt idx="7">
                  <c:v>0.86</c:v>
                </c:pt>
              </c:numCache>
            </c:numRef>
          </c:val>
          <c:extLst>
            <c:ext xmlns:c16="http://schemas.microsoft.com/office/drawing/2014/chart" uri="{C3380CC4-5D6E-409C-BE32-E72D297353CC}">
              <c16:uniqueId val="{00000001-ED30-274A-AD88-54B832835B55}"/>
            </c:ext>
          </c:extLst>
        </c:ser>
        <c:ser>
          <c:idx val="2"/>
          <c:order val="2"/>
          <c:tx>
            <c:strRef>
              <c:f>'Perofmrance-1'!$D$1</c:f>
              <c:strCache>
                <c:ptCount val="1"/>
                <c:pt idx="0">
                  <c:v>systolic</c:v>
                </c:pt>
              </c:strCache>
            </c:strRef>
          </c:tx>
          <c:spPr>
            <a:solidFill>
              <a:schemeClr val="accent3"/>
            </a:solidFill>
            <a:ln>
              <a:solidFill>
                <a:schemeClr val="tx1"/>
              </a:solidFill>
            </a:ln>
            <a:effectLst/>
          </c:spPr>
          <c:invertIfNegative val="0"/>
          <c:cat>
            <c:strRef>
              <c:f>'Perofmrance-1'!$A$11:$A$18</c:f>
              <c:strCache>
                <c:ptCount val="8"/>
                <c:pt idx="0">
                  <c:v>svd-32</c:v>
                </c:pt>
                <c:pt idx="1">
                  <c:v>qr-32</c:v>
                </c:pt>
                <c:pt idx="2">
                  <c:v>cho-32</c:v>
                </c:pt>
                <c:pt idx="3">
                  <c:v>sol-32</c:v>
                </c:pt>
                <c:pt idx="4">
                  <c:v>fir-199x1024</c:v>
                </c:pt>
                <c:pt idx="5">
                  <c:v>mm-48x16-64</c:v>
                </c:pt>
                <c:pt idx="6">
                  <c:v>fft-1024</c:v>
                </c:pt>
                <c:pt idx="7">
                  <c:v>gm</c:v>
                </c:pt>
              </c:strCache>
            </c:strRef>
          </c:cat>
          <c:val>
            <c:numRef>
              <c:f>'Perofmrance-1'!$D$11:$D$18</c:f>
              <c:numCache>
                <c:formatCode>General</c:formatCode>
                <c:ptCount val="8"/>
                <c:pt idx="0">
                  <c:v>5.05</c:v>
                </c:pt>
                <c:pt idx="1">
                  <c:v>4.18</c:v>
                </c:pt>
                <c:pt idx="2">
                  <c:v>3.38</c:v>
                </c:pt>
                <c:pt idx="3">
                  <c:v>0.97</c:v>
                </c:pt>
                <c:pt idx="4">
                  <c:v>29.78</c:v>
                </c:pt>
                <c:pt idx="5">
                  <c:v>26.91</c:v>
                </c:pt>
                <c:pt idx="6">
                  <c:v>1.19</c:v>
                </c:pt>
                <c:pt idx="7">
                  <c:v>4.88</c:v>
                </c:pt>
              </c:numCache>
            </c:numRef>
          </c:val>
          <c:extLst>
            <c:ext xmlns:c16="http://schemas.microsoft.com/office/drawing/2014/chart" uri="{C3380CC4-5D6E-409C-BE32-E72D297353CC}">
              <c16:uniqueId val="{00000002-ED30-274A-AD88-54B832835B55}"/>
            </c:ext>
          </c:extLst>
        </c:ser>
        <c:ser>
          <c:idx val="3"/>
          <c:order val="3"/>
          <c:tx>
            <c:strRef>
              <c:f>'Perofmrance-1'!$E$1</c:f>
              <c:strCache>
                <c:ptCount val="1"/>
                <c:pt idx="0">
                  <c:v>dataflow</c:v>
                </c:pt>
              </c:strCache>
            </c:strRef>
          </c:tx>
          <c:spPr>
            <a:solidFill>
              <a:schemeClr val="accent4"/>
            </a:solidFill>
            <a:ln>
              <a:solidFill>
                <a:schemeClr val="tx1"/>
              </a:solidFill>
            </a:ln>
            <a:effectLst/>
          </c:spPr>
          <c:invertIfNegative val="0"/>
          <c:cat>
            <c:strRef>
              <c:f>'Perofmrance-1'!$A$11:$A$18</c:f>
              <c:strCache>
                <c:ptCount val="8"/>
                <c:pt idx="0">
                  <c:v>svd-32</c:v>
                </c:pt>
                <c:pt idx="1">
                  <c:v>qr-32</c:v>
                </c:pt>
                <c:pt idx="2">
                  <c:v>cho-32</c:v>
                </c:pt>
                <c:pt idx="3">
                  <c:v>sol-32</c:v>
                </c:pt>
                <c:pt idx="4">
                  <c:v>fir-199x1024</c:v>
                </c:pt>
                <c:pt idx="5">
                  <c:v>mm-48x16-64</c:v>
                </c:pt>
                <c:pt idx="6">
                  <c:v>fft-1024</c:v>
                </c:pt>
                <c:pt idx="7">
                  <c:v>gm</c:v>
                </c:pt>
              </c:strCache>
            </c:strRef>
          </c:cat>
          <c:val>
            <c:numRef>
              <c:f>'Perofmrance-1'!$E$11:$E$18</c:f>
              <c:numCache>
                <c:formatCode>General</c:formatCode>
                <c:ptCount val="8"/>
                <c:pt idx="0">
                  <c:v>8.52</c:v>
                </c:pt>
                <c:pt idx="1">
                  <c:v>7.97</c:v>
                </c:pt>
                <c:pt idx="2">
                  <c:v>18.73</c:v>
                </c:pt>
                <c:pt idx="3">
                  <c:v>2.5299999999999998</c:v>
                </c:pt>
                <c:pt idx="4">
                  <c:v>2.2999999999999998</c:v>
                </c:pt>
                <c:pt idx="5">
                  <c:v>2.35</c:v>
                </c:pt>
                <c:pt idx="6">
                  <c:v>0.38</c:v>
                </c:pt>
                <c:pt idx="7">
                  <c:v>3.51</c:v>
                </c:pt>
              </c:numCache>
            </c:numRef>
          </c:val>
          <c:extLst>
            <c:ext xmlns:c16="http://schemas.microsoft.com/office/drawing/2014/chart" uri="{C3380CC4-5D6E-409C-BE32-E72D297353CC}">
              <c16:uniqueId val="{00000003-ED30-274A-AD88-54B832835B55}"/>
            </c:ext>
          </c:extLst>
        </c:ser>
        <c:ser>
          <c:idx val="4"/>
          <c:order val="4"/>
          <c:tx>
            <c:strRef>
              <c:f>'Perofmrance-1'!$F$1</c:f>
              <c:strCache>
                <c:ptCount val="1"/>
                <c:pt idx="0">
                  <c:v>revel</c:v>
                </c:pt>
              </c:strCache>
            </c:strRef>
          </c:tx>
          <c:spPr>
            <a:solidFill>
              <a:schemeClr val="accent5"/>
            </a:solidFill>
            <a:ln>
              <a:solidFill>
                <a:schemeClr val="tx1"/>
              </a:solidFill>
            </a:ln>
            <a:effectLst/>
          </c:spPr>
          <c:invertIfNegative val="0"/>
          <c:cat>
            <c:strRef>
              <c:f>'Perofmrance-1'!$A$11:$A$18</c:f>
              <c:strCache>
                <c:ptCount val="8"/>
                <c:pt idx="0">
                  <c:v>svd-32</c:v>
                </c:pt>
                <c:pt idx="1">
                  <c:v>qr-32</c:v>
                </c:pt>
                <c:pt idx="2">
                  <c:v>cho-32</c:v>
                </c:pt>
                <c:pt idx="3">
                  <c:v>sol-32</c:v>
                </c:pt>
                <c:pt idx="4">
                  <c:v>fir-199x1024</c:v>
                </c:pt>
                <c:pt idx="5">
                  <c:v>mm-48x16-64</c:v>
                </c:pt>
                <c:pt idx="6">
                  <c:v>fft-1024</c:v>
                </c:pt>
                <c:pt idx="7">
                  <c:v>gm</c:v>
                </c:pt>
              </c:strCache>
            </c:strRef>
          </c:cat>
          <c:val>
            <c:numRef>
              <c:f>'Perofmrance-1'!$F$11:$F$18</c:f>
              <c:numCache>
                <c:formatCode>General</c:formatCode>
                <c:ptCount val="8"/>
                <c:pt idx="0">
                  <c:v>22.35</c:v>
                </c:pt>
                <c:pt idx="1">
                  <c:v>22.53</c:v>
                </c:pt>
                <c:pt idx="2">
                  <c:v>30.36</c:v>
                </c:pt>
                <c:pt idx="3">
                  <c:v>6.81</c:v>
                </c:pt>
                <c:pt idx="4">
                  <c:v>29.78</c:v>
                </c:pt>
                <c:pt idx="5">
                  <c:v>26.91</c:v>
                </c:pt>
                <c:pt idx="6">
                  <c:v>4.6399999999999997</c:v>
                </c:pt>
                <c:pt idx="7">
                  <c:v>16.86</c:v>
                </c:pt>
              </c:numCache>
            </c:numRef>
          </c:val>
          <c:extLst>
            <c:ext xmlns:c16="http://schemas.microsoft.com/office/drawing/2014/chart" uri="{C3380CC4-5D6E-409C-BE32-E72D297353CC}">
              <c16:uniqueId val="{00000004-ED30-274A-AD88-54B832835B55}"/>
            </c:ext>
          </c:extLst>
        </c:ser>
        <c:dLbls>
          <c:showLegendKey val="0"/>
          <c:showVal val="0"/>
          <c:showCatName val="0"/>
          <c:showSerName val="0"/>
          <c:showPercent val="0"/>
          <c:showBubbleSize val="0"/>
        </c:dLbls>
        <c:gapWidth val="100"/>
        <c:overlap val="15"/>
        <c:axId val="1349039583"/>
        <c:axId val="1413505103"/>
      </c:barChart>
      <c:catAx>
        <c:axId val="13490395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1413505103"/>
        <c:crossesAt val="1.0000000000000002E-2"/>
        <c:auto val="1"/>
        <c:lblAlgn val="ctr"/>
        <c:lblOffset val="100"/>
        <c:noMultiLvlLbl val="0"/>
      </c:catAx>
      <c:valAx>
        <c:axId val="1413505103"/>
        <c:scaling>
          <c:logBase val="10"/>
          <c:orientation val="minMax"/>
          <c:min val="1.0000000000000002E-2"/>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1349039583"/>
        <c:crosses val="autoZero"/>
        <c:crossBetween val="between"/>
      </c:valAx>
      <c:spPr>
        <a:noFill/>
        <a:ln>
          <a:noFill/>
        </a:ln>
        <a:effectLst/>
      </c:spPr>
    </c:plotArea>
    <c:legend>
      <c:legendPos val="b"/>
      <c:layout>
        <c:manualLayout>
          <c:xMode val="edge"/>
          <c:yMode val="edge"/>
          <c:x val="0.17888229986876636"/>
          <c:y val="0.14097200349956249"/>
          <c:w val="0.66306865157480321"/>
          <c:h val="9.2361329833770781E-2"/>
        </c:manualLayout>
      </c:layout>
      <c:overlay val="0"/>
      <c:spPr>
        <a:noFill/>
        <a:ln>
          <a:noFill/>
        </a:ln>
        <a:effectLst/>
      </c:spPr>
      <c:txPr>
        <a:bodyPr rot="0" spcFirstLastPara="1" vertOverflow="ellipsis" vert="horz" wrap="square" anchor="ctr" anchorCtr="1"/>
        <a:lstStyle/>
        <a:p>
          <a:pPr>
            <a:defRPr sz="3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4000" b="1" dirty="0"/>
              <a:t>Impact</a:t>
            </a:r>
            <a:r>
              <a:rPr lang="en-US" sz="4000" b="1" baseline="0" dirty="0"/>
              <a:t> of each Specialization</a:t>
            </a:r>
            <a:endParaRPr lang="en-US" sz="4000" b="1"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4.4725807474229613E-2"/>
          <c:y val="0.10730096237970253"/>
          <c:w val="0.9428544080425203"/>
          <c:h val="0.71658894721493149"/>
        </c:manualLayout>
      </c:layout>
      <c:barChart>
        <c:barDir val="col"/>
        <c:grouping val="stacked"/>
        <c:varyColors val="0"/>
        <c:ser>
          <c:idx val="0"/>
          <c:order val="0"/>
          <c:tx>
            <c:strRef>
              <c:f>'Single Lane, Incremental'!$A$7</c:f>
              <c:strCache>
                <c:ptCount val="1"/>
                <c:pt idx="0">
                  <c:v>Base</c:v>
                </c:pt>
              </c:strCache>
            </c:strRef>
          </c:tx>
          <c:spPr>
            <a:solidFill>
              <a:schemeClr val="accent1"/>
            </a:solidFill>
            <a:ln w="12700">
              <a:solidFill>
                <a:schemeClr val="tx1"/>
              </a:solidFill>
            </a:ln>
            <a:effectLst/>
          </c:spPr>
          <c:invertIfNegative val="0"/>
          <c:cat>
            <c:strRef>
              <c:f>'Single Lane, Incremental'!$B$1:$Y$1</c:f>
              <c:strCache>
                <c:ptCount val="24"/>
                <c:pt idx="0">
                  <c:v>cho.-12</c:v>
                </c:pt>
                <c:pt idx="1">
                  <c:v>cho.-16</c:v>
                </c:pt>
                <c:pt idx="2">
                  <c:v>cho.-24</c:v>
                </c:pt>
                <c:pt idx="3">
                  <c:v>cho.-32</c:v>
                </c:pt>
                <c:pt idx="5">
                  <c:v>qr-12</c:v>
                </c:pt>
                <c:pt idx="6">
                  <c:v>qr-16</c:v>
                </c:pt>
                <c:pt idx="7">
                  <c:v>qr-24</c:v>
                </c:pt>
                <c:pt idx="8">
                  <c:v>qr-32</c:v>
                </c:pt>
                <c:pt idx="10">
                  <c:v>sol.-12</c:v>
                </c:pt>
                <c:pt idx="11">
                  <c:v>sol.-16</c:v>
                </c:pt>
                <c:pt idx="12">
                  <c:v>sol.-24</c:v>
                </c:pt>
                <c:pt idx="13">
                  <c:v>sol.-32</c:v>
                </c:pt>
                <c:pt idx="15">
                  <c:v>svd-12</c:v>
                </c:pt>
                <c:pt idx="16">
                  <c:v>svd-16</c:v>
                </c:pt>
                <c:pt idx="17">
                  <c:v>svd-24</c:v>
                </c:pt>
                <c:pt idx="18">
                  <c:v>svd-32</c:v>
                </c:pt>
                <c:pt idx="20">
                  <c:v>fft-64</c:v>
                </c:pt>
                <c:pt idx="21">
                  <c:v>fft-128</c:v>
                </c:pt>
                <c:pt idx="22">
                  <c:v>fft-512</c:v>
                </c:pt>
                <c:pt idx="23">
                  <c:v>fft-1024</c:v>
                </c:pt>
              </c:strCache>
            </c:strRef>
          </c:cat>
          <c:val>
            <c:numRef>
              <c:f>'Single Lane, Incremental'!$B$7:$Y$7</c:f>
              <c:numCache>
                <c:formatCode>General</c:formatCode>
                <c:ptCount val="24"/>
                <c:pt idx="0">
                  <c:v>1</c:v>
                </c:pt>
                <c:pt idx="1">
                  <c:v>1</c:v>
                </c:pt>
                <c:pt idx="2">
                  <c:v>1</c:v>
                </c:pt>
                <c:pt idx="3">
                  <c:v>1</c:v>
                </c:pt>
                <c:pt idx="5">
                  <c:v>1</c:v>
                </c:pt>
                <c:pt idx="6">
                  <c:v>1</c:v>
                </c:pt>
                <c:pt idx="7">
                  <c:v>1</c:v>
                </c:pt>
                <c:pt idx="8">
                  <c:v>1</c:v>
                </c:pt>
                <c:pt idx="10">
                  <c:v>1</c:v>
                </c:pt>
                <c:pt idx="11">
                  <c:v>1</c:v>
                </c:pt>
                <c:pt idx="12">
                  <c:v>1</c:v>
                </c:pt>
                <c:pt idx="13">
                  <c:v>1</c:v>
                </c:pt>
                <c:pt idx="15">
                  <c:v>1</c:v>
                </c:pt>
                <c:pt idx="16">
                  <c:v>1</c:v>
                </c:pt>
                <c:pt idx="17">
                  <c:v>1</c:v>
                </c:pt>
                <c:pt idx="18">
                  <c:v>1</c:v>
                </c:pt>
                <c:pt idx="20">
                  <c:v>1</c:v>
                </c:pt>
                <c:pt idx="21">
                  <c:v>1</c:v>
                </c:pt>
                <c:pt idx="22">
                  <c:v>1</c:v>
                </c:pt>
                <c:pt idx="23">
                  <c:v>1</c:v>
                </c:pt>
              </c:numCache>
            </c:numRef>
          </c:val>
          <c:extLst>
            <c:ext xmlns:c16="http://schemas.microsoft.com/office/drawing/2014/chart" uri="{C3380CC4-5D6E-409C-BE32-E72D297353CC}">
              <c16:uniqueId val="{00000000-8D98-FE40-8DC2-3014BA0C88C2}"/>
            </c:ext>
          </c:extLst>
        </c:ser>
        <c:ser>
          <c:idx val="1"/>
          <c:order val="1"/>
          <c:tx>
            <c:strRef>
              <c:f>'Single Lane, Incremental'!$A$12</c:f>
              <c:strCache>
                <c:ptCount val="1"/>
                <c:pt idx="0">
                  <c:v>Induc. Coord.</c:v>
                </c:pt>
              </c:strCache>
            </c:strRef>
          </c:tx>
          <c:spPr>
            <a:solidFill>
              <a:schemeClr val="accent2"/>
            </a:solidFill>
            <a:ln w="12700">
              <a:solidFill>
                <a:schemeClr val="tx1"/>
              </a:solidFill>
            </a:ln>
            <a:effectLst/>
          </c:spPr>
          <c:invertIfNegative val="0"/>
          <c:cat>
            <c:strRef>
              <c:f>'Single Lane, Incremental'!$B$1:$Y$1</c:f>
              <c:strCache>
                <c:ptCount val="24"/>
                <c:pt idx="0">
                  <c:v>cho.-12</c:v>
                </c:pt>
                <c:pt idx="1">
                  <c:v>cho.-16</c:v>
                </c:pt>
                <c:pt idx="2">
                  <c:v>cho.-24</c:v>
                </c:pt>
                <c:pt idx="3">
                  <c:v>cho.-32</c:v>
                </c:pt>
                <c:pt idx="5">
                  <c:v>qr-12</c:v>
                </c:pt>
                <c:pt idx="6">
                  <c:v>qr-16</c:v>
                </c:pt>
                <c:pt idx="7">
                  <c:v>qr-24</c:v>
                </c:pt>
                <c:pt idx="8">
                  <c:v>qr-32</c:v>
                </c:pt>
                <c:pt idx="10">
                  <c:v>sol.-12</c:v>
                </c:pt>
                <c:pt idx="11">
                  <c:v>sol.-16</c:v>
                </c:pt>
                <c:pt idx="12">
                  <c:v>sol.-24</c:v>
                </c:pt>
                <c:pt idx="13">
                  <c:v>sol.-32</c:v>
                </c:pt>
                <c:pt idx="15">
                  <c:v>svd-12</c:v>
                </c:pt>
                <c:pt idx="16">
                  <c:v>svd-16</c:v>
                </c:pt>
                <c:pt idx="17">
                  <c:v>svd-24</c:v>
                </c:pt>
                <c:pt idx="18">
                  <c:v>svd-32</c:v>
                </c:pt>
                <c:pt idx="20">
                  <c:v>fft-64</c:v>
                </c:pt>
                <c:pt idx="21">
                  <c:v>fft-128</c:v>
                </c:pt>
                <c:pt idx="22">
                  <c:v>fft-512</c:v>
                </c:pt>
                <c:pt idx="23">
                  <c:v>fft-1024</c:v>
                </c:pt>
              </c:strCache>
            </c:strRef>
          </c:cat>
          <c:val>
            <c:numRef>
              <c:f>'Single Lane, Incremental'!$B$12:$Y$12</c:f>
              <c:numCache>
                <c:formatCode>0.00</c:formatCode>
                <c:ptCount val="24"/>
                <c:pt idx="0">
                  <c:v>0.10663924794359581</c:v>
                </c:pt>
                <c:pt idx="1">
                  <c:v>0.12770786053228811</c:v>
                </c:pt>
                <c:pt idx="2">
                  <c:v>0.21450670333447919</c:v>
                </c:pt>
                <c:pt idx="3">
                  <c:v>0.1456192050600158</c:v>
                </c:pt>
                <c:pt idx="5">
                  <c:v>2.9792125682536641E-2</c:v>
                </c:pt>
                <c:pt idx="6">
                  <c:v>0.10165309647174925</c:v>
                </c:pt>
                <c:pt idx="7">
                  <c:v>0</c:v>
                </c:pt>
                <c:pt idx="8">
                  <c:v>6.4717052791492646E-2</c:v>
                </c:pt>
                <c:pt idx="10">
                  <c:v>0</c:v>
                </c:pt>
                <c:pt idx="11">
                  <c:v>0</c:v>
                </c:pt>
                <c:pt idx="12">
                  <c:v>0</c:v>
                </c:pt>
                <c:pt idx="13">
                  <c:v>0</c:v>
                </c:pt>
                <c:pt idx="15">
                  <c:v>1.9302653348856058E-3</c:v>
                </c:pt>
                <c:pt idx="16">
                  <c:v>3.1994828556931143E-2</c:v>
                </c:pt>
                <c:pt idx="17">
                  <c:v>1.3184326027434912E-2</c:v>
                </c:pt>
                <c:pt idx="18">
                  <c:v>1.1676013770429927E-2</c:v>
                </c:pt>
                <c:pt idx="20">
                  <c:v>2.6085106382978722</c:v>
                </c:pt>
                <c:pt idx="21">
                  <c:v>2.5769230769230771</c:v>
                </c:pt>
                <c:pt idx="22">
                  <c:v>2.880085653104925</c:v>
                </c:pt>
                <c:pt idx="23">
                  <c:v>2.8927294398092966</c:v>
                </c:pt>
              </c:numCache>
            </c:numRef>
          </c:val>
          <c:extLst>
            <c:ext xmlns:c16="http://schemas.microsoft.com/office/drawing/2014/chart" uri="{C3380CC4-5D6E-409C-BE32-E72D297353CC}">
              <c16:uniqueId val="{00000001-8D98-FE40-8DC2-3014BA0C88C2}"/>
            </c:ext>
          </c:extLst>
        </c:ser>
        <c:ser>
          <c:idx val="2"/>
          <c:order val="2"/>
          <c:tx>
            <c:strRef>
              <c:f>'Single Lane, Incremental'!$A$13</c:f>
              <c:strCache>
                <c:ptCount val="1"/>
                <c:pt idx="0">
                  <c:v>Hybrid Df/Sys.</c:v>
                </c:pt>
              </c:strCache>
            </c:strRef>
          </c:tx>
          <c:spPr>
            <a:solidFill>
              <a:schemeClr val="accent3"/>
            </a:solidFill>
            <a:ln w="12700">
              <a:solidFill>
                <a:schemeClr val="tx1"/>
              </a:solidFill>
            </a:ln>
            <a:effectLst/>
          </c:spPr>
          <c:invertIfNegative val="0"/>
          <c:cat>
            <c:strRef>
              <c:f>'Single Lane, Incremental'!$B$1:$Y$1</c:f>
              <c:strCache>
                <c:ptCount val="24"/>
                <c:pt idx="0">
                  <c:v>cho.-12</c:v>
                </c:pt>
                <c:pt idx="1">
                  <c:v>cho.-16</c:v>
                </c:pt>
                <c:pt idx="2">
                  <c:v>cho.-24</c:v>
                </c:pt>
                <c:pt idx="3">
                  <c:v>cho.-32</c:v>
                </c:pt>
                <c:pt idx="5">
                  <c:v>qr-12</c:v>
                </c:pt>
                <c:pt idx="6">
                  <c:v>qr-16</c:v>
                </c:pt>
                <c:pt idx="7">
                  <c:v>qr-24</c:v>
                </c:pt>
                <c:pt idx="8">
                  <c:v>qr-32</c:v>
                </c:pt>
                <c:pt idx="10">
                  <c:v>sol.-12</c:v>
                </c:pt>
                <c:pt idx="11">
                  <c:v>sol.-16</c:v>
                </c:pt>
                <c:pt idx="12">
                  <c:v>sol.-24</c:v>
                </c:pt>
                <c:pt idx="13">
                  <c:v>sol.-32</c:v>
                </c:pt>
                <c:pt idx="15">
                  <c:v>svd-12</c:v>
                </c:pt>
                <c:pt idx="16">
                  <c:v>svd-16</c:v>
                </c:pt>
                <c:pt idx="17">
                  <c:v>svd-24</c:v>
                </c:pt>
                <c:pt idx="18">
                  <c:v>svd-32</c:v>
                </c:pt>
                <c:pt idx="20">
                  <c:v>fft-64</c:v>
                </c:pt>
                <c:pt idx="21">
                  <c:v>fft-128</c:v>
                </c:pt>
                <c:pt idx="22">
                  <c:v>fft-512</c:v>
                </c:pt>
                <c:pt idx="23">
                  <c:v>fft-1024</c:v>
                </c:pt>
              </c:strCache>
            </c:strRef>
          </c:cat>
          <c:val>
            <c:numRef>
              <c:f>'Single Lane, Incremental'!$B$13:$Y$13</c:f>
              <c:numCache>
                <c:formatCode>0.00</c:formatCode>
                <c:ptCount val="24"/>
                <c:pt idx="0">
                  <c:v>2.1690129259694477</c:v>
                </c:pt>
                <c:pt idx="1">
                  <c:v>1.9430786563216444</c:v>
                </c:pt>
                <c:pt idx="2">
                  <c:v>0.88139996069557824</c:v>
                </c:pt>
                <c:pt idx="3">
                  <c:v>0.68750327912629827</c:v>
                </c:pt>
                <c:pt idx="5">
                  <c:v>0.91696629517946993</c:v>
                </c:pt>
                <c:pt idx="6">
                  <c:v>0.82519985422411879</c:v>
                </c:pt>
                <c:pt idx="7">
                  <c:v>0.55735048844412671</c:v>
                </c:pt>
                <c:pt idx="8">
                  <c:v>0.50440866085453884</c:v>
                </c:pt>
                <c:pt idx="10">
                  <c:v>5.6307692307692312</c:v>
                </c:pt>
                <c:pt idx="11">
                  <c:v>5.7726675427069649</c:v>
                </c:pt>
                <c:pt idx="12">
                  <c:v>5.8970456580125337</c:v>
                </c:pt>
                <c:pt idx="13">
                  <c:v>6.0115882753919561</c:v>
                </c:pt>
                <c:pt idx="15">
                  <c:v>2.6964411438485572</c:v>
                </c:pt>
                <c:pt idx="16">
                  <c:v>3.1275277802848911</c:v>
                </c:pt>
                <c:pt idx="17">
                  <c:v>3.0412264873130557</c:v>
                </c:pt>
                <c:pt idx="18">
                  <c:v>3.2730286084839753</c:v>
                </c:pt>
                <c:pt idx="20">
                  <c:v>0</c:v>
                </c:pt>
                <c:pt idx="21">
                  <c:v>0</c:v>
                </c:pt>
                <c:pt idx="22">
                  <c:v>0</c:v>
                </c:pt>
                <c:pt idx="23">
                  <c:v>0</c:v>
                </c:pt>
              </c:numCache>
            </c:numRef>
          </c:val>
          <c:extLst>
            <c:ext xmlns:c16="http://schemas.microsoft.com/office/drawing/2014/chart" uri="{C3380CC4-5D6E-409C-BE32-E72D297353CC}">
              <c16:uniqueId val="{00000002-8D98-FE40-8DC2-3014BA0C88C2}"/>
            </c:ext>
          </c:extLst>
        </c:ser>
        <c:ser>
          <c:idx val="3"/>
          <c:order val="3"/>
          <c:tx>
            <c:strRef>
              <c:f>'Single Lane, Incremental'!$A$14</c:f>
              <c:strCache>
                <c:ptCount val="1"/>
                <c:pt idx="0">
                  <c:v>Vec. Pred.</c:v>
                </c:pt>
              </c:strCache>
            </c:strRef>
          </c:tx>
          <c:spPr>
            <a:solidFill>
              <a:schemeClr val="accent4"/>
            </a:solidFill>
            <a:ln w="12700">
              <a:solidFill>
                <a:schemeClr val="tx1"/>
              </a:solidFill>
            </a:ln>
            <a:effectLst/>
          </c:spPr>
          <c:invertIfNegative val="0"/>
          <c:cat>
            <c:strRef>
              <c:f>'Single Lane, Incremental'!$B$1:$Y$1</c:f>
              <c:strCache>
                <c:ptCount val="24"/>
                <c:pt idx="0">
                  <c:v>cho.-12</c:v>
                </c:pt>
                <c:pt idx="1">
                  <c:v>cho.-16</c:v>
                </c:pt>
                <c:pt idx="2">
                  <c:v>cho.-24</c:v>
                </c:pt>
                <c:pt idx="3">
                  <c:v>cho.-32</c:v>
                </c:pt>
                <c:pt idx="5">
                  <c:v>qr-12</c:v>
                </c:pt>
                <c:pt idx="6">
                  <c:v>qr-16</c:v>
                </c:pt>
                <c:pt idx="7">
                  <c:v>qr-24</c:v>
                </c:pt>
                <c:pt idx="8">
                  <c:v>qr-32</c:v>
                </c:pt>
                <c:pt idx="10">
                  <c:v>sol.-12</c:v>
                </c:pt>
                <c:pt idx="11">
                  <c:v>sol.-16</c:v>
                </c:pt>
                <c:pt idx="12">
                  <c:v>sol.-24</c:v>
                </c:pt>
                <c:pt idx="13">
                  <c:v>sol.-32</c:v>
                </c:pt>
                <c:pt idx="15">
                  <c:v>svd-12</c:v>
                </c:pt>
                <c:pt idx="16">
                  <c:v>svd-16</c:v>
                </c:pt>
                <c:pt idx="17">
                  <c:v>svd-24</c:v>
                </c:pt>
                <c:pt idx="18">
                  <c:v>svd-32</c:v>
                </c:pt>
                <c:pt idx="20">
                  <c:v>fft-64</c:v>
                </c:pt>
                <c:pt idx="21">
                  <c:v>fft-128</c:v>
                </c:pt>
                <c:pt idx="22">
                  <c:v>fft-512</c:v>
                </c:pt>
                <c:pt idx="23">
                  <c:v>fft-1024</c:v>
                </c:pt>
              </c:strCache>
            </c:strRef>
          </c:cat>
          <c:val>
            <c:numRef>
              <c:f>'Single Lane, Incremental'!$B$14:$Y$14</c:f>
              <c:numCache>
                <c:formatCode>0.00</c:formatCode>
                <c:ptCount val="24"/>
                <c:pt idx="0">
                  <c:v>2.7323223077456489</c:v>
                </c:pt>
                <c:pt idx="1">
                  <c:v>3.1124714016981039</c:v>
                </c:pt>
                <c:pt idx="2">
                  <c:v>3.4620377512819513</c:v>
                </c:pt>
                <c:pt idx="3">
                  <c:v>2.5028405190781036</c:v>
                </c:pt>
                <c:pt idx="5">
                  <c:v>1.6093117081489097</c:v>
                </c:pt>
                <c:pt idx="6">
                  <c:v>1.5593855814142237</c:v>
                </c:pt>
                <c:pt idx="7">
                  <c:v>1.4575019100798585</c:v>
                </c:pt>
                <c:pt idx="8">
                  <c:v>1.2487865344315681</c:v>
                </c:pt>
                <c:pt idx="10">
                  <c:v>0</c:v>
                </c:pt>
                <c:pt idx="11">
                  <c:v>0</c:v>
                </c:pt>
                <c:pt idx="12">
                  <c:v>0</c:v>
                </c:pt>
                <c:pt idx="13">
                  <c:v>0</c:v>
                </c:pt>
                <c:pt idx="15">
                  <c:v>0</c:v>
                </c:pt>
                <c:pt idx="16">
                  <c:v>0</c:v>
                </c:pt>
                <c:pt idx="17">
                  <c:v>0</c:v>
                </c:pt>
                <c:pt idx="18">
                  <c:v>0</c:v>
                </c:pt>
                <c:pt idx="20">
                  <c:v>0</c:v>
                </c:pt>
                <c:pt idx="21">
                  <c:v>0</c:v>
                </c:pt>
                <c:pt idx="22">
                  <c:v>0</c:v>
                </c:pt>
                <c:pt idx="23">
                  <c:v>0</c:v>
                </c:pt>
              </c:numCache>
            </c:numRef>
          </c:val>
          <c:extLst>
            <c:ext xmlns:c16="http://schemas.microsoft.com/office/drawing/2014/chart" uri="{C3380CC4-5D6E-409C-BE32-E72D297353CC}">
              <c16:uniqueId val="{00000003-8D98-FE40-8DC2-3014BA0C88C2}"/>
            </c:ext>
          </c:extLst>
        </c:ser>
        <c:dLbls>
          <c:showLegendKey val="0"/>
          <c:showVal val="0"/>
          <c:showCatName val="0"/>
          <c:showSerName val="0"/>
          <c:showPercent val="0"/>
          <c:showBubbleSize val="0"/>
        </c:dLbls>
        <c:gapWidth val="15"/>
        <c:overlap val="100"/>
        <c:axId val="1751725280"/>
        <c:axId val="1428850432"/>
      </c:barChart>
      <c:catAx>
        <c:axId val="17517252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1428850432"/>
        <c:crosses val="autoZero"/>
        <c:auto val="1"/>
        <c:lblAlgn val="ctr"/>
        <c:lblOffset val="100"/>
        <c:noMultiLvlLbl val="0"/>
      </c:catAx>
      <c:valAx>
        <c:axId val="14288504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1751725280"/>
        <c:crosses val="autoZero"/>
        <c:crossBetween val="between"/>
      </c:valAx>
      <c:spPr>
        <a:noFill/>
        <a:ln>
          <a:noFill/>
        </a:ln>
        <a:effectLst/>
      </c:spPr>
    </c:plotArea>
    <c:legend>
      <c:legendPos val="b"/>
      <c:layout>
        <c:manualLayout>
          <c:xMode val="edge"/>
          <c:yMode val="edge"/>
          <c:x val="5.4095476877909839E-2"/>
          <c:y val="9.8881598133566631E-2"/>
          <c:w val="0.6964665105369513"/>
          <c:h val="7.7009509675866131E-2"/>
        </c:manualLayout>
      </c:layout>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FE8FA0-A0B1-4B46-B77A-686AE6E0765D}" type="datetimeFigureOut">
              <a:rPr lang="en-US" smtClean="0"/>
              <a:t>2/26/20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1F740A-4D42-4428-B749-8A2515C10FC3}" type="slidenum">
              <a:rPr lang="en-US" smtClean="0"/>
              <a:t>‹#›</a:t>
            </a:fld>
            <a:endParaRPr lang="en-US"/>
          </a:p>
        </p:txBody>
      </p:sp>
    </p:spTree>
    <p:extLst>
      <p:ext uri="{BB962C8B-B14F-4D97-AF65-F5344CB8AC3E}">
        <p14:creationId xmlns:p14="http://schemas.microsoft.com/office/powerpoint/2010/main" val="31838036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afternoon everyone, this is Jian Weng, a third-year PhD student from UCLA.</a:t>
            </a:r>
          </a:p>
          <a:p>
            <a:r>
              <a:rPr lang="en-US" dirty="0"/>
              <a:t>Welcome to the presentation of our paper “A Hybrid Systolic Dataflow Architecture for Inductive Matrix Algorithms”.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Motivated by the oncoming proliferation of the 5G standard, we want to achieve order-of-magnitude performance enhancement on wireless digital signal processing kernels.</a:t>
            </a:r>
          </a:p>
        </p:txBody>
      </p:sp>
      <p:sp>
        <p:nvSpPr>
          <p:cNvPr id="4" name="Slide Number Placeholder 3"/>
          <p:cNvSpPr>
            <a:spLocks noGrp="1"/>
          </p:cNvSpPr>
          <p:nvPr>
            <p:ph type="sldNum" sz="quarter" idx="5"/>
          </p:nvPr>
        </p:nvSpPr>
        <p:spPr/>
        <p:txBody>
          <a:bodyPr/>
          <a:lstStyle/>
          <a:p>
            <a:fld id="{F01F740A-4D42-4428-B749-8A2515C10FC3}" type="slidenum">
              <a:rPr lang="en-US" smtClean="0"/>
              <a:t>1</a:t>
            </a:fld>
            <a:endParaRPr lang="en-US"/>
          </a:p>
        </p:txBody>
      </p:sp>
    </p:spTree>
    <p:extLst>
      <p:ext uri="{BB962C8B-B14F-4D97-AF65-F5344CB8AC3E}">
        <p14:creationId xmlns:p14="http://schemas.microsoft.com/office/powerpoint/2010/main" val="37150907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too big, </a:t>
            </a:r>
            <a:r>
              <a:rPr lang="en-US" dirty="0" err="1"/>
              <a:t>timeplex</a:t>
            </a:r>
            <a:r>
              <a:rPr lang="en-US" dirty="0"/>
              <a:t>, </a:t>
            </a:r>
            <a:r>
              <a:rPr lang="en-US" dirty="0" err="1"/>
              <a:t>reconfig</a:t>
            </a:r>
            <a:endParaRPr lang="en-US" dirty="0"/>
          </a:p>
        </p:txBody>
      </p:sp>
      <p:sp>
        <p:nvSpPr>
          <p:cNvPr id="4" name="Slide Number Placeholder 3"/>
          <p:cNvSpPr>
            <a:spLocks noGrp="1"/>
          </p:cNvSpPr>
          <p:nvPr>
            <p:ph type="sldNum" sz="quarter" idx="5"/>
          </p:nvPr>
        </p:nvSpPr>
        <p:spPr/>
        <p:txBody>
          <a:bodyPr/>
          <a:lstStyle/>
          <a:p>
            <a:fld id="{F01F740A-4D42-4428-B749-8A2515C10FC3}" type="slidenum">
              <a:rPr lang="en-US" smtClean="0"/>
              <a:t>10</a:t>
            </a:fld>
            <a:endParaRPr lang="en-US"/>
          </a:p>
        </p:txBody>
      </p:sp>
    </p:spTree>
    <p:extLst>
      <p:ext uri="{BB962C8B-B14F-4D97-AF65-F5344CB8AC3E}">
        <p14:creationId xmlns:p14="http://schemas.microsoft.com/office/powerpoint/2010/main" val="20857228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built in way</a:t>
            </a:r>
          </a:p>
        </p:txBody>
      </p:sp>
      <p:sp>
        <p:nvSpPr>
          <p:cNvPr id="4" name="Slide Number Placeholder 3"/>
          <p:cNvSpPr>
            <a:spLocks noGrp="1"/>
          </p:cNvSpPr>
          <p:nvPr>
            <p:ph type="sldNum" sz="quarter" idx="5"/>
          </p:nvPr>
        </p:nvSpPr>
        <p:spPr/>
        <p:txBody>
          <a:bodyPr/>
          <a:lstStyle/>
          <a:p>
            <a:fld id="{F01F740A-4D42-4428-B749-8A2515C10FC3}" type="slidenum">
              <a:rPr lang="en-US" smtClean="0"/>
              <a:t>11</a:t>
            </a:fld>
            <a:endParaRPr lang="en-US"/>
          </a:p>
        </p:txBody>
      </p:sp>
    </p:spTree>
    <p:extLst>
      <p:ext uri="{BB962C8B-B14F-4D97-AF65-F5344CB8AC3E}">
        <p14:creationId xmlns:p14="http://schemas.microsoft.com/office/powerpoint/2010/main" val="32787526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1F740A-4D42-4428-B749-8A2515C10FC3}" type="slidenum">
              <a:rPr lang="en-US" smtClean="0"/>
              <a:t>12</a:t>
            </a:fld>
            <a:endParaRPr lang="en-US"/>
          </a:p>
        </p:txBody>
      </p:sp>
    </p:spTree>
    <p:extLst>
      <p:ext uri="{BB962C8B-B14F-4D97-AF65-F5344CB8AC3E}">
        <p14:creationId xmlns:p14="http://schemas.microsoft.com/office/powerpoint/2010/main" val="33341379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Emph</a:t>
            </a:r>
            <a:r>
              <a:rPr lang="en-US" dirty="0"/>
              <a:t> the inductive here.</a:t>
            </a:r>
          </a:p>
        </p:txBody>
      </p:sp>
      <p:sp>
        <p:nvSpPr>
          <p:cNvPr id="4" name="Slide Number Placeholder 3"/>
          <p:cNvSpPr>
            <a:spLocks noGrp="1"/>
          </p:cNvSpPr>
          <p:nvPr>
            <p:ph type="sldNum" sz="quarter" idx="5"/>
          </p:nvPr>
        </p:nvSpPr>
        <p:spPr/>
        <p:txBody>
          <a:bodyPr/>
          <a:lstStyle/>
          <a:p>
            <a:fld id="{F01F740A-4D42-4428-B749-8A2515C10FC3}" type="slidenum">
              <a:rPr lang="en-US" smtClean="0"/>
              <a:t>13</a:t>
            </a:fld>
            <a:endParaRPr lang="en-US"/>
          </a:p>
        </p:txBody>
      </p:sp>
    </p:spTree>
    <p:extLst>
      <p:ext uri="{BB962C8B-B14F-4D97-AF65-F5344CB8AC3E}">
        <p14:creationId xmlns:p14="http://schemas.microsoft.com/office/powerpoint/2010/main" val="16879269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give the spatial architecture the capability of having multiple concurrent regions.</a:t>
            </a:r>
          </a:p>
          <a:p>
            <a:endParaRPr lang="en-US" dirty="0"/>
          </a:p>
          <a:p>
            <a:r>
              <a:rPr lang="en-US" dirty="0"/>
              <a:t>It is OK, for Cholesky to offload all these regions since we only have seven instructions to offload.</a:t>
            </a:r>
          </a:p>
          <a:p>
            <a:r>
              <a:rPr lang="en-US" dirty="0"/>
              <a:t>When it comes to QR or SVD, they have much more instructions. We do not have enough dedicated PEs to fit them all. Also, it may cause PE under utilization if those operations with relatively low execution rate occupy a dedicated.</a:t>
            </a:r>
          </a:p>
        </p:txBody>
      </p:sp>
      <p:sp>
        <p:nvSpPr>
          <p:cNvPr id="4" name="Slide Number Placeholder 3"/>
          <p:cNvSpPr>
            <a:spLocks noGrp="1"/>
          </p:cNvSpPr>
          <p:nvPr>
            <p:ph type="sldNum" sz="quarter" idx="5"/>
          </p:nvPr>
        </p:nvSpPr>
        <p:spPr/>
        <p:txBody>
          <a:bodyPr/>
          <a:lstStyle/>
          <a:p>
            <a:fld id="{F01F740A-4D42-4428-B749-8A2515C10FC3}" type="slidenum">
              <a:rPr lang="en-US" smtClean="0"/>
              <a:t>14</a:t>
            </a:fld>
            <a:endParaRPr lang="en-US"/>
          </a:p>
        </p:txBody>
      </p:sp>
    </p:spTree>
    <p:extLst>
      <p:ext uri="{BB962C8B-B14F-4D97-AF65-F5344CB8AC3E}">
        <p14:creationId xmlns:p14="http://schemas.microsoft.com/office/powerpoint/2010/main" val="1164605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1F740A-4D42-4428-B749-8A2515C10FC3}" type="slidenum">
              <a:rPr lang="en-US" smtClean="0"/>
              <a:t>15</a:t>
            </a:fld>
            <a:endParaRPr lang="en-US"/>
          </a:p>
        </p:txBody>
      </p:sp>
    </p:spTree>
    <p:extLst>
      <p:ext uri="{BB962C8B-B14F-4D97-AF65-F5344CB8AC3E}">
        <p14:creationId xmlns:p14="http://schemas.microsoft.com/office/powerpoint/2010/main" val="29819309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1F740A-4D42-4428-B749-8A2515C10FC3}" type="slidenum">
              <a:rPr lang="en-US" smtClean="0"/>
              <a:t>16</a:t>
            </a:fld>
            <a:endParaRPr lang="en-US"/>
          </a:p>
        </p:txBody>
      </p:sp>
    </p:spTree>
    <p:extLst>
      <p:ext uri="{BB962C8B-B14F-4D97-AF65-F5344CB8AC3E}">
        <p14:creationId xmlns:p14="http://schemas.microsoft.com/office/powerpoint/2010/main" val="16432852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Take advantage of the awareness of the inner loop trip count</a:t>
            </a:r>
            <a:br>
              <a:rPr lang="en-US" dirty="0"/>
            </a:br>
            <a:r>
              <a:rPr lang="en-US" dirty="0"/>
              <a:t>implicitly predicate off that lane</a:t>
            </a:r>
          </a:p>
        </p:txBody>
      </p:sp>
      <p:sp>
        <p:nvSpPr>
          <p:cNvPr id="4" name="Slide Number Placeholder 3"/>
          <p:cNvSpPr>
            <a:spLocks noGrp="1"/>
          </p:cNvSpPr>
          <p:nvPr>
            <p:ph type="sldNum" sz="quarter" idx="5"/>
          </p:nvPr>
        </p:nvSpPr>
        <p:spPr/>
        <p:txBody>
          <a:bodyPr/>
          <a:lstStyle/>
          <a:p>
            <a:fld id="{F01F740A-4D42-4428-B749-8A2515C10FC3}" type="slidenum">
              <a:rPr lang="en-US" smtClean="0"/>
              <a:t>17</a:t>
            </a:fld>
            <a:endParaRPr lang="en-US"/>
          </a:p>
        </p:txBody>
      </p:sp>
    </p:spTree>
    <p:extLst>
      <p:ext uri="{BB962C8B-B14F-4D97-AF65-F5344CB8AC3E}">
        <p14:creationId xmlns:p14="http://schemas.microsoft.com/office/powerpoint/2010/main" val="26351614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Then here comes to the problem: how to add the </a:t>
            </a:r>
            <a:r>
              <a:rPr lang="en-US" dirty="0" err="1"/>
              <a:t>Fus</a:t>
            </a:r>
            <a:r>
              <a:rPr lang="en-US" dirty="0"/>
              <a:t>? How these added </a:t>
            </a:r>
            <a:r>
              <a:rPr lang="en-US" dirty="0" err="1"/>
              <a:t>Fus</a:t>
            </a:r>
            <a:r>
              <a:rPr lang="en-US" dirty="0"/>
              <a:t> are managed?</a:t>
            </a:r>
          </a:p>
          <a:p>
            <a:r>
              <a:rPr lang="en-US" dirty="0"/>
              <a:t>We want larger spatial accelerator or multiple duplicated instances, I mean lanes?</a:t>
            </a:r>
          </a:p>
          <a:p>
            <a:endParaRPr lang="en-US" dirty="0"/>
          </a:p>
          <a:p>
            <a:r>
              <a:rPr lang="en-US" dirty="0"/>
              <a:t>To sustain a larger spatial accelerator, we need higher bandwidth from the memory and more bookkeeping slots in the stream engine.</a:t>
            </a:r>
          </a:p>
          <a:p>
            <a:r>
              <a:rPr lang="en-US" dirty="0"/>
              <a:t>Moreover, compiling a larger spatial accelerator has exponentially larger solution space to explore. Thus, it seems lane is the right solution.</a:t>
            </a:r>
          </a:p>
        </p:txBody>
      </p:sp>
      <p:sp>
        <p:nvSpPr>
          <p:cNvPr id="4" name="Slide Number Placeholder 3"/>
          <p:cNvSpPr>
            <a:spLocks noGrp="1"/>
          </p:cNvSpPr>
          <p:nvPr>
            <p:ph type="sldNum" sz="quarter" idx="5"/>
          </p:nvPr>
        </p:nvSpPr>
        <p:spPr/>
        <p:txBody>
          <a:bodyPr/>
          <a:lstStyle/>
          <a:p>
            <a:fld id="{F01F740A-4D42-4428-B749-8A2515C10FC3}" type="slidenum">
              <a:rPr lang="en-US" smtClean="0"/>
              <a:t>19</a:t>
            </a:fld>
            <a:endParaRPr lang="en-US"/>
          </a:p>
        </p:txBody>
      </p:sp>
    </p:spTree>
    <p:extLst>
      <p:ext uri="{BB962C8B-B14F-4D97-AF65-F5344CB8AC3E}">
        <p14:creationId xmlns:p14="http://schemas.microsoft.com/office/powerpoint/2010/main" val="37326330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F01F740A-4D42-4428-B749-8A2515C10FC3}" type="slidenum">
              <a:rPr lang="en-US" smtClean="0"/>
              <a:t>20</a:t>
            </a:fld>
            <a:endParaRPr lang="en-US"/>
          </a:p>
        </p:txBody>
      </p:sp>
    </p:spTree>
    <p:extLst>
      <p:ext uri="{BB962C8B-B14F-4D97-AF65-F5344CB8AC3E}">
        <p14:creationId xmlns:p14="http://schemas.microsoft.com/office/powerpoint/2010/main" val="36699799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Trip count and memory access pattern are determined by the inductive variable.</a:t>
            </a:r>
          </a:p>
        </p:txBody>
      </p:sp>
      <p:sp>
        <p:nvSpPr>
          <p:cNvPr id="4" name="Slide Number Placeholder 3"/>
          <p:cNvSpPr>
            <a:spLocks noGrp="1"/>
          </p:cNvSpPr>
          <p:nvPr>
            <p:ph type="sldNum" sz="quarter" idx="5"/>
          </p:nvPr>
        </p:nvSpPr>
        <p:spPr/>
        <p:txBody>
          <a:bodyPr/>
          <a:lstStyle/>
          <a:p>
            <a:fld id="{F01F740A-4D42-4428-B749-8A2515C10FC3}" type="slidenum">
              <a:rPr lang="en-US" smtClean="0"/>
              <a:t>2</a:t>
            </a:fld>
            <a:endParaRPr lang="en-US"/>
          </a:p>
        </p:txBody>
      </p:sp>
    </p:spTree>
    <p:extLst>
      <p:ext uri="{BB962C8B-B14F-4D97-AF65-F5344CB8AC3E}">
        <p14:creationId xmlns:p14="http://schemas.microsoft.com/office/powerpoint/2010/main" val="19571163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1F740A-4D42-4428-B749-8A2515C10FC3}" type="slidenum">
              <a:rPr lang="en-US" smtClean="0"/>
              <a:t>21</a:t>
            </a:fld>
            <a:endParaRPr lang="en-US"/>
          </a:p>
        </p:txBody>
      </p:sp>
    </p:spTree>
    <p:extLst>
      <p:ext uri="{BB962C8B-B14F-4D97-AF65-F5344CB8AC3E}">
        <p14:creationId xmlns:p14="http://schemas.microsoft.com/office/powerpoint/2010/main" val="12398701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Small first, and large second.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result is log scaled by 10.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Make the y-axis.</a:t>
            </a:r>
          </a:p>
        </p:txBody>
      </p:sp>
      <p:sp>
        <p:nvSpPr>
          <p:cNvPr id="4" name="Slide Number Placeholder 3"/>
          <p:cNvSpPr>
            <a:spLocks noGrp="1"/>
          </p:cNvSpPr>
          <p:nvPr>
            <p:ph type="sldNum" sz="quarter" idx="5"/>
          </p:nvPr>
        </p:nvSpPr>
        <p:spPr/>
        <p:txBody>
          <a:bodyPr/>
          <a:lstStyle/>
          <a:p>
            <a:fld id="{F01F740A-4D42-4428-B749-8A2515C10FC3}" type="slidenum">
              <a:rPr lang="en-US" smtClean="0"/>
              <a:t>22</a:t>
            </a:fld>
            <a:endParaRPr lang="en-US"/>
          </a:p>
        </p:txBody>
      </p:sp>
    </p:spTree>
    <p:extLst>
      <p:ext uri="{BB962C8B-B14F-4D97-AF65-F5344CB8AC3E}">
        <p14:creationId xmlns:p14="http://schemas.microsoft.com/office/powerpoint/2010/main" val="11139443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1F740A-4D42-4428-B749-8A2515C10FC3}" type="slidenum">
              <a:rPr lang="en-US" smtClean="0"/>
              <a:t>23</a:t>
            </a:fld>
            <a:endParaRPr lang="en-US"/>
          </a:p>
        </p:txBody>
      </p:sp>
    </p:spTree>
    <p:extLst>
      <p:ext uri="{BB962C8B-B14F-4D97-AF65-F5344CB8AC3E}">
        <p14:creationId xmlns:p14="http://schemas.microsoft.com/office/powerpoint/2010/main" val="37373354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1F740A-4D42-4428-B749-8A2515C10FC3}" type="slidenum">
              <a:rPr lang="en-US" smtClean="0"/>
              <a:t>24</a:t>
            </a:fld>
            <a:endParaRPr lang="en-US"/>
          </a:p>
        </p:txBody>
      </p:sp>
    </p:spTree>
    <p:extLst>
      <p:ext uri="{BB962C8B-B14F-4D97-AF65-F5344CB8AC3E}">
        <p14:creationId xmlns:p14="http://schemas.microsoft.com/office/powerpoint/2010/main" val="38043160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 is the effect of implicit masking. QR and Cholesky are helped the most because of their shrinking matrix.</a:t>
            </a:r>
          </a:p>
          <a:p>
            <a:r>
              <a:rPr lang="en-US"/>
              <a:t>Solver can already be efficiently executed by manually managing the padding.</a:t>
            </a:r>
          </a:p>
          <a:p>
            <a:r>
              <a:rPr lang="en-US"/>
              <a:t>SVD is too compute intensive to vectorize.</a:t>
            </a:r>
          </a:p>
        </p:txBody>
      </p:sp>
      <p:sp>
        <p:nvSpPr>
          <p:cNvPr id="4" name="Slide Number Placeholder 3"/>
          <p:cNvSpPr>
            <a:spLocks noGrp="1"/>
          </p:cNvSpPr>
          <p:nvPr>
            <p:ph type="sldNum" sz="quarter" idx="5"/>
          </p:nvPr>
        </p:nvSpPr>
        <p:spPr/>
        <p:txBody>
          <a:bodyPr/>
          <a:lstStyle/>
          <a:p>
            <a:fld id="{F01F740A-4D42-4428-B749-8A2515C10FC3}" type="slidenum">
              <a:rPr lang="en-US" smtClean="0"/>
              <a:t>25</a:t>
            </a:fld>
            <a:endParaRPr lang="en-US"/>
          </a:p>
        </p:txBody>
      </p:sp>
    </p:spTree>
    <p:extLst>
      <p:ext uri="{BB962C8B-B14F-4D97-AF65-F5344CB8AC3E}">
        <p14:creationId xmlns:p14="http://schemas.microsoft.com/office/powerpoint/2010/main" val="2098843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01F740A-4D42-4428-B749-8A2515C10FC3}" type="slidenum">
              <a:rPr lang="en-US" smtClean="0"/>
              <a:t>28</a:t>
            </a:fld>
            <a:endParaRPr lang="en-US"/>
          </a:p>
        </p:txBody>
      </p:sp>
    </p:spTree>
    <p:extLst>
      <p:ext uri="{BB962C8B-B14F-4D97-AF65-F5344CB8AC3E}">
        <p14:creationId xmlns:p14="http://schemas.microsoft.com/office/powerpoint/2010/main" val="20725987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a:t>Mention what the y-axis is. Explicit!</a:t>
            </a:r>
          </a:p>
        </p:txBody>
      </p:sp>
      <p:sp>
        <p:nvSpPr>
          <p:cNvPr id="4" name="Slide Number Placeholder 3"/>
          <p:cNvSpPr>
            <a:spLocks noGrp="1"/>
          </p:cNvSpPr>
          <p:nvPr>
            <p:ph type="sldNum" sz="quarter" idx="5"/>
          </p:nvPr>
        </p:nvSpPr>
        <p:spPr/>
        <p:txBody>
          <a:bodyPr/>
          <a:lstStyle/>
          <a:p>
            <a:fld id="{F01F740A-4D42-4428-B749-8A2515C10FC3}" type="slidenum">
              <a:rPr lang="en-US" smtClean="0"/>
              <a:t>3</a:t>
            </a:fld>
            <a:endParaRPr lang="en-US"/>
          </a:p>
        </p:txBody>
      </p:sp>
    </p:spTree>
    <p:extLst>
      <p:ext uri="{BB962C8B-B14F-4D97-AF65-F5344CB8AC3E}">
        <p14:creationId xmlns:p14="http://schemas.microsoft.com/office/powerpoint/2010/main" val="13166255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we discover here is spatial architecture works well in this domain, but still can be enhanced.</a:t>
            </a:r>
          </a:p>
        </p:txBody>
      </p:sp>
      <p:sp>
        <p:nvSpPr>
          <p:cNvPr id="4" name="Slide Number Placeholder 3"/>
          <p:cNvSpPr>
            <a:spLocks noGrp="1"/>
          </p:cNvSpPr>
          <p:nvPr>
            <p:ph type="sldNum" sz="quarter" idx="5"/>
          </p:nvPr>
        </p:nvSpPr>
        <p:spPr/>
        <p:txBody>
          <a:bodyPr/>
          <a:lstStyle/>
          <a:p>
            <a:fld id="{F01F740A-4D42-4428-B749-8A2515C10FC3}" type="slidenum">
              <a:rPr lang="en-US" smtClean="0"/>
              <a:t>4</a:t>
            </a:fld>
            <a:endParaRPr lang="en-US"/>
          </a:p>
        </p:txBody>
      </p:sp>
    </p:spTree>
    <p:extLst>
      <p:ext uri="{BB962C8B-B14F-4D97-AF65-F5344CB8AC3E}">
        <p14:creationId xmlns:p14="http://schemas.microsoft.com/office/powerpoint/2010/main" val="25822976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are 3 parts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the 1</a:t>
            </a:r>
            <a:r>
              <a:rPr lang="en-US" baseline="30000" dirty="0"/>
              <a:t>st</a:t>
            </a:r>
            <a:r>
              <a:rPr lang="en-US" dirty="0"/>
              <a:t> of my talk. 2 Prior architectures.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Explain their challenges.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New mechanism, and specialization.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Full stack evaluation.</a:t>
            </a:r>
          </a:p>
        </p:txBody>
      </p:sp>
      <p:sp>
        <p:nvSpPr>
          <p:cNvPr id="4" name="Slide Number Placeholder 3"/>
          <p:cNvSpPr>
            <a:spLocks noGrp="1"/>
          </p:cNvSpPr>
          <p:nvPr>
            <p:ph type="sldNum" sz="quarter" idx="5"/>
          </p:nvPr>
        </p:nvSpPr>
        <p:spPr/>
        <p:txBody>
          <a:bodyPr/>
          <a:lstStyle/>
          <a:p>
            <a:fld id="{F01F740A-4D42-4428-B749-8A2515C10FC3}" type="slidenum">
              <a:rPr lang="en-US" smtClean="0"/>
              <a:t>5</a:t>
            </a:fld>
            <a:endParaRPr lang="en-US"/>
          </a:p>
        </p:txBody>
      </p:sp>
    </p:spTree>
    <p:extLst>
      <p:ext uri="{BB962C8B-B14F-4D97-AF65-F5344CB8AC3E}">
        <p14:creationId xmlns:p14="http://schemas.microsoft.com/office/powerpoint/2010/main" val="36898692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so many spatial architectures. We show two extremes here.</a:t>
            </a:r>
          </a:p>
          <a:p>
            <a:r>
              <a:rPr lang="en-US" dirty="0"/>
              <a:t>These two architectures are fundamentally different in two ways.</a:t>
            </a:r>
          </a:p>
        </p:txBody>
      </p:sp>
      <p:sp>
        <p:nvSpPr>
          <p:cNvPr id="4" name="Slide Number Placeholder 3"/>
          <p:cNvSpPr>
            <a:spLocks noGrp="1"/>
          </p:cNvSpPr>
          <p:nvPr>
            <p:ph type="sldNum" sz="quarter" idx="5"/>
          </p:nvPr>
        </p:nvSpPr>
        <p:spPr/>
        <p:txBody>
          <a:bodyPr/>
          <a:lstStyle/>
          <a:p>
            <a:fld id="{F01F740A-4D42-4428-B749-8A2515C10FC3}" type="slidenum">
              <a:rPr lang="en-US" smtClean="0"/>
              <a:t>6</a:t>
            </a:fld>
            <a:endParaRPr lang="en-US"/>
          </a:p>
        </p:txBody>
      </p:sp>
    </p:spTree>
    <p:extLst>
      <p:ext uri="{BB962C8B-B14F-4D97-AF65-F5344CB8AC3E}">
        <p14:creationId xmlns:p14="http://schemas.microsoft.com/office/powerpoint/2010/main" val="31651622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Dataflow works really well, but its high power/area penalty.</a:t>
            </a:r>
          </a:p>
        </p:txBody>
      </p:sp>
      <p:sp>
        <p:nvSpPr>
          <p:cNvPr id="4" name="Slide Number Placeholder 3"/>
          <p:cNvSpPr>
            <a:spLocks noGrp="1"/>
          </p:cNvSpPr>
          <p:nvPr>
            <p:ph type="sldNum" sz="quarter" idx="5"/>
          </p:nvPr>
        </p:nvSpPr>
        <p:spPr/>
        <p:txBody>
          <a:bodyPr/>
          <a:lstStyle/>
          <a:p>
            <a:fld id="{F01F740A-4D42-4428-B749-8A2515C10FC3}" type="slidenum">
              <a:rPr lang="en-US" smtClean="0"/>
              <a:t>7</a:t>
            </a:fld>
            <a:endParaRPr lang="en-US"/>
          </a:p>
        </p:txBody>
      </p:sp>
    </p:spTree>
    <p:extLst>
      <p:ext uri="{BB962C8B-B14F-4D97-AF65-F5344CB8AC3E}">
        <p14:creationId xmlns:p14="http://schemas.microsoft.com/office/powerpoint/2010/main" val="29819536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Take our base systolic architecture, and analyze the challenges.</a:t>
            </a:r>
          </a:p>
        </p:txBody>
      </p:sp>
      <p:sp>
        <p:nvSpPr>
          <p:cNvPr id="4" name="Slide Number Placeholder 3"/>
          <p:cNvSpPr>
            <a:spLocks noGrp="1"/>
          </p:cNvSpPr>
          <p:nvPr>
            <p:ph type="sldNum" sz="quarter" idx="5"/>
          </p:nvPr>
        </p:nvSpPr>
        <p:spPr/>
        <p:txBody>
          <a:bodyPr/>
          <a:lstStyle/>
          <a:p>
            <a:fld id="{F01F740A-4D42-4428-B749-8A2515C10FC3}" type="slidenum">
              <a:rPr lang="en-US" smtClean="0"/>
              <a:t>8</a:t>
            </a:fld>
            <a:endParaRPr lang="en-US"/>
          </a:p>
        </p:txBody>
      </p:sp>
    </p:spTree>
    <p:extLst>
      <p:ext uri="{BB962C8B-B14F-4D97-AF65-F5344CB8AC3E}">
        <p14:creationId xmlns:p14="http://schemas.microsoft.com/office/powerpoint/2010/main" val="30996348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Fundamentally systolic cannot do different rate.</a:t>
            </a:r>
          </a:p>
          <a:p>
            <a:r>
              <a:rPr lang="en-US" dirty="0"/>
              <a:t>Make it goes faster.</a:t>
            </a:r>
          </a:p>
        </p:txBody>
      </p:sp>
      <p:sp>
        <p:nvSpPr>
          <p:cNvPr id="4" name="Slide Number Placeholder 3"/>
          <p:cNvSpPr>
            <a:spLocks noGrp="1"/>
          </p:cNvSpPr>
          <p:nvPr>
            <p:ph type="sldNum" sz="quarter" idx="5"/>
          </p:nvPr>
        </p:nvSpPr>
        <p:spPr/>
        <p:txBody>
          <a:bodyPr/>
          <a:lstStyle/>
          <a:p>
            <a:fld id="{F01F740A-4D42-4428-B749-8A2515C10FC3}" type="slidenum">
              <a:rPr lang="en-US" smtClean="0"/>
              <a:t>9</a:t>
            </a:fld>
            <a:endParaRPr lang="en-US"/>
          </a:p>
        </p:txBody>
      </p:sp>
    </p:spTree>
    <p:extLst>
      <p:ext uri="{BB962C8B-B14F-4D97-AF65-F5344CB8AC3E}">
        <p14:creationId xmlns:p14="http://schemas.microsoft.com/office/powerpoint/2010/main" val="31999490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F31225A-428B-034F-B886-88148A19C6E3}" type="datetime1">
              <a:rPr lang="en-US" smtClean="0"/>
              <a:t>2/26/20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977B67-EAC5-4BBB-8F41-E936E21C3F66}" type="slidenum">
              <a:rPr lang="en-US" smtClean="0"/>
              <a:t>‹#›</a:t>
            </a:fld>
            <a:endParaRPr lang="en-US"/>
          </a:p>
        </p:txBody>
      </p:sp>
    </p:spTree>
    <p:extLst>
      <p:ext uri="{BB962C8B-B14F-4D97-AF65-F5344CB8AC3E}">
        <p14:creationId xmlns:p14="http://schemas.microsoft.com/office/powerpoint/2010/main" val="17504914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11FD108-D39F-B94E-9135-6103F7DDDDB9}" type="datetime1">
              <a:rPr lang="en-US" smtClean="0"/>
              <a:t>2/26/20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977B67-EAC5-4BBB-8F41-E936E21C3F66}" type="slidenum">
              <a:rPr lang="en-US" smtClean="0"/>
              <a:t>‹#›</a:t>
            </a:fld>
            <a:endParaRPr lang="en-US"/>
          </a:p>
        </p:txBody>
      </p:sp>
    </p:spTree>
    <p:extLst>
      <p:ext uri="{BB962C8B-B14F-4D97-AF65-F5344CB8AC3E}">
        <p14:creationId xmlns:p14="http://schemas.microsoft.com/office/powerpoint/2010/main" val="37306549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F59C88B-8A70-6347-88A9-EBF446DB9154}" type="datetime1">
              <a:rPr lang="en-US" smtClean="0"/>
              <a:t>2/26/20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977B67-EAC5-4BBB-8F41-E936E21C3F66}" type="slidenum">
              <a:rPr lang="en-US" smtClean="0"/>
              <a:t>‹#›</a:t>
            </a:fld>
            <a:endParaRPr lang="en-US"/>
          </a:p>
        </p:txBody>
      </p:sp>
    </p:spTree>
    <p:extLst>
      <p:ext uri="{BB962C8B-B14F-4D97-AF65-F5344CB8AC3E}">
        <p14:creationId xmlns:p14="http://schemas.microsoft.com/office/powerpoint/2010/main" val="9304014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00D643-A1F5-FB42-AF5C-1999C96B6944}" type="datetime1">
              <a:rPr lang="en-US" smtClean="0"/>
              <a:t>2/26/20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977B67-EAC5-4BBB-8F41-E936E21C3F66}" type="slidenum">
              <a:rPr lang="en-US" smtClean="0"/>
              <a:t>‹#›</a:t>
            </a:fld>
            <a:endParaRPr lang="en-US"/>
          </a:p>
        </p:txBody>
      </p:sp>
    </p:spTree>
    <p:extLst>
      <p:ext uri="{BB962C8B-B14F-4D97-AF65-F5344CB8AC3E}">
        <p14:creationId xmlns:p14="http://schemas.microsoft.com/office/powerpoint/2010/main" val="3361271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DA2F71A-159D-0A4E-A75A-92A13CBD2622}" type="datetime1">
              <a:rPr lang="en-US" smtClean="0"/>
              <a:t>2/26/20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977B67-EAC5-4BBB-8F41-E936E21C3F66}" type="slidenum">
              <a:rPr lang="en-US" smtClean="0"/>
              <a:t>‹#›</a:t>
            </a:fld>
            <a:endParaRPr lang="en-US"/>
          </a:p>
        </p:txBody>
      </p:sp>
    </p:spTree>
    <p:extLst>
      <p:ext uri="{BB962C8B-B14F-4D97-AF65-F5344CB8AC3E}">
        <p14:creationId xmlns:p14="http://schemas.microsoft.com/office/powerpoint/2010/main" val="1951136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16CC24E-925E-2448-9DD7-E0D6DCEECBE9}" type="datetime1">
              <a:rPr lang="en-US" smtClean="0"/>
              <a:t>2/26/20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977B67-EAC5-4BBB-8F41-E936E21C3F66}" type="slidenum">
              <a:rPr lang="en-US" smtClean="0"/>
              <a:t>‹#›</a:t>
            </a:fld>
            <a:endParaRPr lang="en-US"/>
          </a:p>
        </p:txBody>
      </p:sp>
    </p:spTree>
    <p:extLst>
      <p:ext uri="{BB962C8B-B14F-4D97-AF65-F5344CB8AC3E}">
        <p14:creationId xmlns:p14="http://schemas.microsoft.com/office/powerpoint/2010/main" val="1319837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034C598-7E1C-304D-8344-DFCE3D40D1FF}" type="datetime1">
              <a:rPr lang="en-US" smtClean="0"/>
              <a:t>2/26/20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E977B67-EAC5-4BBB-8F41-E936E21C3F66}" type="slidenum">
              <a:rPr lang="en-US" smtClean="0"/>
              <a:t>‹#›</a:t>
            </a:fld>
            <a:endParaRPr lang="en-US"/>
          </a:p>
        </p:txBody>
      </p:sp>
    </p:spTree>
    <p:extLst>
      <p:ext uri="{BB962C8B-B14F-4D97-AF65-F5344CB8AC3E}">
        <p14:creationId xmlns:p14="http://schemas.microsoft.com/office/powerpoint/2010/main" val="1356158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DAC6D57-77A3-4B4D-97F7-5E55E2CFA0F9}" type="datetime1">
              <a:rPr lang="en-US" smtClean="0"/>
              <a:t>2/26/20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E977B67-EAC5-4BBB-8F41-E936E21C3F66}" type="slidenum">
              <a:rPr lang="en-US" smtClean="0"/>
              <a:t>‹#›</a:t>
            </a:fld>
            <a:endParaRPr lang="en-US"/>
          </a:p>
        </p:txBody>
      </p:sp>
    </p:spTree>
    <p:extLst>
      <p:ext uri="{BB962C8B-B14F-4D97-AF65-F5344CB8AC3E}">
        <p14:creationId xmlns:p14="http://schemas.microsoft.com/office/powerpoint/2010/main" val="42386197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FF79C2-86C3-DD40-8291-88705ACC243C}" type="datetime1">
              <a:rPr lang="en-US" smtClean="0"/>
              <a:t>2/26/20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E977B67-EAC5-4BBB-8F41-E936E21C3F66}" type="slidenum">
              <a:rPr lang="en-US" smtClean="0"/>
              <a:t>‹#›</a:t>
            </a:fld>
            <a:endParaRPr lang="en-US"/>
          </a:p>
        </p:txBody>
      </p:sp>
    </p:spTree>
    <p:extLst>
      <p:ext uri="{BB962C8B-B14F-4D97-AF65-F5344CB8AC3E}">
        <p14:creationId xmlns:p14="http://schemas.microsoft.com/office/powerpoint/2010/main" val="19600275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E1C80ED-7C04-0D42-9183-7C277661BEDE}" type="datetime1">
              <a:rPr lang="en-US" smtClean="0"/>
              <a:t>2/26/20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977B67-EAC5-4BBB-8F41-E936E21C3F66}" type="slidenum">
              <a:rPr lang="en-US" smtClean="0"/>
              <a:t>‹#›</a:t>
            </a:fld>
            <a:endParaRPr lang="en-US"/>
          </a:p>
        </p:txBody>
      </p:sp>
    </p:spTree>
    <p:extLst>
      <p:ext uri="{BB962C8B-B14F-4D97-AF65-F5344CB8AC3E}">
        <p14:creationId xmlns:p14="http://schemas.microsoft.com/office/powerpoint/2010/main" val="7722656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A1E28BF-183E-484C-87A2-8C9AC4B89552}" type="datetime1">
              <a:rPr lang="en-US" smtClean="0"/>
              <a:t>2/26/20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977B67-EAC5-4BBB-8F41-E936E21C3F66}" type="slidenum">
              <a:rPr lang="en-US" smtClean="0"/>
              <a:t>‹#›</a:t>
            </a:fld>
            <a:endParaRPr lang="en-US"/>
          </a:p>
        </p:txBody>
      </p:sp>
    </p:spTree>
    <p:extLst>
      <p:ext uri="{BB962C8B-B14F-4D97-AF65-F5344CB8AC3E}">
        <p14:creationId xmlns:p14="http://schemas.microsoft.com/office/powerpoint/2010/main" val="2036927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316D39-6B5C-5B47-AC93-31BF2AC626ED}" type="datetime1">
              <a:rPr lang="en-US" smtClean="0"/>
              <a:t>2/26/20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977B67-EAC5-4BBB-8F41-E936E21C3F66}" type="slidenum">
              <a:rPr lang="en-US" smtClean="0"/>
              <a:t>‹#›</a:t>
            </a:fld>
            <a:endParaRPr lang="en-US"/>
          </a:p>
        </p:txBody>
      </p:sp>
    </p:spTree>
    <p:extLst>
      <p:ext uri="{BB962C8B-B14F-4D97-AF65-F5344CB8AC3E}">
        <p14:creationId xmlns:p14="http://schemas.microsoft.com/office/powerpoint/2010/main" val="4253340668"/>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tif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E8035-C091-4CD6-BF00-051924BBF688}"/>
              </a:ext>
            </a:extLst>
          </p:cNvPr>
          <p:cNvSpPr>
            <a:spLocks noGrp="1"/>
          </p:cNvSpPr>
          <p:nvPr>
            <p:ph type="ctrTitle"/>
          </p:nvPr>
        </p:nvSpPr>
        <p:spPr>
          <a:xfrm>
            <a:off x="415871" y="23219"/>
            <a:ext cx="11360258" cy="3580108"/>
          </a:xfrm>
        </p:spPr>
        <p:txBody>
          <a:bodyPr>
            <a:normAutofit/>
          </a:bodyPr>
          <a:lstStyle/>
          <a:p>
            <a:r>
              <a:rPr lang="en-US" sz="6600" b="1" dirty="0"/>
              <a:t>A Hybrid Systolic-Dataflow Architecture for</a:t>
            </a:r>
            <a:br>
              <a:rPr lang="en-US" sz="6600" b="1" dirty="0"/>
            </a:br>
            <a:r>
              <a:rPr lang="en-US" sz="6600" b="1" dirty="0"/>
              <a:t>Inductive Matrix Algorithms</a:t>
            </a:r>
          </a:p>
        </p:txBody>
      </p:sp>
      <p:sp>
        <p:nvSpPr>
          <p:cNvPr id="3" name="Subtitle 2">
            <a:extLst>
              <a:ext uri="{FF2B5EF4-FFF2-40B4-BE49-F238E27FC236}">
                <a16:creationId xmlns:a16="http://schemas.microsoft.com/office/drawing/2014/main" id="{7FF06FD7-6991-4D8C-A617-AC0FEA5B95AC}"/>
              </a:ext>
            </a:extLst>
          </p:cNvPr>
          <p:cNvSpPr>
            <a:spLocks noGrp="1"/>
          </p:cNvSpPr>
          <p:nvPr>
            <p:ph type="subTitle" idx="1"/>
          </p:nvPr>
        </p:nvSpPr>
        <p:spPr>
          <a:xfrm>
            <a:off x="74909" y="3852127"/>
            <a:ext cx="12042182" cy="2255423"/>
          </a:xfrm>
        </p:spPr>
        <p:txBody>
          <a:bodyPr>
            <a:normAutofit/>
          </a:bodyPr>
          <a:lstStyle/>
          <a:p>
            <a:r>
              <a:rPr lang="en-US" sz="3000"/>
              <a:t>Jian Weng, </a:t>
            </a:r>
            <a:r>
              <a:rPr lang="en-US" sz="3000" err="1"/>
              <a:t>Sihao</a:t>
            </a:r>
            <a:r>
              <a:rPr lang="en-US" sz="3000"/>
              <a:t> Liu, </a:t>
            </a:r>
            <a:r>
              <a:rPr lang="en-US" sz="3000" err="1"/>
              <a:t>Zhengrong</a:t>
            </a:r>
            <a:r>
              <a:rPr lang="en-US" sz="3000"/>
              <a:t> Wang, </a:t>
            </a:r>
            <a:r>
              <a:rPr lang="en-US" sz="3000" err="1"/>
              <a:t>Vidushi</a:t>
            </a:r>
            <a:r>
              <a:rPr lang="en-US" sz="3000"/>
              <a:t> </a:t>
            </a:r>
            <a:r>
              <a:rPr lang="en-US" sz="3000" err="1"/>
              <a:t>Dadu</a:t>
            </a:r>
            <a:r>
              <a:rPr lang="en-US" sz="3000"/>
              <a:t>, Tony </a:t>
            </a:r>
            <a:r>
              <a:rPr lang="en-US" sz="3000" err="1"/>
              <a:t>Nowatzki</a:t>
            </a:r>
            <a:endParaRPr lang="en-US" sz="3000"/>
          </a:p>
          <a:p>
            <a:r>
              <a:rPr lang="en-US" sz="3000"/>
              <a:t>University of California, Los Angeles</a:t>
            </a:r>
          </a:p>
          <a:p>
            <a:r>
              <a:rPr lang="en-US" sz="3000"/>
              <a:t>Feb 27</a:t>
            </a:r>
            <a:r>
              <a:rPr lang="en-US" sz="3000" baseline="30000"/>
              <a:t>th</a:t>
            </a:r>
            <a:r>
              <a:rPr lang="en-US" sz="3000"/>
              <a:t>, 2020</a:t>
            </a:r>
          </a:p>
        </p:txBody>
      </p:sp>
      <p:sp>
        <p:nvSpPr>
          <p:cNvPr id="4" name="Slide Number Placeholder 3">
            <a:extLst>
              <a:ext uri="{FF2B5EF4-FFF2-40B4-BE49-F238E27FC236}">
                <a16:creationId xmlns:a16="http://schemas.microsoft.com/office/drawing/2014/main" id="{5C4B96E2-B904-9644-90E7-E7CF2FFB59A7}"/>
              </a:ext>
            </a:extLst>
          </p:cNvPr>
          <p:cNvSpPr>
            <a:spLocks noGrp="1"/>
          </p:cNvSpPr>
          <p:nvPr>
            <p:ph type="sldNum" sz="quarter" idx="12"/>
          </p:nvPr>
        </p:nvSpPr>
        <p:spPr/>
        <p:txBody>
          <a:bodyPr/>
          <a:lstStyle/>
          <a:p>
            <a:fld id="{1E977B67-EAC5-4BBB-8F41-E936E21C3F66}" type="slidenum">
              <a:rPr lang="en-US" smtClean="0"/>
              <a:t>1</a:t>
            </a:fld>
            <a:endParaRPr lang="en-US"/>
          </a:p>
        </p:txBody>
      </p:sp>
      <p:pic>
        <p:nvPicPr>
          <p:cNvPr id="5" name="Picture 4">
            <a:extLst>
              <a:ext uri="{FF2B5EF4-FFF2-40B4-BE49-F238E27FC236}">
                <a16:creationId xmlns:a16="http://schemas.microsoft.com/office/drawing/2014/main" id="{F9315FCF-D4D2-C24D-9012-AAFACCF3DAB6}"/>
              </a:ext>
            </a:extLst>
          </p:cNvPr>
          <p:cNvPicPr>
            <a:picLocks noChangeAspect="1"/>
          </p:cNvPicPr>
          <p:nvPr/>
        </p:nvPicPr>
        <p:blipFill rotWithShape="1">
          <a:blip r:embed="rId3"/>
          <a:srcRect l="43402" t="4732" b="-1"/>
          <a:stretch/>
        </p:blipFill>
        <p:spPr>
          <a:xfrm>
            <a:off x="0" y="5023482"/>
            <a:ext cx="2429767" cy="1834518"/>
          </a:xfrm>
          <a:prstGeom prst="rect">
            <a:avLst/>
          </a:prstGeom>
        </p:spPr>
      </p:pic>
      <p:pic>
        <p:nvPicPr>
          <p:cNvPr id="7" name="Picture 6">
            <a:extLst>
              <a:ext uri="{FF2B5EF4-FFF2-40B4-BE49-F238E27FC236}">
                <a16:creationId xmlns:a16="http://schemas.microsoft.com/office/drawing/2014/main" id="{9E6EA6F7-99AB-C64F-BCA5-16B13DCCE328}"/>
              </a:ext>
            </a:extLst>
          </p:cNvPr>
          <p:cNvPicPr>
            <a:picLocks noChangeAspect="1"/>
          </p:cNvPicPr>
          <p:nvPr/>
        </p:nvPicPr>
        <p:blipFill>
          <a:blip r:embed="rId4"/>
          <a:stretch>
            <a:fillRect/>
          </a:stretch>
        </p:blipFill>
        <p:spPr>
          <a:xfrm>
            <a:off x="9373891" y="5557821"/>
            <a:ext cx="2743200" cy="900112"/>
          </a:xfrm>
          <a:prstGeom prst="rect">
            <a:avLst/>
          </a:prstGeom>
        </p:spPr>
      </p:pic>
    </p:spTree>
    <p:extLst>
      <p:ext uri="{BB962C8B-B14F-4D97-AF65-F5344CB8AC3E}">
        <p14:creationId xmlns:p14="http://schemas.microsoft.com/office/powerpoint/2010/main" val="21202971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 name="Content Placeholder 2">
            <a:extLst>
              <a:ext uri="{FF2B5EF4-FFF2-40B4-BE49-F238E27FC236}">
                <a16:creationId xmlns:a16="http://schemas.microsoft.com/office/drawing/2014/main" id="{A86B4C93-95B3-D448-A387-9C0ED4ACAF6A}"/>
              </a:ext>
            </a:extLst>
          </p:cNvPr>
          <p:cNvSpPr txBox="1">
            <a:spLocks/>
          </p:cNvSpPr>
          <p:nvPr/>
        </p:nvSpPr>
        <p:spPr>
          <a:xfrm>
            <a:off x="645571" y="2267497"/>
            <a:ext cx="5299843" cy="999832"/>
          </a:xfrm>
          <a:prstGeom prst="rect">
            <a:avLst/>
          </a:prstGeom>
          <a:solidFill>
            <a:schemeClr val="accent2">
              <a:lumMod val="40000"/>
              <a:lumOff val="60000"/>
            </a:schemeClr>
          </a:solidFill>
        </p:spPr>
        <p:txBody>
          <a:bodyPr vert="horz" lIns="0" tIns="45720" rIns="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a:latin typeface="Consolas" panose="020B0609020204030204" pitchFamily="49" charset="0"/>
              <a:cs typeface="Consolas" panose="020B0609020204030204" pitchFamily="49" charset="0"/>
            </a:endParaRPr>
          </a:p>
        </p:txBody>
      </p:sp>
      <p:sp>
        <p:nvSpPr>
          <p:cNvPr id="219" name="Content Placeholder 2">
            <a:extLst>
              <a:ext uri="{FF2B5EF4-FFF2-40B4-BE49-F238E27FC236}">
                <a16:creationId xmlns:a16="http://schemas.microsoft.com/office/drawing/2014/main" id="{6AC3D6B9-17E0-4745-BE35-AE619D16F535}"/>
              </a:ext>
            </a:extLst>
          </p:cNvPr>
          <p:cNvSpPr txBox="1">
            <a:spLocks/>
          </p:cNvSpPr>
          <p:nvPr/>
        </p:nvSpPr>
        <p:spPr>
          <a:xfrm>
            <a:off x="645571" y="4278310"/>
            <a:ext cx="6400687" cy="1621244"/>
          </a:xfrm>
          <a:prstGeom prst="rect">
            <a:avLst/>
          </a:prstGeom>
          <a:solidFill>
            <a:schemeClr val="accent5">
              <a:lumMod val="20000"/>
              <a:lumOff val="80000"/>
            </a:schemeClr>
          </a:solidFill>
        </p:spPr>
        <p:txBody>
          <a:bodyPr vert="horz" lIns="0" tIns="45720" rIns="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a:latin typeface="Consolas" panose="020B0609020204030204" pitchFamily="49" charset="0"/>
              <a:cs typeface="Consolas" panose="020B0609020204030204" pitchFamily="49" charset="0"/>
            </a:endParaRPr>
          </a:p>
        </p:txBody>
      </p:sp>
      <p:sp>
        <p:nvSpPr>
          <p:cNvPr id="220" name="Content Placeholder 2">
            <a:extLst>
              <a:ext uri="{FF2B5EF4-FFF2-40B4-BE49-F238E27FC236}">
                <a16:creationId xmlns:a16="http://schemas.microsoft.com/office/drawing/2014/main" id="{A786C3B6-687B-1444-A632-203C3C63661D}"/>
              </a:ext>
            </a:extLst>
          </p:cNvPr>
          <p:cNvSpPr txBox="1">
            <a:spLocks/>
          </p:cNvSpPr>
          <p:nvPr/>
        </p:nvSpPr>
        <p:spPr>
          <a:xfrm>
            <a:off x="645572" y="3267328"/>
            <a:ext cx="5580532" cy="999832"/>
          </a:xfrm>
          <a:prstGeom prst="rect">
            <a:avLst/>
          </a:prstGeom>
          <a:solidFill>
            <a:schemeClr val="accent3">
              <a:lumMod val="40000"/>
              <a:lumOff val="60000"/>
            </a:schemeClr>
          </a:solidFill>
        </p:spPr>
        <p:txBody>
          <a:bodyPr vert="horz" lIns="0" tIns="45720" rIns="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a:latin typeface="Consolas" panose="020B0609020204030204" pitchFamily="49" charset="0"/>
              <a:cs typeface="Consolas" panose="020B0609020204030204" pitchFamily="49" charset="0"/>
            </a:endParaRPr>
          </a:p>
        </p:txBody>
      </p:sp>
      <p:sp>
        <p:nvSpPr>
          <p:cNvPr id="221" name="Content Placeholder 2">
            <a:extLst>
              <a:ext uri="{FF2B5EF4-FFF2-40B4-BE49-F238E27FC236}">
                <a16:creationId xmlns:a16="http://schemas.microsoft.com/office/drawing/2014/main" id="{BC683B6F-3320-FB48-95C1-83CEDF5E2E21}"/>
              </a:ext>
            </a:extLst>
          </p:cNvPr>
          <p:cNvSpPr>
            <a:spLocks noGrp="1"/>
          </p:cNvSpPr>
          <p:nvPr>
            <p:ph idx="1"/>
          </p:nvPr>
        </p:nvSpPr>
        <p:spPr>
          <a:xfrm>
            <a:off x="191432" y="1781020"/>
            <a:ext cx="7233495" cy="4834933"/>
          </a:xfrm>
        </p:spPr>
        <p:txBody>
          <a:bodyPr>
            <a:normAutofit/>
          </a:bodyPr>
          <a:lstStyle/>
          <a:p>
            <a:pPr marL="0" indent="0">
              <a:buNone/>
            </a:pPr>
            <a:r>
              <a:rPr lang="en-US" dirty="0">
                <a:latin typeface="Consolas" panose="020B0609020204030204" pitchFamily="49" charset="0"/>
                <a:cs typeface="Consolas" panose="020B0609020204030204" pitchFamily="49" charset="0"/>
              </a:rPr>
              <a:t>for (k=0; k&lt;n; ++k) {</a:t>
            </a:r>
          </a:p>
          <a:p>
            <a:pPr marL="0" indent="0">
              <a:buNone/>
            </a:pPr>
            <a:r>
              <a:rPr lang="en-US" dirty="0">
                <a:latin typeface="Consolas" panose="020B0609020204030204" pitchFamily="49" charset="0"/>
                <a:cs typeface="Consolas" panose="020B0609020204030204" pitchFamily="49" charset="0"/>
              </a:rPr>
              <a:t>  inv = 1.0/a[</a:t>
            </a:r>
            <a:r>
              <a:rPr lang="en-US" dirty="0" err="1">
                <a:latin typeface="Consolas" panose="020B0609020204030204" pitchFamily="49" charset="0"/>
                <a:cs typeface="Consolas" panose="020B0609020204030204" pitchFamily="49" charset="0"/>
              </a:rPr>
              <a:t>k,k</a:t>
            </a:r>
            <a:r>
              <a:rPr lang="en-US" dirty="0">
                <a:latin typeface="Consolas" panose="020B0609020204030204" pitchFamily="49" charset="0"/>
                <a:cs typeface="Consolas" panose="020B0609020204030204" pitchFamily="49" charset="0"/>
              </a:rPr>
              <a:t>];</a:t>
            </a:r>
          </a:p>
          <a:p>
            <a:pPr marL="0" indent="0">
              <a:buNone/>
            </a:pPr>
            <a:r>
              <a:rPr lang="en-US" dirty="0">
                <a:latin typeface="Consolas" panose="020B0609020204030204" pitchFamily="49" charset="0"/>
                <a:cs typeface="Consolas" panose="020B0609020204030204" pitchFamily="49" charset="0"/>
              </a:rPr>
              <a:t>  </a:t>
            </a:r>
            <a:r>
              <a:rPr lang="en-US" dirty="0" err="1">
                <a:latin typeface="Consolas" panose="020B0609020204030204" pitchFamily="49" charset="0"/>
                <a:cs typeface="Consolas" panose="020B0609020204030204" pitchFamily="49" charset="0"/>
              </a:rPr>
              <a:t>invsqrt</a:t>
            </a:r>
            <a:r>
              <a:rPr lang="en-US" dirty="0">
                <a:latin typeface="Consolas" panose="020B0609020204030204" pitchFamily="49" charset="0"/>
                <a:cs typeface="Consolas" panose="020B0609020204030204" pitchFamily="49" charset="0"/>
              </a:rPr>
              <a:t> = 1.0/sqrt(a[</a:t>
            </a:r>
            <a:r>
              <a:rPr lang="en-US" dirty="0" err="1">
                <a:latin typeface="Consolas" panose="020B0609020204030204" pitchFamily="49" charset="0"/>
                <a:cs typeface="Consolas" panose="020B0609020204030204" pitchFamily="49" charset="0"/>
              </a:rPr>
              <a:t>k,k</a:t>
            </a:r>
            <a:r>
              <a:rPr lang="en-US" dirty="0">
                <a:latin typeface="Consolas" panose="020B0609020204030204" pitchFamily="49" charset="0"/>
                <a:cs typeface="Consolas" panose="020B0609020204030204" pitchFamily="49" charset="0"/>
              </a:rPr>
              <a:t>]);</a:t>
            </a:r>
          </a:p>
          <a:p>
            <a:pPr marL="0" indent="0">
              <a:buNone/>
            </a:pPr>
            <a:r>
              <a:rPr lang="en-US" dirty="0">
                <a:latin typeface="Consolas" panose="020B0609020204030204" pitchFamily="49" charset="0"/>
                <a:cs typeface="Consolas" panose="020B0609020204030204" pitchFamily="49" charset="0"/>
              </a:rPr>
              <a:t>  for (j=k; j&lt;n; ++j)</a:t>
            </a:r>
          </a:p>
          <a:p>
            <a:pPr marL="0" indent="0">
              <a:buNone/>
            </a:pPr>
            <a:r>
              <a:rPr lang="en-US" dirty="0">
                <a:latin typeface="Consolas" panose="020B0609020204030204" pitchFamily="49" charset="0"/>
                <a:cs typeface="Consolas" panose="020B0609020204030204" pitchFamily="49" charset="0"/>
              </a:rPr>
              <a:t>    l[</a:t>
            </a:r>
            <a:r>
              <a:rPr lang="en-US" dirty="0" err="1">
                <a:latin typeface="Consolas" panose="020B0609020204030204" pitchFamily="49" charset="0"/>
                <a:cs typeface="Consolas" panose="020B0609020204030204" pitchFamily="49" charset="0"/>
              </a:rPr>
              <a:t>j,k</a:t>
            </a:r>
            <a:r>
              <a:rPr lang="en-US" dirty="0">
                <a:latin typeface="Consolas" panose="020B0609020204030204" pitchFamily="49" charset="0"/>
                <a:cs typeface="Consolas" panose="020B0609020204030204" pitchFamily="49" charset="0"/>
              </a:rPr>
              <a:t>] = a[</a:t>
            </a:r>
            <a:r>
              <a:rPr lang="en-US" dirty="0" err="1">
                <a:latin typeface="Consolas" panose="020B0609020204030204" pitchFamily="49" charset="0"/>
                <a:cs typeface="Consolas" panose="020B0609020204030204" pitchFamily="49" charset="0"/>
              </a:rPr>
              <a:t>k,j</a:t>
            </a:r>
            <a:r>
              <a:rPr lang="en-US" dirty="0">
                <a:latin typeface="Consolas" panose="020B0609020204030204" pitchFamily="49" charset="0"/>
                <a:cs typeface="Consolas" panose="020B0609020204030204" pitchFamily="49" charset="0"/>
              </a:rPr>
              <a:t>]*</a:t>
            </a:r>
            <a:r>
              <a:rPr lang="en-US" dirty="0" err="1">
                <a:latin typeface="Consolas" panose="020B0609020204030204" pitchFamily="49" charset="0"/>
                <a:cs typeface="Consolas" panose="020B0609020204030204" pitchFamily="49" charset="0"/>
              </a:rPr>
              <a:t>invsqrt</a:t>
            </a:r>
            <a:r>
              <a:rPr lang="en-US" dirty="0">
                <a:latin typeface="Consolas" panose="020B0609020204030204" pitchFamily="49" charset="0"/>
                <a:cs typeface="Consolas" panose="020B0609020204030204" pitchFamily="49" charset="0"/>
              </a:rPr>
              <a:t>;</a:t>
            </a:r>
          </a:p>
          <a:p>
            <a:pPr marL="0" indent="0">
              <a:buNone/>
            </a:pPr>
            <a:r>
              <a:rPr lang="en-US" dirty="0">
                <a:latin typeface="Consolas" panose="020B0609020204030204" pitchFamily="49" charset="0"/>
                <a:cs typeface="Consolas" panose="020B0609020204030204" pitchFamily="49" charset="0"/>
              </a:rPr>
              <a:t>  for (j=k+1; j&lt;n; ++j)</a:t>
            </a:r>
          </a:p>
          <a:p>
            <a:pPr marL="0" indent="0">
              <a:buNone/>
            </a:pPr>
            <a:r>
              <a:rPr lang="en-US" dirty="0">
                <a:latin typeface="Consolas" panose="020B0609020204030204" pitchFamily="49" charset="0"/>
                <a:cs typeface="Consolas" panose="020B0609020204030204" pitchFamily="49" charset="0"/>
              </a:rPr>
              <a:t>    for (</a:t>
            </a:r>
            <a:r>
              <a:rPr lang="en-US" dirty="0" err="1">
                <a:latin typeface="Consolas" panose="020B0609020204030204" pitchFamily="49" charset="0"/>
                <a:cs typeface="Consolas" panose="020B0609020204030204" pitchFamily="49" charset="0"/>
              </a:rPr>
              <a:t>i</a:t>
            </a:r>
            <a:r>
              <a:rPr lang="en-US" dirty="0">
                <a:latin typeface="Consolas" panose="020B0609020204030204" pitchFamily="49" charset="0"/>
                <a:cs typeface="Consolas" panose="020B0609020204030204" pitchFamily="49" charset="0"/>
              </a:rPr>
              <a:t>=j; </a:t>
            </a:r>
            <a:r>
              <a:rPr lang="en-US" dirty="0" err="1">
                <a:latin typeface="Consolas" panose="020B0609020204030204" pitchFamily="49" charset="0"/>
                <a:cs typeface="Consolas" panose="020B0609020204030204" pitchFamily="49" charset="0"/>
              </a:rPr>
              <a:t>i</a:t>
            </a:r>
            <a:r>
              <a:rPr lang="en-US" dirty="0">
                <a:latin typeface="Consolas" panose="020B0609020204030204" pitchFamily="49" charset="0"/>
                <a:cs typeface="Consolas" panose="020B0609020204030204" pitchFamily="49" charset="0"/>
              </a:rPr>
              <a:t>&lt;n; ++</a:t>
            </a:r>
            <a:r>
              <a:rPr lang="en-US" dirty="0" err="1">
                <a:latin typeface="Consolas" panose="020B0609020204030204" pitchFamily="49" charset="0"/>
                <a:cs typeface="Consolas" panose="020B0609020204030204" pitchFamily="49" charset="0"/>
              </a:rPr>
              <a:t>i</a:t>
            </a:r>
            <a:r>
              <a:rPr lang="en-US" dirty="0">
                <a:latin typeface="Consolas" panose="020B0609020204030204" pitchFamily="49" charset="0"/>
                <a:cs typeface="Consolas" panose="020B0609020204030204" pitchFamily="49" charset="0"/>
              </a:rPr>
              <a:t>)</a:t>
            </a:r>
          </a:p>
          <a:p>
            <a:pPr marL="0" indent="0">
              <a:buNone/>
            </a:pPr>
            <a:r>
              <a:rPr lang="en-US" dirty="0">
                <a:latin typeface="Consolas" panose="020B0609020204030204" pitchFamily="49" charset="0"/>
                <a:cs typeface="Consolas" panose="020B0609020204030204" pitchFamily="49" charset="0"/>
              </a:rPr>
              <a:t>      a[</a:t>
            </a:r>
            <a:r>
              <a:rPr lang="en-US" dirty="0" err="1">
                <a:latin typeface="Consolas" panose="020B0609020204030204" pitchFamily="49" charset="0"/>
                <a:cs typeface="Consolas" panose="020B0609020204030204" pitchFamily="49" charset="0"/>
              </a:rPr>
              <a:t>j,i</a:t>
            </a:r>
            <a:r>
              <a:rPr lang="en-US" dirty="0">
                <a:latin typeface="Consolas" panose="020B0609020204030204" pitchFamily="49" charset="0"/>
                <a:cs typeface="Consolas" panose="020B0609020204030204" pitchFamily="49" charset="0"/>
              </a:rPr>
              <a:t>] -= a[</a:t>
            </a:r>
            <a:r>
              <a:rPr lang="en-US" dirty="0" err="1">
                <a:latin typeface="Consolas" panose="020B0609020204030204" pitchFamily="49" charset="0"/>
                <a:cs typeface="Consolas" panose="020B0609020204030204" pitchFamily="49" charset="0"/>
              </a:rPr>
              <a:t>k,i</a:t>
            </a:r>
            <a:r>
              <a:rPr lang="en-US" dirty="0">
                <a:latin typeface="Consolas" panose="020B0609020204030204" pitchFamily="49" charset="0"/>
                <a:cs typeface="Consolas" panose="020B0609020204030204" pitchFamily="49" charset="0"/>
              </a:rPr>
              <a:t>]*a[</a:t>
            </a:r>
            <a:r>
              <a:rPr lang="en-US" dirty="0" err="1">
                <a:latin typeface="Consolas" panose="020B0609020204030204" pitchFamily="49" charset="0"/>
                <a:cs typeface="Consolas" panose="020B0609020204030204" pitchFamily="49" charset="0"/>
              </a:rPr>
              <a:t>k,j</a:t>
            </a:r>
            <a:r>
              <a:rPr lang="en-US" dirty="0">
                <a:latin typeface="Consolas" panose="020B0609020204030204" pitchFamily="49" charset="0"/>
                <a:cs typeface="Consolas" panose="020B0609020204030204" pitchFamily="49" charset="0"/>
              </a:rPr>
              <a:t>]*inv;</a:t>
            </a:r>
          </a:p>
          <a:p>
            <a:pPr marL="0" indent="0">
              <a:buNone/>
            </a:pPr>
            <a:r>
              <a:rPr lang="en-US" dirty="0">
                <a:latin typeface="Consolas" panose="020B0609020204030204" pitchFamily="49" charset="0"/>
                <a:cs typeface="Consolas" panose="020B0609020204030204" pitchFamily="49" charset="0"/>
              </a:rPr>
              <a:t>}</a:t>
            </a:r>
          </a:p>
        </p:txBody>
      </p:sp>
      <p:sp>
        <p:nvSpPr>
          <p:cNvPr id="233" name="Slide Number Placeholder 3">
            <a:extLst>
              <a:ext uri="{FF2B5EF4-FFF2-40B4-BE49-F238E27FC236}">
                <a16:creationId xmlns:a16="http://schemas.microsoft.com/office/drawing/2014/main" id="{34E73748-BD67-4D3C-9666-E59606384891}"/>
              </a:ext>
            </a:extLst>
          </p:cNvPr>
          <p:cNvSpPr>
            <a:spLocks noGrp="1"/>
          </p:cNvSpPr>
          <p:nvPr>
            <p:ph type="sldNum" sz="quarter" idx="12"/>
          </p:nvPr>
        </p:nvSpPr>
        <p:spPr>
          <a:xfrm>
            <a:off x="8610600" y="6356350"/>
            <a:ext cx="2743200" cy="365125"/>
          </a:xfrm>
        </p:spPr>
        <p:txBody>
          <a:bodyPr/>
          <a:lstStyle/>
          <a:p>
            <a:fld id="{1E977B67-EAC5-4BBB-8F41-E936E21C3F66}" type="slidenum">
              <a:rPr lang="en-US" smtClean="0"/>
              <a:t>10</a:t>
            </a:fld>
            <a:endParaRPr lang="en-US" dirty="0"/>
          </a:p>
        </p:txBody>
      </p:sp>
      <p:sp>
        <p:nvSpPr>
          <p:cNvPr id="268" name="Title 1">
            <a:extLst>
              <a:ext uri="{FF2B5EF4-FFF2-40B4-BE49-F238E27FC236}">
                <a16:creationId xmlns:a16="http://schemas.microsoft.com/office/drawing/2014/main" id="{18570292-1EBA-43C6-8F74-5AEC7452EEB0}"/>
              </a:ext>
            </a:extLst>
          </p:cNvPr>
          <p:cNvSpPr>
            <a:spLocks noGrp="1"/>
          </p:cNvSpPr>
          <p:nvPr>
            <p:ph type="title"/>
          </p:nvPr>
        </p:nvSpPr>
        <p:spPr>
          <a:xfrm>
            <a:off x="281379" y="350389"/>
            <a:ext cx="10515600" cy="1325563"/>
          </a:xfrm>
        </p:spPr>
        <p:txBody>
          <a:bodyPr>
            <a:normAutofit/>
          </a:bodyPr>
          <a:lstStyle/>
          <a:p>
            <a:r>
              <a:rPr lang="en-US" sz="4000" dirty="0"/>
              <a:t>Challenge 2: Overwhelmed Processing Elements</a:t>
            </a:r>
          </a:p>
        </p:txBody>
      </p:sp>
      <p:sp>
        <p:nvSpPr>
          <p:cNvPr id="224" name="Slide Number Placeholder 3">
            <a:extLst>
              <a:ext uri="{FF2B5EF4-FFF2-40B4-BE49-F238E27FC236}">
                <a16:creationId xmlns:a16="http://schemas.microsoft.com/office/drawing/2014/main" id="{62986120-AAD8-CF47-91FC-B980DDED02EF}"/>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E977B67-EAC5-4BBB-8F41-E936E21C3F66}" type="slidenum">
              <a:rPr lang="en-US" smtClean="0"/>
              <a:pPr/>
              <a:t>10</a:t>
            </a:fld>
            <a:endParaRPr lang="en-US"/>
          </a:p>
        </p:txBody>
      </p:sp>
      <p:grpSp>
        <p:nvGrpSpPr>
          <p:cNvPr id="225" name="Group 224">
            <a:extLst>
              <a:ext uri="{FF2B5EF4-FFF2-40B4-BE49-F238E27FC236}">
                <a16:creationId xmlns:a16="http://schemas.microsoft.com/office/drawing/2014/main" id="{7F1DA9C0-EB14-5E4E-9E37-06EF8025F9A9}"/>
              </a:ext>
            </a:extLst>
          </p:cNvPr>
          <p:cNvGrpSpPr/>
          <p:nvPr/>
        </p:nvGrpSpPr>
        <p:grpSpPr>
          <a:xfrm>
            <a:off x="7759471" y="2569702"/>
            <a:ext cx="3338670" cy="3607261"/>
            <a:chOff x="5485503" y="2893190"/>
            <a:chExt cx="3338670" cy="3607261"/>
          </a:xfrm>
        </p:grpSpPr>
        <p:sp>
          <p:nvSpPr>
            <p:cNvPr id="226" name="Rectangle 225">
              <a:extLst>
                <a:ext uri="{FF2B5EF4-FFF2-40B4-BE49-F238E27FC236}">
                  <a16:creationId xmlns:a16="http://schemas.microsoft.com/office/drawing/2014/main" id="{BE760196-0BF4-F444-AB03-BD87E36FAD36}"/>
                </a:ext>
              </a:extLst>
            </p:cNvPr>
            <p:cNvSpPr/>
            <p:nvPr/>
          </p:nvSpPr>
          <p:spPr>
            <a:xfrm>
              <a:off x="5485503" y="4333326"/>
              <a:ext cx="2235708" cy="328862"/>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Sync</a:t>
              </a:r>
            </a:p>
          </p:txBody>
        </p:sp>
        <p:sp>
          <p:nvSpPr>
            <p:cNvPr id="227" name="Rectangle 226">
              <a:extLst>
                <a:ext uri="{FF2B5EF4-FFF2-40B4-BE49-F238E27FC236}">
                  <a16:creationId xmlns:a16="http://schemas.microsoft.com/office/drawing/2014/main" id="{C8DA09F1-3401-6742-8E30-29EDC02C2309}"/>
                </a:ext>
              </a:extLst>
            </p:cNvPr>
            <p:cNvSpPr/>
            <p:nvPr/>
          </p:nvSpPr>
          <p:spPr>
            <a:xfrm>
              <a:off x="5485503" y="6171589"/>
              <a:ext cx="2235704" cy="328862"/>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Sync</a:t>
              </a:r>
            </a:p>
          </p:txBody>
        </p:sp>
        <p:sp>
          <p:nvSpPr>
            <p:cNvPr id="228" name="Rectangle 227">
              <a:extLst>
                <a:ext uri="{FF2B5EF4-FFF2-40B4-BE49-F238E27FC236}">
                  <a16:creationId xmlns:a16="http://schemas.microsoft.com/office/drawing/2014/main" id="{D4AB8B8B-51AD-B54B-98B8-B2A62E5A1858}"/>
                </a:ext>
              </a:extLst>
            </p:cNvPr>
            <p:cNvSpPr/>
            <p:nvPr/>
          </p:nvSpPr>
          <p:spPr>
            <a:xfrm>
              <a:off x="5485503" y="2914279"/>
              <a:ext cx="2235704" cy="10972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solidFill>
                    <a:schemeClr val="tx1"/>
                  </a:solidFill>
                </a:rPr>
                <a:t>Scratch Memory</a:t>
              </a:r>
            </a:p>
          </p:txBody>
        </p:sp>
        <p:sp>
          <p:nvSpPr>
            <p:cNvPr id="229" name="Rectangle 228">
              <a:extLst>
                <a:ext uri="{FF2B5EF4-FFF2-40B4-BE49-F238E27FC236}">
                  <a16:creationId xmlns:a16="http://schemas.microsoft.com/office/drawing/2014/main" id="{4682480B-28BE-A54C-8CC9-FDF1DDCE57CC}"/>
                </a:ext>
              </a:extLst>
            </p:cNvPr>
            <p:cNvSpPr/>
            <p:nvPr/>
          </p:nvSpPr>
          <p:spPr>
            <a:xfrm>
              <a:off x="7219929" y="2958658"/>
              <a:ext cx="451752" cy="520711"/>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Ctrl</a:t>
              </a:r>
            </a:p>
          </p:txBody>
        </p:sp>
        <p:sp>
          <p:nvSpPr>
            <p:cNvPr id="230" name="Rectangle 229">
              <a:extLst>
                <a:ext uri="{FF2B5EF4-FFF2-40B4-BE49-F238E27FC236}">
                  <a16:creationId xmlns:a16="http://schemas.microsoft.com/office/drawing/2014/main" id="{5896AF28-D0BF-C940-A2CA-C871BEB8631F}"/>
                </a:ext>
              </a:extLst>
            </p:cNvPr>
            <p:cNvSpPr/>
            <p:nvPr/>
          </p:nvSpPr>
          <p:spPr>
            <a:xfrm rot="16200000">
              <a:off x="7067167" y="5216072"/>
              <a:ext cx="2167117" cy="40162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XFER</a:t>
              </a:r>
            </a:p>
          </p:txBody>
        </p:sp>
        <p:sp>
          <p:nvSpPr>
            <p:cNvPr id="231" name="Rectangle 230">
              <a:extLst>
                <a:ext uri="{FF2B5EF4-FFF2-40B4-BE49-F238E27FC236}">
                  <a16:creationId xmlns:a16="http://schemas.microsoft.com/office/drawing/2014/main" id="{DA76D90B-4E6E-3041-A97E-F5ACBE316D42}"/>
                </a:ext>
              </a:extLst>
            </p:cNvPr>
            <p:cNvSpPr/>
            <p:nvPr/>
          </p:nvSpPr>
          <p:spPr>
            <a:xfrm rot="16200000">
              <a:off x="7880756" y="4486168"/>
              <a:ext cx="546099" cy="34583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Ctrl</a:t>
              </a:r>
            </a:p>
          </p:txBody>
        </p:sp>
        <p:cxnSp>
          <p:nvCxnSpPr>
            <p:cNvPr id="232" name="Straight Arrow Connector 231">
              <a:extLst>
                <a:ext uri="{FF2B5EF4-FFF2-40B4-BE49-F238E27FC236}">
                  <a16:creationId xmlns:a16="http://schemas.microsoft.com/office/drawing/2014/main" id="{01B746AB-E582-424B-A224-A833BC24A4E7}"/>
                </a:ext>
              </a:extLst>
            </p:cNvPr>
            <p:cNvCxnSpPr>
              <a:cxnSpLocks/>
              <a:stCxn id="226" idx="3"/>
            </p:cNvCxnSpPr>
            <p:nvPr/>
          </p:nvCxnSpPr>
          <p:spPr>
            <a:xfrm>
              <a:off x="7721211" y="4497757"/>
              <a:ext cx="220145" cy="0"/>
            </a:xfrm>
            <a:prstGeom prst="straightConnector1">
              <a:avLst/>
            </a:prstGeom>
            <a:ln w="6350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234" name="Straight Arrow Connector 233">
              <a:extLst>
                <a:ext uri="{FF2B5EF4-FFF2-40B4-BE49-F238E27FC236}">
                  <a16:creationId xmlns:a16="http://schemas.microsoft.com/office/drawing/2014/main" id="{03E8A13C-9246-0246-AE8E-965D0DF24BFA}"/>
                </a:ext>
              </a:extLst>
            </p:cNvPr>
            <p:cNvCxnSpPr>
              <a:cxnSpLocks/>
              <a:stCxn id="227" idx="3"/>
            </p:cNvCxnSpPr>
            <p:nvPr/>
          </p:nvCxnSpPr>
          <p:spPr>
            <a:xfrm>
              <a:off x="7721207" y="6336020"/>
              <a:ext cx="224133" cy="0"/>
            </a:xfrm>
            <a:prstGeom prst="straightConnector1">
              <a:avLst/>
            </a:prstGeom>
            <a:ln w="6350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236" name="Straight Arrow Connector 235">
              <a:extLst>
                <a:ext uri="{FF2B5EF4-FFF2-40B4-BE49-F238E27FC236}">
                  <a16:creationId xmlns:a16="http://schemas.microsoft.com/office/drawing/2014/main" id="{6C32331C-D16B-204F-BE14-EDEBDCB788D8}"/>
                </a:ext>
              </a:extLst>
            </p:cNvPr>
            <p:cNvCxnSpPr>
              <a:cxnSpLocks/>
              <a:stCxn id="228" idx="2"/>
              <a:endCxn id="226" idx="0"/>
            </p:cNvCxnSpPr>
            <p:nvPr/>
          </p:nvCxnSpPr>
          <p:spPr>
            <a:xfrm>
              <a:off x="6603355" y="4011559"/>
              <a:ext cx="2" cy="321767"/>
            </a:xfrm>
            <a:prstGeom prst="straightConnector1">
              <a:avLst/>
            </a:prstGeom>
            <a:ln w="6350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sp>
          <p:nvSpPr>
            <p:cNvPr id="237" name="Rectangle 236">
              <a:extLst>
                <a:ext uri="{FF2B5EF4-FFF2-40B4-BE49-F238E27FC236}">
                  <a16:creationId xmlns:a16="http://schemas.microsoft.com/office/drawing/2014/main" id="{3C45BC82-8301-0D4D-8241-041B6F75F62E}"/>
                </a:ext>
              </a:extLst>
            </p:cNvPr>
            <p:cNvSpPr/>
            <p:nvPr/>
          </p:nvSpPr>
          <p:spPr>
            <a:xfrm>
              <a:off x="7949914" y="2893190"/>
              <a:ext cx="874259" cy="65480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tx1"/>
                  </a:solidFill>
                </a:rPr>
                <a:t>Ctrl</a:t>
              </a:r>
            </a:p>
          </p:txBody>
        </p:sp>
        <p:cxnSp>
          <p:nvCxnSpPr>
            <p:cNvPr id="238" name="Straight Arrow Connector 237">
              <a:extLst>
                <a:ext uri="{FF2B5EF4-FFF2-40B4-BE49-F238E27FC236}">
                  <a16:creationId xmlns:a16="http://schemas.microsoft.com/office/drawing/2014/main" id="{F13D106B-C197-7045-BBAE-A4F331757BCE}"/>
                </a:ext>
              </a:extLst>
            </p:cNvPr>
            <p:cNvCxnSpPr>
              <a:cxnSpLocks/>
              <a:stCxn id="229" idx="3"/>
              <a:endCxn id="237" idx="1"/>
            </p:cNvCxnSpPr>
            <p:nvPr/>
          </p:nvCxnSpPr>
          <p:spPr>
            <a:xfrm>
              <a:off x="7671681" y="3219014"/>
              <a:ext cx="278233" cy="1577"/>
            </a:xfrm>
            <a:prstGeom prst="straightConnector1">
              <a:avLst/>
            </a:prstGeom>
            <a:ln w="6350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239" name="Straight Arrow Connector 238">
              <a:extLst>
                <a:ext uri="{FF2B5EF4-FFF2-40B4-BE49-F238E27FC236}">
                  <a16:creationId xmlns:a16="http://schemas.microsoft.com/office/drawing/2014/main" id="{93FB95F1-769C-154F-A151-B96429AAEA4B}"/>
                </a:ext>
              </a:extLst>
            </p:cNvPr>
            <p:cNvCxnSpPr>
              <a:cxnSpLocks/>
              <a:stCxn id="231" idx="3"/>
            </p:cNvCxnSpPr>
            <p:nvPr/>
          </p:nvCxnSpPr>
          <p:spPr>
            <a:xfrm flipV="1">
              <a:off x="8153806" y="3547992"/>
              <a:ext cx="0" cy="838042"/>
            </a:xfrm>
            <a:prstGeom prst="straightConnector1">
              <a:avLst/>
            </a:prstGeom>
            <a:ln w="6350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grpSp>
      <p:grpSp>
        <p:nvGrpSpPr>
          <p:cNvPr id="242" name="Group 241">
            <a:extLst>
              <a:ext uri="{FF2B5EF4-FFF2-40B4-BE49-F238E27FC236}">
                <a16:creationId xmlns:a16="http://schemas.microsoft.com/office/drawing/2014/main" id="{9D1F49ED-4C74-AB4C-AD94-5F4D7AC89760}"/>
              </a:ext>
            </a:extLst>
          </p:cNvPr>
          <p:cNvGrpSpPr/>
          <p:nvPr/>
        </p:nvGrpSpPr>
        <p:grpSpPr>
          <a:xfrm>
            <a:off x="7709941" y="4285088"/>
            <a:ext cx="2334768" cy="1600747"/>
            <a:chOff x="8765039" y="3720085"/>
            <a:chExt cx="2334768" cy="1600747"/>
          </a:xfrm>
        </p:grpSpPr>
        <p:cxnSp>
          <p:nvCxnSpPr>
            <p:cNvPr id="248" name="Straight Connector 247">
              <a:extLst>
                <a:ext uri="{FF2B5EF4-FFF2-40B4-BE49-F238E27FC236}">
                  <a16:creationId xmlns:a16="http://schemas.microsoft.com/office/drawing/2014/main" id="{8CDF468B-BCA0-E647-A26C-46C80D6F01B7}"/>
                </a:ext>
              </a:extLst>
            </p:cNvPr>
            <p:cNvCxnSpPr>
              <a:cxnSpLocks/>
              <a:stCxn id="253" idx="3"/>
              <a:endCxn id="262" idx="7"/>
            </p:cNvCxnSpPr>
            <p:nvPr/>
          </p:nvCxnSpPr>
          <p:spPr>
            <a:xfrm flipH="1">
              <a:off x="8849592" y="4559179"/>
              <a:ext cx="675190" cy="6771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9" name="Straight Connector 248">
              <a:extLst>
                <a:ext uri="{FF2B5EF4-FFF2-40B4-BE49-F238E27FC236}">
                  <a16:creationId xmlns:a16="http://schemas.microsoft.com/office/drawing/2014/main" id="{6A0F1952-F1A3-5B43-A888-6CEE03E4D457}"/>
                </a:ext>
              </a:extLst>
            </p:cNvPr>
            <p:cNvCxnSpPr>
              <a:cxnSpLocks/>
              <a:stCxn id="252" idx="5"/>
              <a:endCxn id="266" idx="1"/>
            </p:cNvCxnSpPr>
            <p:nvPr/>
          </p:nvCxnSpPr>
          <p:spPr>
            <a:xfrm>
              <a:off x="8849592" y="4562105"/>
              <a:ext cx="675190" cy="67417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51" name="Rectangle 250">
              <a:extLst>
                <a:ext uri="{FF2B5EF4-FFF2-40B4-BE49-F238E27FC236}">
                  <a16:creationId xmlns:a16="http://schemas.microsoft.com/office/drawing/2014/main" id="{DAFC61F8-B84C-0F49-BDD0-F90D6F8E2CDD}"/>
                </a:ext>
              </a:extLst>
            </p:cNvPr>
            <p:cNvSpPr/>
            <p:nvPr/>
          </p:nvSpPr>
          <p:spPr>
            <a:xfrm>
              <a:off x="8963159" y="4675672"/>
              <a:ext cx="448056" cy="447040"/>
            </a:xfrm>
            <a:prstGeom prst="rect">
              <a:avLst/>
            </a:prstGeom>
            <a:solidFill>
              <a:schemeClr val="accent5">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Oval 251">
              <a:extLst>
                <a:ext uri="{FF2B5EF4-FFF2-40B4-BE49-F238E27FC236}">
                  <a16:creationId xmlns:a16="http://schemas.microsoft.com/office/drawing/2014/main" id="{DE08808E-620A-0647-9FA9-71475D5B279C}"/>
                </a:ext>
              </a:extLst>
            </p:cNvPr>
            <p:cNvSpPr/>
            <p:nvPr/>
          </p:nvSpPr>
          <p:spPr>
            <a:xfrm>
              <a:off x="8765039" y="4477552"/>
              <a:ext cx="99060" cy="99060"/>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Oval 252">
              <a:extLst>
                <a:ext uri="{FF2B5EF4-FFF2-40B4-BE49-F238E27FC236}">
                  <a16:creationId xmlns:a16="http://schemas.microsoft.com/office/drawing/2014/main" id="{74CC936E-CE4C-1944-9BDE-A943B2FA54F2}"/>
                </a:ext>
              </a:extLst>
            </p:cNvPr>
            <p:cNvSpPr/>
            <p:nvPr/>
          </p:nvSpPr>
          <p:spPr>
            <a:xfrm>
              <a:off x="9510275" y="4474626"/>
              <a:ext cx="99060" cy="99060"/>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Oval 261">
              <a:extLst>
                <a:ext uri="{FF2B5EF4-FFF2-40B4-BE49-F238E27FC236}">
                  <a16:creationId xmlns:a16="http://schemas.microsoft.com/office/drawing/2014/main" id="{B5F4866C-5621-A346-A43A-19C9D2DD161C}"/>
                </a:ext>
              </a:extLst>
            </p:cNvPr>
            <p:cNvSpPr/>
            <p:nvPr/>
          </p:nvSpPr>
          <p:spPr>
            <a:xfrm>
              <a:off x="8765039" y="5221772"/>
              <a:ext cx="99060" cy="99060"/>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Oval 265">
              <a:extLst>
                <a:ext uri="{FF2B5EF4-FFF2-40B4-BE49-F238E27FC236}">
                  <a16:creationId xmlns:a16="http://schemas.microsoft.com/office/drawing/2014/main" id="{59694DC5-F80D-EC48-AAEF-0528C668FD89}"/>
                </a:ext>
              </a:extLst>
            </p:cNvPr>
            <p:cNvSpPr/>
            <p:nvPr/>
          </p:nvSpPr>
          <p:spPr>
            <a:xfrm>
              <a:off x="9510275" y="5221772"/>
              <a:ext cx="99060" cy="99060"/>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7" name="Straight Connector 266">
              <a:extLst>
                <a:ext uri="{FF2B5EF4-FFF2-40B4-BE49-F238E27FC236}">
                  <a16:creationId xmlns:a16="http://schemas.microsoft.com/office/drawing/2014/main" id="{11DD9B87-2718-4448-BE03-8C78062AC874}"/>
                </a:ext>
              </a:extLst>
            </p:cNvPr>
            <p:cNvCxnSpPr>
              <a:cxnSpLocks/>
              <a:stCxn id="253" idx="4"/>
              <a:endCxn id="266" idx="0"/>
            </p:cNvCxnSpPr>
            <p:nvPr/>
          </p:nvCxnSpPr>
          <p:spPr>
            <a:xfrm>
              <a:off x="9559805" y="4573686"/>
              <a:ext cx="0" cy="64808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a:extLst>
                <a:ext uri="{FF2B5EF4-FFF2-40B4-BE49-F238E27FC236}">
                  <a16:creationId xmlns:a16="http://schemas.microsoft.com/office/drawing/2014/main" id="{B1997874-67D8-0148-92E7-D8C931AB215C}"/>
                </a:ext>
              </a:extLst>
            </p:cNvPr>
            <p:cNvCxnSpPr>
              <a:cxnSpLocks/>
              <a:stCxn id="262" idx="6"/>
              <a:endCxn id="266" idx="2"/>
            </p:cNvCxnSpPr>
            <p:nvPr/>
          </p:nvCxnSpPr>
          <p:spPr>
            <a:xfrm>
              <a:off x="8864099" y="5271302"/>
              <a:ext cx="64617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72" name="Straight Connector 271">
              <a:extLst>
                <a:ext uri="{FF2B5EF4-FFF2-40B4-BE49-F238E27FC236}">
                  <a16:creationId xmlns:a16="http://schemas.microsoft.com/office/drawing/2014/main" id="{3EAFFE61-EE02-EC44-99A5-3C8B870143EB}"/>
                </a:ext>
              </a:extLst>
            </p:cNvPr>
            <p:cNvCxnSpPr>
              <a:cxnSpLocks/>
              <a:stCxn id="252" idx="4"/>
              <a:endCxn id="262" idx="0"/>
            </p:cNvCxnSpPr>
            <p:nvPr/>
          </p:nvCxnSpPr>
          <p:spPr>
            <a:xfrm>
              <a:off x="8814569" y="4576612"/>
              <a:ext cx="0" cy="64516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73" name="Straight Connector 272">
              <a:extLst>
                <a:ext uri="{FF2B5EF4-FFF2-40B4-BE49-F238E27FC236}">
                  <a16:creationId xmlns:a16="http://schemas.microsoft.com/office/drawing/2014/main" id="{69FD3138-99C5-5448-ADBA-4077AE33577D}"/>
                </a:ext>
              </a:extLst>
            </p:cNvPr>
            <p:cNvCxnSpPr>
              <a:cxnSpLocks/>
              <a:stCxn id="252" idx="6"/>
              <a:endCxn id="253" idx="2"/>
            </p:cNvCxnSpPr>
            <p:nvPr/>
          </p:nvCxnSpPr>
          <p:spPr>
            <a:xfrm flipV="1">
              <a:off x="8864099" y="4524156"/>
              <a:ext cx="646176" cy="292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74" name="Straight Connector 273">
              <a:extLst>
                <a:ext uri="{FF2B5EF4-FFF2-40B4-BE49-F238E27FC236}">
                  <a16:creationId xmlns:a16="http://schemas.microsoft.com/office/drawing/2014/main" id="{2670E65C-1A61-3C45-B9E9-3DAF7253DCC3}"/>
                </a:ext>
              </a:extLst>
            </p:cNvPr>
            <p:cNvCxnSpPr>
              <a:cxnSpLocks/>
              <a:stCxn id="277" idx="3"/>
              <a:endCxn id="266" idx="7"/>
            </p:cNvCxnSpPr>
            <p:nvPr/>
          </p:nvCxnSpPr>
          <p:spPr>
            <a:xfrm flipH="1">
              <a:off x="9594828" y="4559179"/>
              <a:ext cx="675190" cy="6771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75" name="Straight Connector 274">
              <a:extLst>
                <a:ext uri="{FF2B5EF4-FFF2-40B4-BE49-F238E27FC236}">
                  <a16:creationId xmlns:a16="http://schemas.microsoft.com/office/drawing/2014/main" id="{EE60EDF6-61AE-E04E-83C6-335BBB2B9531}"/>
                </a:ext>
              </a:extLst>
            </p:cNvPr>
            <p:cNvCxnSpPr>
              <a:cxnSpLocks/>
              <a:stCxn id="253" idx="5"/>
              <a:endCxn id="278" idx="1"/>
            </p:cNvCxnSpPr>
            <p:nvPr/>
          </p:nvCxnSpPr>
          <p:spPr>
            <a:xfrm>
              <a:off x="9594828" y="4559179"/>
              <a:ext cx="675190" cy="6771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76" name="Rectangle 275">
              <a:extLst>
                <a:ext uri="{FF2B5EF4-FFF2-40B4-BE49-F238E27FC236}">
                  <a16:creationId xmlns:a16="http://schemas.microsoft.com/office/drawing/2014/main" id="{C00DA279-F405-1549-94B6-FAEAB3A8F9FD}"/>
                </a:ext>
              </a:extLst>
            </p:cNvPr>
            <p:cNvSpPr/>
            <p:nvPr/>
          </p:nvSpPr>
          <p:spPr>
            <a:xfrm>
              <a:off x="9708395" y="4675672"/>
              <a:ext cx="448056" cy="447040"/>
            </a:xfrm>
            <a:prstGeom prst="rect">
              <a:avLst/>
            </a:prstGeom>
            <a:solidFill>
              <a:schemeClr val="accent5">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Oval 276">
              <a:extLst>
                <a:ext uri="{FF2B5EF4-FFF2-40B4-BE49-F238E27FC236}">
                  <a16:creationId xmlns:a16="http://schemas.microsoft.com/office/drawing/2014/main" id="{A88F6B10-6FFD-4443-AECF-83285D12FF59}"/>
                </a:ext>
              </a:extLst>
            </p:cNvPr>
            <p:cNvSpPr/>
            <p:nvPr/>
          </p:nvSpPr>
          <p:spPr>
            <a:xfrm>
              <a:off x="10255511" y="4474626"/>
              <a:ext cx="99060" cy="99060"/>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Oval 277">
              <a:extLst>
                <a:ext uri="{FF2B5EF4-FFF2-40B4-BE49-F238E27FC236}">
                  <a16:creationId xmlns:a16="http://schemas.microsoft.com/office/drawing/2014/main" id="{25EF8E0E-D2DF-C84A-BE4B-1017C0553595}"/>
                </a:ext>
              </a:extLst>
            </p:cNvPr>
            <p:cNvSpPr/>
            <p:nvPr/>
          </p:nvSpPr>
          <p:spPr>
            <a:xfrm>
              <a:off x="10255511" y="5221772"/>
              <a:ext cx="99060" cy="99060"/>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9" name="Straight Connector 278">
              <a:extLst>
                <a:ext uri="{FF2B5EF4-FFF2-40B4-BE49-F238E27FC236}">
                  <a16:creationId xmlns:a16="http://schemas.microsoft.com/office/drawing/2014/main" id="{2D8DFAD0-A330-824D-B504-2BAD9D156D42}"/>
                </a:ext>
              </a:extLst>
            </p:cNvPr>
            <p:cNvCxnSpPr>
              <a:cxnSpLocks/>
              <a:stCxn id="277" idx="4"/>
              <a:endCxn id="278" idx="0"/>
            </p:cNvCxnSpPr>
            <p:nvPr/>
          </p:nvCxnSpPr>
          <p:spPr>
            <a:xfrm>
              <a:off x="10305041" y="4573686"/>
              <a:ext cx="0" cy="64808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0" name="Straight Connector 279">
              <a:extLst>
                <a:ext uri="{FF2B5EF4-FFF2-40B4-BE49-F238E27FC236}">
                  <a16:creationId xmlns:a16="http://schemas.microsoft.com/office/drawing/2014/main" id="{AE640A7A-E187-B742-987A-CF0473F313E2}"/>
                </a:ext>
              </a:extLst>
            </p:cNvPr>
            <p:cNvCxnSpPr>
              <a:cxnSpLocks/>
              <a:stCxn id="266" idx="6"/>
              <a:endCxn id="278" idx="2"/>
            </p:cNvCxnSpPr>
            <p:nvPr/>
          </p:nvCxnSpPr>
          <p:spPr>
            <a:xfrm>
              <a:off x="9609335" y="5271302"/>
              <a:ext cx="64617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1" name="Straight Connector 280">
              <a:extLst>
                <a:ext uri="{FF2B5EF4-FFF2-40B4-BE49-F238E27FC236}">
                  <a16:creationId xmlns:a16="http://schemas.microsoft.com/office/drawing/2014/main" id="{6BFBC128-E41D-9C4F-87A5-7655D03376BD}"/>
                </a:ext>
              </a:extLst>
            </p:cNvPr>
            <p:cNvCxnSpPr>
              <a:cxnSpLocks/>
              <a:stCxn id="253" idx="6"/>
              <a:endCxn id="277" idx="2"/>
            </p:cNvCxnSpPr>
            <p:nvPr/>
          </p:nvCxnSpPr>
          <p:spPr>
            <a:xfrm>
              <a:off x="9609335" y="4524156"/>
              <a:ext cx="64617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a:extLst>
                <a:ext uri="{FF2B5EF4-FFF2-40B4-BE49-F238E27FC236}">
                  <a16:creationId xmlns:a16="http://schemas.microsoft.com/office/drawing/2014/main" id="{F3AA3E5E-9FEB-9742-8F88-F0F2F763AD10}"/>
                </a:ext>
              </a:extLst>
            </p:cNvPr>
            <p:cNvCxnSpPr>
              <a:cxnSpLocks/>
              <a:stCxn id="287" idx="3"/>
            </p:cNvCxnSpPr>
            <p:nvPr/>
          </p:nvCxnSpPr>
          <p:spPr>
            <a:xfrm flipH="1">
              <a:off x="10340064" y="4559179"/>
              <a:ext cx="675190" cy="6771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4" name="Straight Connector 283">
              <a:extLst>
                <a:ext uri="{FF2B5EF4-FFF2-40B4-BE49-F238E27FC236}">
                  <a16:creationId xmlns:a16="http://schemas.microsoft.com/office/drawing/2014/main" id="{44EC5C07-A0E7-4647-8938-E80B4C1F73FA}"/>
                </a:ext>
              </a:extLst>
            </p:cNvPr>
            <p:cNvCxnSpPr>
              <a:cxnSpLocks/>
              <a:endCxn id="289" idx="1"/>
            </p:cNvCxnSpPr>
            <p:nvPr/>
          </p:nvCxnSpPr>
          <p:spPr>
            <a:xfrm>
              <a:off x="10340064" y="4562105"/>
              <a:ext cx="675190" cy="67417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85" name="Rectangle 284">
              <a:extLst>
                <a:ext uri="{FF2B5EF4-FFF2-40B4-BE49-F238E27FC236}">
                  <a16:creationId xmlns:a16="http://schemas.microsoft.com/office/drawing/2014/main" id="{41C68D99-70B3-6C40-A821-30CA8C6BF7A6}"/>
                </a:ext>
              </a:extLst>
            </p:cNvPr>
            <p:cNvSpPr/>
            <p:nvPr/>
          </p:nvSpPr>
          <p:spPr>
            <a:xfrm>
              <a:off x="10453631" y="4675672"/>
              <a:ext cx="448056" cy="447040"/>
            </a:xfrm>
            <a:prstGeom prst="rect">
              <a:avLst/>
            </a:prstGeom>
            <a:solidFill>
              <a:schemeClr val="accent5">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Oval 286">
              <a:extLst>
                <a:ext uri="{FF2B5EF4-FFF2-40B4-BE49-F238E27FC236}">
                  <a16:creationId xmlns:a16="http://schemas.microsoft.com/office/drawing/2014/main" id="{E6BCB652-5250-5D46-AD8B-5E6D506C8EA0}"/>
                </a:ext>
              </a:extLst>
            </p:cNvPr>
            <p:cNvSpPr/>
            <p:nvPr/>
          </p:nvSpPr>
          <p:spPr>
            <a:xfrm>
              <a:off x="11000747" y="4474626"/>
              <a:ext cx="99060" cy="99060"/>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Oval 288">
              <a:extLst>
                <a:ext uri="{FF2B5EF4-FFF2-40B4-BE49-F238E27FC236}">
                  <a16:creationId xmlns:a16="http://schemas.microsoft.com/office/drawing/2014/main" id="{035C8148-1525-F848-BB59-7D3D572F98A8}"/>
                </a:ext>
              </a:extLst>
            </p:cNvPr>
            <p:cNvSpPr/>
            <p:nvPr/>
          </p:nvSpPr>
          <p:spPr>
            <a:xfrm>
              <a:off x="11000747" y="5221772"/>
              <a:ext cx="99060" cy="99060"/>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1" name="Straight Connector 290">
              <a:extLst>
                <a:ext uri="{FF2B5EF4-FFF2-40B4-BE49-F238E27FC236}">
                  <a16:creationId xmlns:a16="http://schemas.microsoft.com/office/drawing/2014/main" id="{C94E7360-230B-D047-BB56-0DD2B8A2015D}"/>
                </a:ext>
              </a:extLst>
            </p:cNvPr>
            <p:cNvCxnSpPr>
              <a:cxnSpLocks/>
              <a:stCxn id="287" idx="4"/>
              <a:endCxn id="289" idx="0"/>
            </p:cNvCxnSpPr>
            <p:nvPr/>
          </p:nvCxnSpPr>
          <p:spPr>
            <a:xfrm>
              <a:off x="11050277" y="4573686"/>
              <a:ext cx="0" cy="64808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a:extLst>
                <a:ext uri="{FF2B5EF4-FFF2-40B4-BE49-F238E27FC236}">
                  <a16:creationId xmlns:a16="http://schemas.microsoft.com/office/drawing/2014/main" id="{2CB1F33C-FA52-C045-9C36-F6C6962615D4}"/>
                </a:ext>
              </a:extLst>
            </p:cNvPr>
            <p:cNvCxnSpPr>
              <a:cxnSpLocks/>
              <a:endCxn id="289" idx="2"/>
            </p:cNvCxnSpPr>
            <p:nvPr/>
          </p:nvCxnSpPr>
          <p:spPr>
            <a:xfrm>
              <a:off x="10354571" y="5271302"/>
              <a:ext cx="64617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3" name="Straight Connector 292">
              <a:extLst>
                <a:ext uri="{FF2B5EF4-FFF2-40B4-BE49-F238E27FC236}">
                  <a16:creationId xmlns:a16="http://schemas.microsoft.com/office/drawing/2014/main" id="{838488D3-E8E5-2941-ADB8-096913E58BA8}"/>
                </a:ext>
              </a:extLst>
            </p:cNvPr>
            <p:cNvCxnSpPr>
              <a:cxnSpLocks/>
              <a:endCxn id="287" idx="2"/>
            </p:cNvCxnSpPr>
            <p:nvPr/>
          </p:nvCxnSpPr>
          <p:spPr>
            <a:xfrm flipV="1">
              <a:off x="10354571" y="4524156"/>
              <a:ext cx="646176" cy="292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5" name="Straight Connector 294">
              <a:extLst>
                <a:ext uri="{FF2B5EF4-FFF2-40B4-BE49-F238E27FC236}">
                  <a16:creationId xmlns:a16="http://schemas.microsoft.com/office/drawing/2014/main" id="{73AA8E86-AA30-8B45-84EC-502A81C38F8A}"/>
                </a:ext>
              </a:extLst>
            </p:cNvPr>
            <p:cNvCxnSpPr>
              <a:cxnSpLocks/>
              <a:stCxn id="299" idx="3"/>
            </p:cNvCxnSpPr>
            <p:nvPr/>
          </p:nvCxnSpPr>
          <p:spPr>
            <a:xfrm flipH="1">
              <a:off x="8849592" y="3806243"/>
              <a:ext cx="675190" cy="6771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6" name="Straight Connector 295">
              <a:extLst>
                <a:ext uri="{FF2B5EF4-FFF2-40B4-BE49-F238E27FC236}">
                  <a16:creationId xmlns:a16="http://schemas.microsoft.com/office/drawing/2014/main" id="{DCC2C380-F036-E545-85A0-B4E71E516E87}"/>
                </a:ext>
              </a:extLst>
            </p:cNvPr>
            <p:cNvCxnSpPr>
              <a:cxnSpLocks/>
              <a:stCxn id="298" idx="5"/>
            </p:cNvCxnSpPr>
            <p:nvPr/>
          </p:nvCxnSpPr>
          <p:spPr>
            <a:xfrm>
              <a:off x="8849592" y="3809169"/>
              <a:ext cx="675190" cy="67417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97" name="Rectangle 296">
              <a:extLst>
                <a:ext uri="{FF2B5EF4-FFF2-40B4-BE49-F238E27FC236}">
                  <a16:creationId xmlns:a16="http://schemas.microsoft.com/office/drawing/2014/main" id="{BFE3FDF7-8DB0-A74F-B246-AE41BDB8F8A0}"/>
                </a:ext>
              </a:extLst>
            </p:cNvPr>
            <p:cNvSpPr/>
            <p:nvPr/>
          </p:nvSpPr>
          <p:spPr>
            <a:xfrm>
              <a:off x="8963159" y="3922736"/>
              <a:ext cx="448056" cy="447040"/>
            </a:xfrm>
            <a:prstGeom prst="rect">
              <a:avLst/>
            </a:prstGeom>
            <a:solidFill>
              <a:schemeClr val="accent5">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Oval 297">
              <a:extLst>
                <a:ext uri="{FF2B5EF4-FFF2-40B4-BE49-F238E27FC236}">
                  <a16:creationId xmlns:a16="http://schemas.microsoft.com/office/drawing/2014/main" id="{387987F0-9FB1-344C-A34B-5991A6AD3CBD}"/>
                </a:ext>
              </a:extLst>
            </p:cNvPr>
            <p:cNvSpPr/>
            <p:nvPr/>
          </p:nvSpPr>
          <p:spPr>
            <a:xfrm>
              <a:off x="8765039" y="3724616"/>
              <a:ext cx="99060" cy="99060"/>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Oval 298">
              <a:extLst>
                <a:ext uri="{FF2B5EF4-FFF2-40B4-BE49-F238E27FC236}">
                  <a16:creationId xmlns:a16="http://schemas.microsoft.com/office/drawing/2014/main" id="{8BB28000-2A46-A542-B323-17B0188E6AF5}"/>
                </a:ext>
              </a:extLst>
            </p:cNvPr>
            <p:cNvSpPr/>
            <p:nvPr/>
          </p:nvSpPr>
          <p:spPr>
            <a:xfrm>
              <a:off x="9510275" y="3721690"/>
              <a:ext cx="99060" cy="99060"/>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0" name="Straight Connector 299">
              <a:extLst>
                <a:ext uri="{FF2B5EF4-FFF2-40B4-BE49-F238E27FC236}">
                  <a16:creationId xmlns:a16="http://schemas.microsoft.com/office/drawing/2014/main" id="{D84E411B-DEFB-3A47-B150-44E961E8C5A7}"/>
                </a:ext>
              </a:extLst>
            </p:cNvPr>
            <p:cNvCxnSpPr>
              <a:cxnSpLocks/>
              <a:stCxn id="299" idx="4"/>
            </p:cNvCxnSpPr>
            <p:nvPr/>
          </p:nvCxnSpPr>
          <p:spPr>
            <a:xfrm>
              <a:off x="9559805" y="3820750"/>
              <a:ext cx="0" cy="64808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01" name="Straight Connector 300">
              <a:extLst>
                <a:ext uri="{FF2B5EF4-FFF2-40B4-BE49-F238E27FC236}">
                  <a16:creationId xmlns:a16="http://schemas.microsoft.com/office/drawing/2014/main" id="{C23B1C79-FD84-E045-8953-B770FDD7F4B1}"/>
                </a:ext>
              </a:extLst>
            </p:cNvPr>
            <p:cNvCxnSpPr>
              <a:cxnSpLocks/>
              <a:stCxn id="298" idx="4"/>
            </p:cNvCxnSpPr>
            <p:nvPr/>
          </p:nvCxnSpPr>
          <p:spPr>
            <a:xfrm>
              <a:off x="8814569" y="3823676"/>
              <a:ext cx="0" cy="64516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02" name="Straight Connector 301">
              <a:extLst>
                <a:ext uri="{FF2B5EF4-FFF2-40B4-BE49-F238E27FC236}">
                  <a16:creationId xmlns:a16="http://schemas.microsoft.com/office/drawing/2014/main" id="{BCCB0324-7BAE-E74E-BF18-AB4539F35630}"/>
                </a:ext>
              </a:extLst>
            </p:cNvPr>
            <p:cNvCxnSpPr>
              <a:cxnSpLocks/>
              <a:stCxn id="298" idx="6"/>
              <a:endCxn id="299" idx="2"/>
            </p:cNvCxnSpPr>
            <p:nvPr/>
          </p:nvCxnSpPr>
          <p:spPr>
            <a:xfrm flipV="1">
              <a:off x="8864099" y="3771220"/>
              <a:ext cx="646176" cy="292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03" name="Straight Connector 302">
              <a:extLst>
                <a:ext uri="{FF2B5EF4-FFF2-40B4-BE49-F238E27FC236}">
                  <a16:creationId xmlns:a16="http://schemas.microsoft.com/office/drawing/2014/main" id="{8F13711C-B0BE-FE4D-BB5F-593D5ECE3981}"/>
                </a:ext>
              </a:extLst>
            </p:cNvPr>
            <p:cNvCxnSpPr>
              <a:cxnSpLocks/>
              <a:stCxn id="306" idx="3"/>
            </p:cNvCxnSpPr>
            <p:nvPr/>
          </p:nvCxnSpPr>
          <p:spPr>
            <a:xfrm flipH="1">
              <a:off x="9594828" y="3804781"/>
              <a:ext cx="675190" cy="6771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04" name="Straight Connector 303">
              <a:extLst>
                <a:ext uri="{FF2B5EF4-FFF2-40B4-BE49-F238E27FC236}">
                  <a16:creationId xmlns:a16="http://schemas.microsoft.com/office/drawing/2014/main" id="{56C2AF29-708F-8244-B878-3A631C7F4CF5}"/>
                </a:ext>
              </a:extLst>
            </p:cNvPr>
            <p:cNvCxnSpPr>
              <a:cxnSpLocks/>
            </p:cNvCxnSpPr>
            <p:nvPr/>
          </p:nvCxnSpPr>
          <p:spPr>
            <a:xfrm>
              <a:off x="9594828" y="3807707"/>
              <a:ext cx="675190" cy="67417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05" name="Rectangle 304">
              <a:extLst>
                <a:ext uri="{FF2B5EF4-FFF2-40B4-BE49-F238E27FC236}">
                  <a16:creationId xmlns:a16="http://schemas.microsoft.com/office/drawing/2014/main" id="{BC9046DF-CB4D-6E44-A4A4-CE9523451C83}"/>
                </a:ext>
              </a:extLst>
            </p:cNvPr>
            <p:cNvSpPr/>
            <p:nvPr/>
          </p:nvSpPr>
          <p:spPr>
            <a:xfrm>
              <a:off x="9708395" y="3921274"/>
              <a:ext cx="448056" cy="447040"/>
            </a:xfrm>
            <a:prstGeom prst="rect">
              <a:avLst/>
            </a:prstGeom>
            <a:solidFill>
              <a:schemeClr val="accent5">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Oval 305">
              <a:extLst>
                <a:ext uri="{FF2B5EF4-FFF2-40B4-BE49-F238E27FC236}">
                  <a16:creationId xmlns:a16="http://schemas.microsoft.com/office/drawing/2014/main" id="{3871D917-BD2F-F149-98AA-4420461052D4}"/>
                </a:ext>
              </a:extLst>
            </p:cNvPr>
            <p:cNvSpPr/>
            <p:nvPr/>
          </p:nvSpPr>
          <p:spPr>
            <a:xfrm>
              <a:off x="10255511" y="3720228"/>
              <a:ext cx="99060" cy="99060"/>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7" name="Straight Connector 306">
              <a:extLst>
                <a:ext uri="{FF2B5EF4-FFF2-40B4-BE49-F238E27FC236}">
                  <a16:creationId xmlns:a16="http://schemas.microsoft.com/office/drawing/2014/main" id="{A373C12A-83EB-1142-AD3A-D68145B4EA15}"/>
                </a:ext>
              </a:extLst>
            </p:cNvPr>
            <p:cNvCxnSpPr>
              <a:cxnSpLocks/>
              <a:stCxn id="306" idx="4"/>
            </p:cNvCxnSpPr>
            <p:nvPr/>
          </p:nvCxnSpPr>
          <p:spPr>
            <a:xfrm>
              <a:off x="10305041" y="3819288"/>
              <a:ext cx="0" cy="64808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08" name="Straight Connector 307">
              <a:extLst>
                <a:ext uri="{FF2B5EF4-FFF2-40B4-BE49-F238E27FC236}">
                  <a16:creationId xmlns:a16="http://schemas.microsoft.com/office/drawing/2014/main" id="{663F11FA-774A-2C49-B23A-DE552506AC34}"/>
                </a:ext>
              </a:extLst>
            </p:cNvPr>
            <p:cNvCxnSpPr>
              <a:cxnSpLocks/>
              <a:endCxn id="306" idx="2"/>
            </p:cNvCxnSpPr>
            <p:nvPr/>
          </p:nvCxnSpPr>
          <p:spPr>
            <a:xfrm flipV="1">
              <a:off x="9609335" y="3769758"/>
              <a:ext cx="646176" cy="292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09" name="Straight Connector 308">
              <a:extLst>
                <a:ext uri="{FF2B5EF4-FFF2-40B4-BE49-F238E27FC236}">
                  <a16:creationId xmlns:a16="http://schemas.microsoft.com/office/drawing/2014/main" id="{1EF2A486-A965-0A4C-82D0-0658B1C5E186}"/>
                </a:ext>
              </a:extLst>
            </p:cNvPr>
            <p:cNvCxnSpPr>
              <a:cxnSpLocks/>
              <a:stCxn id="312" idx="3"/>
            </p:cNvCxnSpPr>
            <p:nvPr/>
          </p:nvCxnSpPr>
          <p:spPr>
            <a:xfrm flipH="1">
              <a:off x="10340064" y="3804638"/>
              <a:ext cx="675190" cy="6771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10" name="Straight Connector 309">
              <a:extLst>
                <a:ext uri="{FF2B5EF4-FFF2-40B4-BE49-F238E27FC236}">
                  <a16:creationId xmlns:a16="http://schemas.microsoft.com/office/drawing/2014/main" id="{C4592106-27D3-164E-B188-DAFAD18E5DC8}"/>
                </a:ext>
              </a:extLst>
            </p:cNvPr>
            <p:cNvCxnSpPr>
              <a:cxnSpLocks/>
            </p:cNvCxnSpPr>
            <p:nvPr/>
          </p:nvCxnSpPr>
          <p:spPr>
            <a:xfrm>
              <a:off x="10340064" y="3807564"/>
              <a:ext cx="675190" cy="67417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11" name="Rectangle 310">
              <a:extLst>
                <a:ext uri="{FF2B5EF4-FFF2-40B4-BE49-F238E27FC236}">
                  <a16:creationId xmlns:a16="http://schemas.microsoft.com/office/drawing/2014/main" id="{FAEC8C3F-112F-F140-A89E-FF2D8D277CB9}"/>
                </a:ext>
              </a:extLst>
            </p:cNvPr>
            <p:cNvSpPr/>
            <p:nvPr/>
          </p:nvSpPr>
          <p:spPr>
            <a:xfrm>
              <a:off x="10453631" y="3921131"/>
              <a:ext cx="448056" cy="447040"/>
            </a:xfrm>
            <a:prstGeom prst="rect">
              <a:avLst/>
            </a:prstGeom>
            <a:solidFill>
              <a:schemeClr val="accent5">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Oval 311">
              <a:extLst>
                <a:ext uri="{FF2B5EF4-FFF2-40B4-BE49-F238E27FC236}">
                  <a16:creationId xmlns:a16="http://schemas.microsoft.com/office/drawing/2014/main" id="{9C7883BF-02EE-FB41-BDCF-5BE052E2F20D}"/>
                </a:ext>
              </a:extLst>
            </p:cNvPr>
            <p:cNvSpPr/>
            <p:nvPr/>
          </p:nvSpPr>
          <p:spPr>
            <a:xfrm>
              <a:off x="11000747" y="3720085"/>
              <a:ext cx="99060" cy="99060"/>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3" name="Straight Connector 312">
              <a:extLst>
                <a:ext uri="{FF2B5EF4-FFF2-40B4-BE49-F238E27FC236}">
                  <a16:creationId xmlns:a16="http://schemas.microsoft.com/office/drawing/2014/main" id="{55064D78-7578-9245-8047-0E0910312582}"/>
                </a:ext>
              </a:extLst>
            </p:cNvPr>
            <p:cNvCxnSpPr>
              <a:cxnSpLocks/>
              <a:stCxn id="312" idx="4"/>
            </p:cNvCxnSpPr>
            <p:nvPr/>
          </p:nvCxnSpPr>
          <p:spPr>
            <a:xfrm>
              <a:off x="11050277" y="3819145"/>
              <a:ext cx="0" cy="64808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14" name="Straight Connector 313">
              <a:extLst>
                <a:ext uri="{FF2B5EF4-FFF2-40B4-BE49-F238E27FC236}">
                  <a16:creationId xmlns:a16="http://schemas.microsoft.com/office/drawing/2014/main" id="{11F99F98-25D2-4345-B685-6ACE3B104479}"/>
                </a:ext>
              </a:extLst>
            </p:cNvPr>
            <p:cNvCxnSpPr>
              <a:cxnSpLocks/>
              <a:endCxn id="312" idx="2"/>
            </p:cNvCxnSpPr>
            <p:nvPr/>
          </p:nvCxnSpPr>
          <p:spPr>
            <a:xfrm flipV="1">
              <a:off x="10354571" y="3769615"/>
              <a:ext cx="646176" cy="292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244" name="Oval 243">
            <a:extLst>
              <a:ext uri="{FF2B5EF4-FFF2-40B4-BE49-F238E27FC236}">
                <a16:creationId xmlns:a16="http://schemas.microsoft.com/office/drawing/2014/main" id="{AED4477F-97F6-4AC1-A0E2-32FB0A83BB77}"/>
              </a:ext>
            </a:extLst>
          </p:cNvPr>
          <p:cNvSpPr/>
          <p:nvPr/>
        </p:nvSpPr>
        <p:spPr>
          <a:xfrm>
            <a:off x="3802917" y="3752634"/>
            <a:ext cx="475035" cy="475035"/>
          </a:xfrm>
          <a:prstGeom prst="ellipse">
            <a:avLst/>
          </a:prstGeom>
          <a:solidFill>
            <a:schemeClr val="accent4">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45720" rIns="0" bIns="0" rtlCol="0" anchor="ctr"/>
          <a:lstStyle/>
          <a:p>
            <a:pPr algn="ctr"/>
            <a:r>
              <a:rPr lang="en-US">
                <a:solidFill>
                  <a:schemeClr val="tx1"/>
                </a:solidFill>
              </a:rPr>
              <a:t>✖️</a:t>
            </a:r>
          </a:p>
        </p:txBody>
      </p:sp>
      <p:sp>
        <p:nvSpPr>
          <p:cNvPr id="255" name="Oval 254">
            <a:extLst>
              <a:ext uri="{FF2B5EF4-FFF2-40B4-BE49-F238E27FC236}">
                <a16:creationId xmlns:a16="http://schemas.microsoft.com/office/drawing/2014/main" id="{8BB28FBC-E3F8-457E-B15C-F57052A730E7}"/>
              </a:ext>
            </a:extLst>
          </p:cNvPr>
          <p:cNvSpPr/>
          <p:nvPr/>
        </p:nvSpPr>
        <p:spPr>
          <a:xfrm>
            <a:off x="5722628" y="5360146"/>
            <a:ext cx="475035" cy="475035"/>
          </a:xfrm>
          <a:prstGeom prst="ellipse">
            <a:avLst/>
          </a:prstGeom>
          <a:solidFill>
            <a:schemeClr val="accent5">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45720" rIns="0" bIns="0" rtlCol="0" anchor="ctr"/>
          <a:lstStyle/>
          <a:p>
            <a:pPr algn="ctr"/>
            <a:r>
              <a:rPr lang="en-US" dirty="0">
                <a:solidFill>
                  <a:schemeClr val="tx1"/>
                </a:solidFill>
              </a:rPr>
              <a:t>✖️</a:t>
            </a:r>
          </a:p>
        </p:txBody>
      </p:sp>
      <p:sp>
        <p:nvSpPr>
          <p:cNvPr id="257" name="Oval 256">
            <a:extLst>
              <a:ext uri="{FF2B5EF4-FFF2-40B4-BE49-F238E27FC236}">
                <a16:creationId xmlns:a16="http://schemas.microsoft.com/office/drawing/2014/main" id="{1E4572F7-EB1A-4E04-8EF3-66BC92ED770E}"/>
              </a:ext>
            </a:extLst>
          </p:cNvPr>
          <p:cNvSpPr/>
          <p:nvPr/>
        </p:nvSpPr>
        <p:spPr>
          <a:xfrm>
            <a:off x="4353394" y="5413458"/>
            <a:ext cx="475035" cy="475035"/>
          </a:xfrm>
          <a:prstGeom prst="ellipse">
            <a:avLst/>
          </a:prstGeom>
          <a:solidFill>
            <a:schemeClr val="accent5">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45720" rIns="0" bIns="0" rtlCol="0" anchor="ctr"/>
          <a:lstStyle/>
          <a:p>
            <a:pPr algn="ctr"/>
            <a:r>
              <a:rPr lang="en-US" dirty="0">
                <a:solidFill>
                  <a:schemeClr val="tx1"/>
                </a:solidFill>
              </a:rPr>
              <a:t>✖️</a:t>
            </a:r>
          </a:p>
        </p:txBody>
      </p:sp>
      <p:sp>
        <p:nvSpPr>
          <p:cNvPr id="259" name="Oval 258">
            <a:extLst>
              <a:ext uri="{FF2B5EF4-FFF2-40B4-BE49-F238E27FC236}">
                <a16:creationId xmlns:a16="http://schemas.microsoft.com/office/drawing/2014/main" id="{B212D3AB-B8E4-426D-8FF6-58EF760BAC99}"/>
              </a:ext>
            </a:extLst>
          </p:cNvPr>
          <p:cNvSpPr/>
          <p:nvPr/>
        </p:nvSpPr>
        <p:spPr>
          <a:xfrm>
            <a:off x="2820457" y="5369794"/>
            <a:ext cx="475035" cy="475035"/>
          </a:xfrm>
          <a:prstGeom prst="ellipse">
            <a:avLst/>
          </a:prstGeom>
          <a:solidFill>
            <a:schemeClr val="accent5">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45720" rtlCol="0" anchor="ctr"/>
          <a:lstStyle/>
          <a:p>
            <a:pPr algn="ctr"/>
            <a:r>
              <a:rPr lang="en-US" altLang="zh-CN" sz="4800" b="1">
                <a:solidFill>
                  <a:schemeClr val="tx1"/>
                </a:solidFill>
              </a:rPr>
              <a:t>-</a:t>
            </a:r>
            <a:endParaRPr lang="en-US" sz="2800" b="1">
              <a:solidFill>
                <a:schemeClr val="tx1"/>
              </a:solidFill>
            </a:endParaRPr>
          </a:p>
        </p:txBody>
      </p:sp>
      <p:sp>
        <p:nvSpPr>
          <p:cNvPr id="128" name="Oval 127">
            <a:extLst>
              <a:ext uri="{FF2B5EF4-FFF2-40B4-BE49-F238E27FC236}">
                <a16:creationId xmlns:a16="http://schemas.microsoft.com/office/drawing/2014/main" id="{A81A79D7-0AFB-B742-9C39-47A16570DBD5}"/>
              </a:ext>
            </a:extLst>
          </p:cNvPr>
          <p:cNvSpPr/>
          <p:nvPr/>
        </p:nvSpPr>
        <p:spPr>
          <a:xfrm>
            <a:off x="3506571" y="2819886"/>
            <a:ext cx="475035" cy="475035"/>
          </a:xfrm>
          <a:prstGeom prst="ellipse">
            <a:avLst/>
          </a:prstGeom>
          <a:solidFill>
            <a:schemeClr val="accent2">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45720" rIns="0" bIns="0" rtlCol="0" anchor="ctr"/>
          <a:lstStyle/>
          <a:p>
            <a:pPr algn="ctr"/>
            <a:r>
              <a:rPr lang="en-US" sz="2400" b="1" i="1" dirty="0">
                <a:solidFill>
                  <a:schemeClr val="tx1"/>
                </a:solidFill>
              </a:rPr>
              <a:t>√</a:t>
            </a:r>
            <a:endParaRPr lang="en-US" sz="2400" b="1" dirty="0">
              <a:solidFill>
                <a:schemeClr val="tx1"/>
              </a:solidFill>
            </a:endParaRPr>
          </a:p>
        </p:txBody>
      </p:sp>
      <p:sp>
        <p:nvSpPr>
          <p:cNvPr id="132" name="Oval 131">
            <a:extLst>
              <a:ext uri="{FF2B5EF4-FFF2-40B4-BE49-F238E27FC236}">
                <a16:creationId xmlns:a16="http://schemas.microsoft.com/office/drawing/2014/main" id="{6FB32A77-F3E9-E84B-A0C5-A98AF30BD2EC}"/>
              </a:ext>
            </a:extLst>
          </p:cNvPr>
          <p:cNvSpPr/>
          <p:nvPr/>
        </p:nvSpPr>
        <p:spPr>
          <a:xfrm>
            <a:off x="2960803" y="2845169"/>
            <a:ext cx="475035" cy="475035"/>
          </a:xfrm>
          <a:prstGeom prst="ellipse">
            <a:avLst/>
          </a:prstGeom>
          <a:solidFill>
            <a:schemeClr val="accent2">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45720" rIns="0" bIns="0" rtlCol="0" anchor="ctr"/>
          <a:lstStyle/>
          <a:p>
            <a:pPr algn="ctr"/>
            <a:r>
              <a:rPr lang="en-US">
                <a:solidFill>
                  <a:schemeClr val="tx1"/>
                </a:solidFill>
              </a:rPr>
              <a:t>➗</a:t>
            </a:r>
          </a:p>
        </p:txBody>
      </p:sp>
      <p:sp>
        <p:nvSpPr>
          <p:cNvPr id="129" name="Oval 128">
            <a:extLst>
              <a:ext uri="{FF2B5EF4-FFF2-40B4-BE49-F238E27FC236}">
                <a16:creationId xmlns:a16="http://schemas.microsoft.com/office/drawing/2014/main" id="{EC186463-13F0-2B4C-BCDA-F30ADEF4E701}"/>
              </a:ext>
            </a:extLst>
          </p:cNvPr>
          <p:cNvSpPr/>
          <p:nvPr/>
        </p:nvSpPr>
        <p:spPr>
          <a:xfrm>
            <a:off x="2281577" y="2306988"/>
            <a:ext cx="475035" cy="475035"/>
          </a:xfrm>
          <a:prstGeom prst="ellipse">
            <a:avLst/>
          </a:prstGeom>
          <a:solidFill>
            <a:schemeClr val="accent2">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45720" rIns="0" bIns="0" rtlCol="0" anchor="ctr"/>
          <a:lstStyle/>
          <a:p>
            <a:pPr algn="ctr"/>
            <a:r>
              <a:rPr lang="en-US" dirty="0">
                <a:solidFill>
                  <a:schemeClr val="tx1"/>
                </a:solidFill>
              </a:rPr>
              <a:t>➗</a:t>
            </a:r>
            <a:endParaRPr lang="en-US" b="1" dirty="0">
              <a:solidFill>
                <a:schemeClr val="tx1"/>
              </a:solidFill>
            </a:endParaRPr>
          </a:p>
        </p:txBody>
      </p:sp>
    </p:spTree>
    <p:extLst>
      <p:ext uri="{BB962C8B-B14F-4D97-AF65-F5344CB8AC3E}">
        <p14:creationId xmlns:p14="http://schemas.microsoft.com/office/powerpoint/2010/main" val="3067372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5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9"/>
                                        </p:tgtEl>
                                        <p:attrNameLst>
                                          <p:attrName>style.visibility</p:attrName>
                                        </p:attrNameLst>
                                      </p:cBhvr>
                                      <p:to>
                                        <p:strVal val="visible"/>
                                      </p:to>
                                    </p:set>
                                  </p:childTnLst>
                                </p:cTn>
                              </p:par>
                              <p:par>
                                <p:cTn id="19" presetID="42" presetClass="path" presetSubtype="0" accel="50000" decel="50000" fill="hold" grpId="1" nodeType="withEffect">
                                  <p:stCondLst>
                                    <p:cond delay="0"/>
                                  </p:stCondLst>
                                  <p:childTnLst>
                                    <p:animMotion origin="layout" path="M 4.16667E-7 4.44444E-6 L 0.40469 0.24351 " pathEditMode="relative" rAng="0" ptsTypes="AA">
                                      <p:cBhvr>
                                        <p:cTn id="20" dur="2000" fill="hold"/>
                                        <p:tgtEl>
                                          <p:spTgt spid="132"/>
                                        </p:tgtEl>
                                        <p:attrNameLst>
                                          <p:attrName>ppt_x</p:attrName>
                                          <p:attrName>ppt_y</p:attrName>
                                        </p:attrNameLst>
                                      </p:cBhvr>
                                      <p:rCtr x="20234" y="12176"/>
                                    </p:animMotion>
                                  </p:childTnLst>
                                </p:cTn>
                              </p:par>
                              <p:par>
                                <p:cTn id="21" presetID="0" presetClass="path" presetSubtype="0" accel="50000" decel="50000" fill="hold" grpId="1" nodeType="withEffect">
                                  <p:stCondLst>
                                    <p:cond delay="0"/>
                                  </p:stCondLst>
                                  <p:childTnLst>
                                    <p:animMotion origin="layout" path="M -1.25E-6 -3.33333E-6 L 0.4211 0.24653 " pathEditMode="relative" rAng="0" ptsTypes="AA">
                                      <p:cBhvr>
                                        <p:cTn id="22" dur="2000" fill="hold"/>
                                        <p:tgtEl>
                                          <p:spTgt spid="128"/>
                                        </p:tgtEl>
                                        <p:attrNameLst>
                                          <p:attrName>ppt_x</p:attrName>
                                          <p:attrName>ppt_y</p:attrName>
                                        </p:attrNameLst>
                                      </p:cBhvr>
                                      <p:rCtr x="21055" y="12315"/>
                                    </p:animMotion>
                                  </p:childTnLst>
                                </p:cTn>
                              </p:par>
                              <p:par>
                                <p:cTn id="23" presetID="0" presetClass="path" presetSubtype="0" accel="50000" decel="50000" fill="hold" grpId="1" nodeType="withEffect">
                                  <p:stCondLst>
                                    <p:cond delay="0"/>
                                  </p:stCondLst>
                                  <p:childTnLst>
                                    <p:animMotion origin="layout" path="M -2.08333E-7 -2.96296E-6 L 0.45768 0.10718 " pathEditMode="relative" rAng="0" ptsTypes="AA">
                                      <p:cBhvr>
                                        <p:cTn id="24" dur="2000" fill="hold"/>
                                        <p:tgtEl>
                                          <p:spTgt spid="244"/>
                                        </p:tgtEl>
                                        <p:attrNameLst>
                                          <p:attrName>ppt_x</p:attrName>
                                          <p:attrName>ppt_y</p:attrName>
                                        </p:attrNameLst>
                                      </p:cBhvr>
                                      <p:rCtr x="22878" y="5347"/>
                                    </p:animMotion>
                                  </p:childTnLst>
                                </p:cTn>
                              </p:par>
                              <p:par>
                                <p:cTn id="25" presetID="42" presetClass="path" presetSubtype="0" accel="50000" decel="50000" fill="hold" grpId="1" nodeType="withEffect">
                                  <p:stCondLst>
                                    <p:cond delay="0"/>
                                  </p:stCondLst>
                                  <p:childTnLst>
                                    <p:animMotion origin="layout" path="M -2.5E-6 -2.59259E-6 L 0.28907 -0.02893 " pathEditMode="relative" rAng="0" ptsTypes="AA">
                                      <p:cBhvr>
                                        <p:cTn id="26" dur="2000" fill="hold"/>
                                        <p:tgtEl>
                                          <p:spTgt spid="257"/>
                                        </p:tgtEl>
                                        <p:attrNameLst>
                                          <p:attrName>ppt_x</p:attrName>
                                          <p:attrName>ppt_y</p:attrName>
                                        </p:attrNameLst>
                                      </p:cBhvr>
                                      <p:rCtr x="14453" y="-1458"/>
                                    </p:animMotion>
                                  </p:childTnLst>
                                </p:cTn>
                              </p:par>
                              <p:par>
                                <p:cTn id="27" presetID="0" presetClass="path" presetSubtype="0" accel="50000" decel="50000" fill="hold" grpId="1" nodeType="withEffect">
                                  <p:stCondLst>
                                    <p:cond delay="0"/>
                                  </p:stCondLst>
                                  <p:childTnLst>
                                    <p:animMotion origin="layout" path="M -2.08333E-6 -3.7037E-6 L 0.23933 -0.01898 " pathEditMode="relative" rAng="0" ptsTypes="AA">
                                      <p:cBhvr>
                                        <p:cTn id="28" dur="2000" fill="hold"/>
                                        <p:tgtEl>
                                          <p:spTgt spid="255"/>
                                        </p:tgtEl>
                                        <p:attrNameLst>
                                          <p:attrName>ppt_x</p:attrName>
                                          <p:attrName>ppt_y</p:attrName>
                                        </p:attrNameLst>
                                      </p:cBhvr>
                                      <p:rCtr x="11966" y="-949"/>
                                    </p:animMotion>
                                  </p:childTnLst>
                                </p:cTn>
                              </p:par>
                              <p:par>
                                <p:cTn id="29" presetID="42" presetClass="path" presetSubtype="0" accel="50000" decel="50000" fill="hold" grpId="1" nodeType="withEffect">
                                  <p:stCondLst>
                                    <p:cond delay="0"/>
                                  </p:stCondLst>
                                  <p:childTnLst>
                                    <p:animMotion origin="layout" path="M -1.25E-6 -2.59259E-6 L 0.53659 -0.01967 " pathEditMode="relative" rAng="0" ptsTypes="AA">
                                      <p:cBhvr>
                                        <p:cTn id="30" dur="2000" fill="hold"/>
                                        <p:tgtEl>
                                          <p:spTgt spid="259"/>
                                        </p:tgtEl>
                                        <p:attrNameLst>
                                          <p:attrName>ppt_x</p:attrName>
                                          <p:attrName>ppt_y</p:attrName>
                                        </p:attrNameLst>
                                      </p:cBhvr>
                                      <p:rCtr x="26823" y="-995"/>
                                    </p:animMotion>
                                  </p:childTnLst>
                                </p:cTn>
                              </p:par>
                              <p:par>
                                <p:cTn id="31" presetID="42" presetClass="path" presetSubtype="0" accel="50000" decel="50000" fill="hold" grpId="1" nodeType="withEffect">
                                  <p:stCondLst>
                                    <p:cond delay="0"/>
                                  </p:stCondLst>
                                  <p:childTnLst>
                                    <p:animMotion origin="layout" path="M -4.16667E-7 -3.33333E-6 L 0.66497 0.01644 " pathEditMode="relative" rAng="0" ptsTypes="AA">
                                      <p:cBhvr>
                                        <p:cTn id="32" dur="2000" fill="hold"/>
                                        <p:tgtEl>
                                          <p:spTgt spid="129"/>
                                        </p:tgtEl>
                                        <p:attrNameLst>
                                          <p:attrName>ppt_x</p:attrName>
                                          <p:attrName>ppt_y</p:attrName>
                                        </p:attrNameLst>
                                      </p:cBhvr>
                                      <p:rCtr x="33242" y="81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4" grpId="0" animBg="1"/>
      <p:bldP spid="244" grpId="1" animBg="1"/>
      <p:bldP spid="255" grpId="0" animBg="1"/>
      <p:bldP spid="255" grpId="1" animBg="1"/>
      <p:bldP spid="257" grpId="0" animBg="1"/>
      <p:bldP spid="257" grpId="1" animBg="1"/>
      <p:bldP spid="259" grpId="0" animBg="1"/>
      <p:bldP spid="259" grpId="1" animBg="1"/>
      <p:bldP spid="128" grpId="0" animBg="1"/>
      <p:bldP spid="128" grpId="1" animBg="1"/>
      <p:bldP spid="132" grpId="0" animBg="1"/>
      <p:bldP spid="132" grpId="1" animBg="1"/>
      <p:bldP spid="129" grpId="0" animBg="1"/>
      <p:bldP spid="129"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03DE7F-307F-EA45-82F1-9899B231F719}"/>
              </a:ext>
            </a:extLst>
          </p:cNvPr>
          <p:cNvSpPr>
            <a:spLocks noGrp="1"/>
          </p:cNvSpPr>
          <p:nvPr>
            <p:ph type="title"/>
          </p:nvPr>
        </p:nvSpPr>
        <p:spPr>
          <a:xfrm>
            <a:off x="419100" y="337251"/>
            <a:ext cx="11353800" cy="1325563"/>
          </a:xfrm>
        </p:spPr>
        <p:txBody>
          <a:bodyPr/>
          <a:lstStyle/>
          <a:p>
            <a:r>
              <a:rPr lang="en-US" dirty="0"/>
              <a:t>Challenge 3.1: Overwhelmed Coordination</a:t>
            </a:r>
          </a:p>
        </p:txBody>
      </p:sp>
      <p:sp>
        <p:nvSpPr>
          <p:cNvPr id="4" name="Slide Number Placeholder 3">
            <a:extLst>
              <a:ext uri="{FF2B5EF4-FFF2-40B4-BE49-F238E27FC236}">
                <a16:creationId xmlns:a16="http://schemas.microsoft.com/office/drawing/2014/main" id="{59E77687-E5CD-AF4C-A6F1-0F3CDF0D01A1}"/>
              </a:ext>
            </a:extLst>
          </p:cNvPr>
          <p:cNvSpPr>
            <a:spLocks noGrp="1"/>
          </p:cNvSpPr>
          <p:nvPr>
            <p:ph type="sldNum" sz="quarter" idx="12"/>
          </p:nvPr>
        </p:nvSpPr>
        <p:spPr/>
        <p:txBody>
          <a:bodyPr/>
          <a:lstStyle/>
          <a:p>
            <a:fld id="{1E977B67-EAC5-4BBB-8F41-E936E21C3F66}" type="slidenum">
              <a:rPr lang="en-US" smtClean="0"/>
              <a:t>11</a:t>
            </a:fld>
            <a:endParaRPr lang="en-US"/>
          </a:p>
        </p:txBody>
      </p:sp>
      <p:grpSp>
        <p:nvGrpSpPr>
          <p:cNvPr id="5" name="Group 4">
            <a:extLst>
              <a:ext uri="{FF2B5EF4-FFF2-40B4-BE49-F238E27FC236}">
                <a16:creationId xmlns:a16="http://schemas.microsoft.com/office/drawing/2014/main" id="{36F19D7B-D011-654D-A8EC-FC45D3EA0977}"/>
              </a:ext>
            </a:extLst>
          </p:cNvPr>
          <p:cNvGrpSpPr/>
          <p:nvPr/>
        </p:nvGrpSpPr>
        <p:grpSpPr>
          <a:xfrm>
            <a:off x="7759471" y="2569702"/>
            <a:ext cx="3338670" cy="3607261"/>
            <a:chOff x="5485503" y="2893190"/>
            <a:chExt cx="3338670" cy="3607261"/>
          </a:xfrm>
        </p:grpSpPr>
        <p:sp>
          <p:nvSpPr>
            <p:cNvPr id="6" name="Rectangle 5">
              <a:extLst>
                <a:ext uri="{FF2B5EF4-FFF2-40B4-BE49-F238E27FC236}">
                  <a16:creationId xmlns:a16="http://schemas.microsoft.com/office/drawing/2014/main" id="{680BECBF-2744-E649-BBA9-9A6460B49DD8}"/>
                </a:ext>
              </a:extLst>
            </p:cNvPr>
            <p:cNvSpPr/>
            <p:nvPr/>
          </p:nvSpPr>
          <p:spPr>
            <a:xfrm>
              <a:off x="5485503" y="4333326"/>
              <a:ext cx="2235708" cy="328862"/>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Sync</a:t>
              </a:r>
            </a:p>
          </p:txBody>
        </p:sp>
        <p:sp>
          <p:nvSpPr>
            <p:cNvPr id="7" name="Rectangle 6">
              <a:extLst>
                <a:ext uri="{FF2B5EF4-FFF2-40B4-BE49-F238E27FC236}">
                  <a16:creationId xmlns:a16="http://schemas.microsoft.com/office/drawing/2014/main" id="{45BA9FB3-8C62-6C49-A14A-04B528EE068E}"/>
                </a:ext>
              </a:extLst>
            </p:cNvPr>
            <p:cNvSpPr/>
            <p:nvPr/>
          </p:nvSpPr>
          <p:spPr>
            <a:xfrm>
              <a:off x="5485503" y="6171589"/>
              <a:ext cx="2235704" cy="328862"/>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Sync</a:t>
              </a:r>
            </a:p>
          </p:txBody>
        </p:sp>
        <p:sp>
          <p:nvSpPr>
            <p:cNvPr id="8" name="Rectangle 7">
              <a:extLst>
                <a:ext uri="{FF2B5EF4-FFF2-40B4-BE49-F238E27FC236}">
                  <a16:creationId xmlns:a16="http://schemas.microsoft.com/office/drawing/2014/main" id="{92A8A46D-ABB3-8842-8F1E-C360BFD98459}"/>
                </a:ext>
              </a:extLst>
            </p:cNvPr>
            <p:cNvSpPr/>
            <p:nvPr/>
          </p:nvSpPr>
          <p:spPr>
            <a:xfrm>
              <a:off x="5485503" y="2914279"/>
              <a:ext cx="2235704" cy="10972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solidFill>
                    <a:schemeClr val="tx1"/>
                  </a:solidFill>
                </a:rPr>
                <a:t>Scratch Memory</a:t>
              </a:r>
            </a:p>
          </p:txBody>
        </p:sp>
        <p:sp>
          <p:nvSpPr>
            <p:cNvPr id="9" name="Rectangle 8">
              <a:extLst>
                <a:ext uri="{FF2B5EF4-FFF2-40B4-BE49-F238E27FC236}">
                  <a16:creationId xmlns:a16="http://schemas.microsoft.com/office/drawing/2014/main" id="{5F956283-ACEE-1F4D-B730-4C82A58A94BE}"/>
                </a:ext>
              </a:extLst>
            </p:cNvPr>
            <p:cNvSpPr/>
            <p:nvPr/>
          </p:nvSpPr>
          <p:spPr>
            <a:xfrm>
              <a:off x="7219929" y="2958658"/>
              <a:ext cx="451752" cy="520711"/>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Ctrl</a:t>
              </a:r>
            </a:p>
          </p:txBody>
        </p:sp>
        <p:sp>
          <p:nvSpPr>
            <p:cNvPr id="10" name="Rectangle 9">
              <a:extLst>
                <a:ext uri="{FF2B5EF4-FFF2-40B4-BE49-F238E27FC236}">
                  <a16:creationId xmlns:a16="http://schemas.microsoft.com/office/drawing/2014/main" id="{15C3FE16-B5BA-9449-8DF2-172916E80197}"/>
                </a:ext>
              </a:extLst>
            </p:cNvPr>
            <p:cNvSpPr/>
            <p:nvPr/>
          </p:nvSpPr>
          <p:spPr>
            <a:xfrm rot="16200000">
              <a:off x="7067167" y="5216072"/>
              <a:ext cx="2167117" cy="40162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XFER</a:t>
              </a:r>
            </a:p>
          </p:txBody>
        </p:sp>
        <p:sp>
          <p:nvSpPr>
            <p:cNvPr id="11" name="Rectangle 10">
              <a:extLst>
                <a:ext uri="{FF2B5EF4-FFF2-40B4-BE49-F238E27FC236}">
                  <a16:creationId xmlns:a16="http://schemas.microsoft.com/office/drawing/2014/main" id="{FC84765A-99AA-E242-A1BA-30361026BC63}"/>
                </a:ext>
              </a:extLst>
            </p:cNvPr>
            <p:cNvSpPr/>
            <p:nvPr/>
          </p:nvSpPr>
          <p:spPr>
            <a:xfrm rot="16200000">
              <a:off x="7880756" y="4486168"/>
              <a:ext cx="546099" cy="34583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Ctrl</a:t>
              </a:r>
            </a:p>
          </p:txBody>
        </p:sp>
        <p:cxnSp>
          <p:nvCxnSpPr>
            <p:cNvPr id="12" name="Straight Arrow Connector 11">
              <a:extLst>
                <a:ext uri="{FF2B5EF4-FFF2-40B4-BE49-F238E27FC236}">
                  <a16:creationId xmlns:a16="http://schemas.microsoft.com/office/drawing/2014/main" id="{7F774CF0-056B-FA49-A5DC-4961085431EA}"/>
                </a:ext>
              </a:extLst>
            </p:cNvPr>
            <p:cNvCxnSpPr>
              <a:cxnSpLocks/>
              <a:stCxn id="6" idx="3"/>
            </p:cNvCxnSpPr>
            <p:nvPr/>
          </p:nvCxnSpPr>
          <p:spPr>
            <a:xfrm>
              <a:off x="7721211" y="4497757"/>
              <a:ext cx="220145" cy="0"/>
            </a:xfrm>
            <a:prstGeom prst="straightConnector1">
              <a:avLst/>
            </a:prstGeom>
            <a:ln w="6350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65C16DE2-4C83-6440-ABC1-704738E5835E}"/>
                </a:ext>
              </a:extLst>
            </p:cNvPr>
            <p:cNvCxnSpPr>
              <a:cxnSpLocks/>
              <a:stCxn id="7" idx="3"/>
            </p:cNvCxnSpPr>
            <p:nvPr/>
          </p:nvCxnSpPr>
          <p:spPr>
            <a:xfrm>
              <a:off x="7721207" y="6336020"/>
              <a:ext cx="224133" cy="0"/>
            </a:xfrm>
            <a:prstGeom prst="straightConnector1">
              <a:avLst/>
            </a:prstGeom>
            <a:ln w="6350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E9E3D2A9-664E-9244-946A-DAAE8058730F}"/>
                </a:ext>
              </a:extLst>
            </p:cNvPr>
            <p:cNvCxnSpPr>
              <a:cxnSpLocks/>
              <a:stCxn id="8" idx="2"/>
              <a:endCxn id="6" idx="0"/>
            </p:cNvCxnSpPr>
            <p:nvPr/>
          </p:nvCxnSpPr>
          <p:spPr>
            <a:xfrm>
              <a:off x="6603355" y="4011559"/>
              <a:ext cx="2" cy="321767"/>
            </a:xfrm>
            <a:prstGeom prst="straightConnector1">
              <a:avLst/>
            </a:prstGeom>
            <a:ln w="6350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9C02C29E-111E-064A-8289-C02A6571EA80}"/>
                </a:ext>
              </a:extLst>
            </p:cNvPr>
            <p:cNvSpPr/>
            <p:nvPr/>
          </p:nvSpPr>
          <p:spPr>
            <a:xfrm>
              <a:off x="7949914" y="2893190"/>
              <a:ext cx="874259" cy="65480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Ctrl</a:t>
              </a:r>
            </a:p>
          </p:txBody>
        </p:sp>
        <p:cxnSp>
          <p:nvCxnSpPr>
            <p:cNvPr id="16" name="Straight Arrow Connector 15">
              <a:extLst>
                <a:ext uri="{FF2B5EF4-FFF2-40B4-BE49-F238E27FC236}">
                  <a16:creationId xmlns:a16="http://schemas.microsoft.com/office/drawing/2014/main" id="{3EFCB64E-20D9-A246-82D1-B9D865A4F6E3}"/>
                </a:ext>
              </a:extLst>
            </p:cNvPr>
            <p:cNvCxnSpPr>
              <a:cxnSpLocks/>
              <a:stCxn id="9" idx="3"/>
              <a:endCxn id="15" idx="1"/>
            </p:cNvCxnSpPr>
            <p:nvPr/>
          </p:nvCxnSpPr>
          <p:spPr>
            <a:xfrm>
              <a:off x="7671681" y="3219014"/>
              <a:ext cx="278233" cy="1577"/>
            </a:xfrm>
            <a:prstGeom prst="straightConnector1">
              <a:avLst/>
            </a:prstGeom>
            <a:ln w="6350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2FCA051E-5DC9-8643-A429-19C8FA9C9A42}"/>
                </a:ext>
              </a:extLst>
            </p:cNvPr>
            <p:cNvCxnSpPr>
              <a:cxnSpLocks/>
              <a:stCxn id="11" idx="3"/>
            </p:cNvCxnSpPr>
            <p:nvPr/>
          </p:nvCxnSpPr>
          <p:spPr>
            <a:xfrm flipV="1">
              <a:off x="8153806" y="3547992"/>
              <a:ext cx="0" cy="838042"/>
            </a:xfrm>
            <a:prstGeom prst="straightConnector1">
              <a:avLst/>
            </a:prstGeom>
            <a:ln w="6350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E58691B4-134F-2D40-9ECA-55CB338FE358}"/>
              </a:ext>
            </a:extLst>
          </p:cNvPr>
          <p:cNvGrpSpPr/>
          <p:nvPr/>
        </p:nvGrpSpPr>
        <p:grpSpPr>
          <a:xfrm>
            <a:off x="7709941" y="4285088"/>
            <a:ext cx="2334768" cy="1600747"/>
            <a:chOff x="8765039" y="3720085"/>
            <a:chExt cx="2334768" cy="1600747"/>
          </a:xfrm>
        </p:grpSpPr>
        <p:cxnSp>
          <p:nvCxnSpPr>
            <p:cNvPr id="19" name="Straight Connector 18">
              <a:extLst>
                <a:ext uri="{FF2B5EF4-FFF2-40B4-BE49-F238E27FC236}">
                  <a16:creationId xmlns:a16="http://schemas.microsoft.com/office/drawing/2014/main" id="{5182B215-546F-2146-8FEC-998F030F417C}"/>
                </a:ext>
              </a:extLst>
            </p:cNvPr>
            <p:cNvCxnSpPr>
              <a:cxnSpLocks/>
              <a:stCxn id="23" idx="3"/>
              <a:endCxn id="24" idx="7"/>
            </p:cNvCxnSpPr>
            <p:nvPr/>
          </p:nvCxnSpPr>
          <p:spPr>
            <a:xfrm flipH="1">
              <a:off x="8849592" y="4559179"/>
              <a:ext cx="675190" cy="6771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80FB258-331E-CD4C-9712-90C25B57129C}"/>
                </a:ext>
              </a:extLst>
            </p:cNvPr>
            <p:cNvCxnSpPr>
              <a:cxnSpLocks/>
              <a:stCxn id="22" idx="5"/>
              <a:endCxn id="25" idx="1"/>
            </p:cNvCxnSpPr>
            <p:nvPr/>
          </p:nvCxnSpPr>
          <p:spPr>
            <a:xfrm>
              <a:off x="8849592" y="4562105"/>
              <a:ext cx="675190" cy="67417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0AACAB5A-ED06-EF4B-A431-E308DEFAC7F8}"/>
                </a:ext>
              </a:extLst>
            </p:cNvPr>
            <p:cNvSpPr/>
            <p:nvPr/>
          </p:nvSpPr>
          <p:spPr>
            <a:xfrm>
              <a:off x="8963159" y="4675672"/>
              <a:ext cx="448056" cy="447040"/>
            </a:xfrm>
            <a:prstGeom prst="rect">
              <a:avLst/>
            </a:prstGeom>
            <a:solidFill>
              <a:schemeClr val="accent5">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A1E2055E-1F9C-9448-ACA1-7DD5FE703743}"/>
                </a:ext>
              </a:extLst>
            </p:cNvPr>
            <p:cNvSpPr/>
            <p:nvPr/>
          </p:nvSpPr>
          <p:spPr>
            <a:xfrm>
              <a:off x="8765039" y="4477552"/>
              <a:ext cx="99060" cy="99060"/>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9FC8703-D0B4-8541-A130-05DAAF051362}"/>
                </a:ext>
              </a:extLst>
            </p:cNvPr>
            <p:cNvSpPr/>
            <p:nvPr/>
          </p:nvSpPr>
          <p:spPr>
            <a:xfrm>
              <a:off x="9510275" y="4474626"/>
              <a:ext cx="99060" cy="99060"/>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2FC2794-39DF-E04F-948D-F012FF594B62}"/>
                </a:ext>
              </a:extLst>
            </p:cNvPr>
            <p:cNvSpPr/>
            <p:nvPr/>
          </p:nvSpPr>
          <p:spPr>
            <a:xfrm>
              <a:off x="8765039" y="5221772"/>
              <a:ext cx="99060" cy="99060"/>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9992FCA0-7285-5641-927F-17E36A316090}"/>
                </a:ext>
              </a:extLst>
            </p:cNvPr>
            <p:cNvSpPr/>
            <p:nvPr/>
          </p:nvSpPr>
          <p:spPr>
            <a:xfrm>
              <a:off x="9510275" y="5221772"/>
              <a:ext cx="99060" cy="99060"/>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a:extLst>
                <a:ext uri="{FF2B5EF4-FFF2-40B4-BE49-F238E27FC236}">
                  <a16:creationId xmlns:a16="http://schemas.microsoft.com/office/drawing/2014/main" id="{4683EF69-B696-684A-B9AC-9F82E292CBFE}"/>
                </a:ext>
              </a:extLst>
            </p:cNvPr>
            <p:cNvCxnSpPr>
              <a:cxnSpLocks/>
              <a:stCxn id="23" idx="4"/>
              <a:endCxn id="25" idx="0"/>
            </p:cNvCxnSpPr>
            <p:nvPr/>
          </p:nvCxnSpPr>
          <p:spPr>
            <a:xfrm>
              <a:off x="9559805" y="4573686"/>
              <a:ext cx="0" cy="64808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F5A6C7E0-37EA-B84E-9036-1E8DEA0FF2DF}"/>
                </a:ext>
              </a:extLst>
            </p:cNvPr>
            <p:cNvCxnSpPr>
              <a:cxnSpLocks/>
              <a:stCxn id="24" idx="6"/>
              <a:endCxn id="25" idx="2"/>
            </p:cNvCxnSpPr>
            <p:nvPr/>
          </p:nvCxnSpPr>
          <p:spPr>
            <a:xfrm>
              <a:off x="8864099" y="5271302"/>
              <a:ext cx="64617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94C24C9-B395-CA41-A82D-66339BDDFB61}"/>
                </a:ext>
              </a:extLst>
            </p:cNvPr>
            <p:cNvCxnSpPr>
              <a:cxnSpLocks/>
              <a:stCxn id="22" idx="4"/>
              <a:endCxn id="24" idx="0"/>
            </p:cNvCxnSpPr>
            <p:nvPr/>
          </p:nvCxnSpPr>
          <p:spPr>
            <a:xfrm>
              <a:off x="8814569" y="4576612"/>
              <a:ext cx="0" cy="64516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ED81281C-D245-554C-9991-7804651B76B5}"/>
                </a:ext>
              </a:extLst>
            </p:cNvPr>
            <p:cNvCxnSpPr>
              <a:cxnSpLocks/>
              <a:stCxn id="22" idx="6"/>
              <a:endCxn id="23" idx="2"/>
            </p:cNvCxnSpPr>
            <p:nvPr/>
          </p:nvCxnSpPr>
          <p:spPr>
            <a:xfrm flipV="1">
              <a:off x="8864099" y="4524156"/>
              <a:ext cx="646176" cy="292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1ABD0619-DD3B-494A-8AB1-CC3BAD844998}"/>
                </a:ext>
              </a:extLst>
            </p:cNvPr>
            <p:cNvCxnSpPr>
              <a:cxnSpLocks/>
              <a:stCxn id="33" idx="3"/>
              <a:endCxn id="25" idx="7"/>
            </p:cNvCxnSpPr>
            <p:nvPr/>
          </p:nvCxnSpPr>
          <p:spPr>
            <a:xfrm flipH="1">
              <a:off x="9594828" y="4559179"/>
              <a:ext cx="675190" cy="6771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F18257DE-CBFA-3C48-8760-5203E55059AF}"/>
                </a:ext>
              </a:extLst>
            </p:cNvPr>
            <p:cNvCxnSpPr>
              <a:cxnSpLocks/>
              <a:stCxn id="23" idx="5"/>
              <a:endCxn id="34" idx="1"/>
            </p:cNvCxnSpPr>
            <p:nvPr/>
          </p:nvCxnSpPr>
          <p:spPr>
            <a:xfrm>
              <a:off x="9594828" y="4559179"/>
              <a:ext cx="675190" cy="6771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2" name="Rectangle 31">
              <a:extLst>
                <a:ext uri="{FF2B5EF4-FFF2-40B4-BE49-F238E27FC236}">
                  <a16:creationId xmlns:a16="http://schemas.microsoft.com/office/drawing/2014/main" id="{7F586624-9761-0948-AC92-7BC95D890BBC}"/>
                </a:ext>
              </a:extLst>
            </p:cNvPr>
            <p:cNvSpPr/>
            <p:nvPr/>
          </p:nvSpPr>
          <p:spPr>
            <a:xfrm>
              <a:off x="9708395" y="4675672"/>
              <a:ext cx="448056" cy="447040"/>
            </a:xfrm>
            <a:prstGeom prst="rect">
              <a:avLst/>
            </a:prstGeom>
            <a:solidFill>
              <a:schemeClr val="accent5">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3276D998-3C96-504A-9934-6CAE6DF4D2FA}"/>
                </a:ext>
              </a:extLst>
            </p:cNvPr>
            <p:cNvSpPr/>
            <p:nvPr/>
          </p:nvSpPr>
          <p:spPr>
            <a:xfrm>
              <a:off x="10255511" y="4474626"/>
              <a:ext cx="99060" cy="99060"/>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049271C7-E1E9-2940-A967-A46F795A62F2}"/>
                </a:ext>
              </a:extLst>
            </p:cNvPr>
            <p:cNvSpPr/>
            <p:nvPr/>
          </p:nvSpPr>
          <p:spPr>
            <a:xfrm>
              <a:off x="10255511" y="5221772"/>
              <a:ext cx="99060" cy="99060"/>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Straight Connector 34">
              <a:extLst>
                <a:ext uri="{FF2B5EF4-FFF2-40B4-BE49-F238E27FC236}">
                  <a16:creationId xmlns:a16="http://schemas.microsoft.com/office/drawing/2014/main" id="{3DE8FFD3-1405-A042-B353-1793E2EF0686}"/>
                </a:ext>
              </a:extLst>
            </p:cNvPr>
            <p:cNvCxnSpPr>
              <a:cxnSpLocks/>
              <a:stCxn id="33" idx="4"/>
              <a:endCxn id="34" idx="0"/>
            </p:cNvCxnSpPr>
            <p:nvPr/>
          </p:nvCxnSpPr>
          <p:spPr>
            <a:xfrm>
              <a:off x="10305041" y="4573686"/>
              <a:ext cx="0" cy="64808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64A43E6A-5C3C-1543-B930-C1F2C9A4D3A2}"/>
                </a:ext>
              </a:extLst>
            </p:cNvPr>
            <p:cNvCxnSpPr>
              <a:cxnSpLocks/>
              <a:stCxn id="25" idx="6"/>
              <a:endCxn id="34" idx="2"/>
            </p:cNvCxnSpPr>
            <p:nvPr/>
          </p:nvCxnSpPr>
          <p:spPr>
            <a:xfrm>
              <a:off x="9609335" y="5271302"/>
              <a:ext cx="64617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E59255AB-3E8B-114E-9F63-3C8D0BFADDBE}"/>
                </a:ext>
              </a:extLst>
            </p:cNvPr>
            <p:cNvCxnSpPr>
              <a:cxnSpLocks/>
              <a:stCxn id="23" idx="6"/>
              <a:endCxn id="33" idx="2"/>
            </p:cNvCxnSpPr>
            <p:nvPr/>
          </p:nvCxnSpPr>
          <p:spPr>
            <a:xfrm>
              <a:off x="9609335" y="4524156"/>
              <a:ext cx="64617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8829FEE1-1837-1441-A400-97A14A044C6F}"/>
                </a:ext>
              </a:extLst>
            </p:cNvPr>
            <p:cNvCxnSpPr>
              <a:cxnSpLocks/>
              <a:stCxn id="41" idx="3"/>
            </p:cNvCxnSpPr>
            <p:nvPr/>
          </p:nvCxnSpPr>
          <p:spPr>
            <a:xfrm flipH="1">
              <a:off x="10340064" y="4559179"/>
              <a:ext cx="675190" cy="6771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024C1EDA-5DC9-BD43-8CD5-B5E3F2F2B154}"/>
                </a:ext>
              </a:extLst>
            </p:cNvPr>
            <p:cNvCxnSpPr>
              <a:cxnSpLocks/>
              <a:endCxn id="42" idx="1"/>
            </p:cNvCxnSpPr>
            <p:nvPr/>
          </p:nvCxnSpPr>
          <p:spPr>
            <a:xfrm>
              <a:off x="10340064" y="4562105"/>
              <a:ext cx="675190" cy="67417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0" name="Rectangle 39">
              <a:extLst>
                <a:ext uri="{FF2B5EF4-FFF2-40B4-BE49-F238E27FC236}">
                  <a16:creationId xmlns:a16="http://schemas.microsoft.com/office/drawing/2014/main" id="{A14977EF-39FB-3C42-B6BF-94A20AFAAB2B}"/>
                </a:ext>
              </a:extLst>
            </p:cNvPr>
            <p:cNvSpPr/>
            <p:nvPr/>
          </p:nvSpPr>
          <p:spPr>
            <a:xfrm>
              <a:off x="10453631" y="4675672"/>
              <a:ext cx="448056" cy="447040"/>
            </a:xfrm>
            <a:prstGeom prst="rect">
              <a:avLst/>
            </a:prstGeom>
            <a:solidFill>
              <a:schemeClr val="accent5">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53705DFF-551F-CA49-8922-9ECD9BC969FC}"/>
                </a:ext>
              </a:extLst>
            </p:cNvPr>
            <p:cNvSpPr/>
            <p:nvPr/>
          </p:nvSpPr>
          <p:spPr>
            <a:xfrm>
              <a:off x="11000747" y="4474626"/>
              <a:ext cx="99060" cy="99060"/>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E27ADACD-0F09-B34E-A583-1EC69A129450}"/>
                </a:ext>
              </a:extLst>
            </p:cNvPr>
            <p:cNvSpPr/>
            <p:nvPr/>
          </p:nvSpPr>
          <p:spPr>
            <a:xfrm>
              <a:off x="11000747" y="5221772"/>
              <a:ext cx="99060" cy="99060"/>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3" name="Straight Connector 42">
              <a:extLst>
                <a:ext uri="{FF2B5EF4-FFF2-40B4-BE49-F238E27FC236}">
                  <a16:creationId xmlns:a16="http://schemas.microsoft.com/office/drawing/2014/main" id="{CBF0FCE1-FB95-054F-9FE9-4FCAAA001E85}"/>
                </a:ext>
              </a:extLst>
            </p:cNvPr>
            <p:cNvCxnSpPr>
              <a:cxnSpLocks/>
              <a:stCxn id="41" idx="4"/>
              <a:endCxn id="42" idx="0"/>
            </p:cNvCxnSpPr>
            <p:nvPr/>
          </p:nvCxnSpPr>
          <p:spPr>
            <a:xfrm>
              <a:off x="11050277" y="4573686"/>
              <a:ext cx="0" cy="64808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227E26CE-566A-7446-960B-93557EDE2FE2}"/>
                </a:ext>
              </a:extLst>
            </p:cNvPr>
            <p:cNvCxnSpPr>
              <a:cxnSpLocks/>
              <a:endCxn id="42" idx="2"/>
            </p:cNvCxnSpPr>
            <p:nvPr/>
          </p:nvCxnSpPr>
          <p:spPr>
            <a:xfrm>
              <a:off x="10354571" y="5271302"/>
              <a:ext cx="64617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6F49B729-CDC4-5140-8AC3-6925E0ABCD75}"/>
                </a:ext>
              </a:extLst>
            </p:cNvPr>
            <p:cNvCxnSpPr>
              <a:cxnSpLocks/>
              <a:endCxn id="41" idx="2"/>
            </p:cNvCxnSpPr>
            <p:nvPr/>
          </p:nvCxnSpPr>
          <p:spPr>
            <a:xfrm flipV="1">
              <a:off x="10354571" y="4524156"/>
              <a:ext cx="646176" cy="292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857AC13-596F-DA44-8293-7F2423181FF4}"/>
                </a:ext>
              </a:extLst>
            </p:cNvPr>
            <p:cNvCxnSpPr>
              <a:cxnSpLocks/>
              <a:stCxn id="50" idx="3"/>
            </p:cNvCxnSpPr>
            <p:nvPr/>
          </p:nvCxnSpPr>
          <p:spPr>
            <a:xfrm flipH="1">
              <a:off x="8849592" y="3806243"/>
              <a:ext cx="675190" cy="6771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7FC69A65-4858-6449-9540-3B90CCA1AFB7}"/>
                </a:ext>
              </a:extLst>
            </p:cNvPr>
            <p:cNvCxnSpPr>
              <a:cxnSpLocks/>
              <a:stCxn id="49" idx="5"/>
            </p:cNvCxnSpPr>
            <p:nvPr/>
          </p:nvCxnSpPr>
          <p:spPr>
            <a:xfrm>
              <a:off x="8849592" y="3809169"/>
              <a:ext cx="675190" cy="67417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8" name="Rectangle 47">
              <a:extLst>
                <a:ext uri="{FF2B5EF4-FFF2-40B4-BE49-F238E27FC236}">
                  <a16:creationId xmlns:a16="http://schemas.microsoft.com/office/drawing/2014/main" id="{55493597-E022-2644-96E5-A801131EF06B}"/>
                </a:ext>
              </a:extLst>
            </p:cNvPr>
            <p:cNvSpPr/>
            <p:nvPr/>
          </p:nvSpPr>
          <p:spPr>
            <a:xfrm>
              <a:off x="8963159" y="3922736"/>
              <a:ext cx="448056" cy="447040"/>
            </a:xfrm>
            <a:prstGeom prst="rect">
              <a:avLst/>
            </a:prstGeom>
            <a:solidFill>
              <a:schemeClr val="accent5">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40000"/>
                    <a:lumOff val="60000"/>
                  </a:schemeClr>
                </a:solidFill>
              </a:endParaRPr>
            </a:p>
          </p:txBody>
        </p:sp>
        <p:sp>
          <p:nvSpPr>
            <p:cNvPr id="49" name="Oval 48">
              <a:extLst>
                <a:ext uri="{FF2B5EF4-FFF2-40B4-BE49-F238E27FC236}">
                  <a16:creationId xmlns:a16="http://schemas.microsoft.com/office/drawing/2014/main" id="{27AE900E-4E83-8145-A197-860EAEF9A0AF}"/>
                </a:ext>
              </a:extLst>
            </p:cNvPr>
            <p:cNvSpPr/>
            <p:nvPr/>
          </p:nvSpPr>
          <p:spPr>
            <a:xfrm>
              <a:off x="8765039" y="3724616"/>
              <a:ext cx="99060" cy="99060"/>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327057D4-2007-FB4E-B319-2CC049A6D18F}"/>
                </a:ext>
              </a:extLst>
            </p:cNvPr>
            <p:cNvSpPr/>
            <p:nvPr/>
          </p:nvSpPr>
          <p:spPr>
            <a:xfrm>
              <a:off x="9510275" y="3721690"/>
              <a:ext cx="99060" cy="99060"/>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1" name="Straight Connector 50">
              <a:extLst>
                <a:ext uri="{FF2B5EF4-FFF2-40B4-BE49-F238E27FC236}">
                  <a16:creationId xmlns:a16="http://schemas.microsoft.com/office/drawing/2014/main" id="{95DC4B77-7600-3443-B2EB-059C2250807B}"/>
                </a:ext>
              </a:extLst>
            </p:cNvPr>
            <p:cNvCxnSpPr>
              <a:cxnSpLocks/>
              <a:stCxn id="50" idx="4"/>
            </p:cNvCxnSpPr>
            <p:nvPr/>
          </p:nvCxnSpPr>
          <p:spPr>
            <a:xfrm>
              <a:off x="9559805" y="3820750"/>
              <a:ext cx="0" cy="64808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E1AB0B62-B2A5-A348-BC1D-27D497868EAE}"/>
                </a:ext>
              </a:extLst>
            </p:cNvPr>
            <p:cNvCxnSpPr>
              <a:cxnSpLocks/>
              <a:stCxn id="49" idx="4"/>
            </p:cNvCxnSpPr>
            <p:nvPr/>
          </p:nvCxnSpPr>
          <p:spPr>
            <a:xfrm>
              <a:off x="8814569" y="3823676"/>
              <a:ext cx="0" cy="64516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665724BC-281E-DC41-A05A-A755D33936C1}"/>
                </a:ext>
              </a:extLst>
            </p:cNvPr>
            <p:cNvCxnSpPr>
              <a:cxnSpLocks/>
              <a:stCxn id="49" idx="6"/>
              <a:endCxn id="50" idx="2"/>
            </p:cNvCxnSpPr>
            <p:nvPr/>
          </p:nvCxnSpPr>
          <p:spPr>
            <a:xfrm flipV="1">
              <a:off x="8864099" y="3771220"/>
              <a:ext cx="646176" cy="292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1D271F45-E3E8-0D46-973E-E7C5178B4928}"/>
                </a:ext>
              </a:extLst>
            </p:cNvPr>
            <p:cNvCxnSpPr>
              <a:cxnSpLocks/>
              <a:stCxn id="57" idx="3"/>
            </p:cNvCxnSpPr>
            <p:nvPr/>
          </p:nvCxnSpPr>
          <p:spPr>
            <a:xfrm flipH="1">
              <a:off x="9594828" y="3804781"/>
              <a:ext cx="675190" cy="6771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B688E4D8-4A77-B143-92F7-51E32405A165}"/>
                </a:ext>
              </a:extLst>
            </p:cNvPr>
            <p:cNvCxnSpPr>
              <a:cxnSpLocks/>
            </p:cNvCxnSpPr>
            <p:nvPr/>
          </p:nvCxnSpPr>
          <p:spPr>
            <a:xfrm>
              <a:off x="9594828" y="3807707"/>
              <a:ext cx="675190" cy="67417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56" name="Rectangle 55">
              <a:extLst>
                <a:ext uri="{FF2B5EF4-FFF2-40B4-BE49-F238E27FC236}">
                  <a16:creationId xmlns:a16="http://schemas.microsoft.com/office/drawing/2014/main" id="{4D02D3EC-91D1-F347-B824-857413818D7A}"/>
                </a:ext>
              </a:extLst>
            </p:cNvPr>
            <p:cNvSpPr/>
            <p:nvPr/>
          </p:nvSpPr>
          <p:spPr>
            <a:xfrm>
              <a:off x="9708395" y="3921274"/>
              <a:ext cx="448056" cy="447040"/>
            </a:xfrm>
            <a:prstGeom prst="rect">
              <a:avLst/>
            </a:prstGeom>
            <a:solidFill>
              <a:schemeClr val="accent5">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09FECF6A-3314-894D-B3BF-A201FF93257D}"/>
                </a:ext>
              </a:extLst>
            </p:cNvPr>
            <p:cNvSpPr/>
            <p:nvPr/>
          </p:nvSpPr>
          <p:spPr>
            <a:xfrm>
              <a:off x="10255511" y="3720228"/>
              <a:ext cx="99060" cy="99060"/>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8" name="Straight Connector 57">
              <a:extLst>
                <a:ext uri="{FF2B5EF4-FFF2-40B4-BE49-F238E27FC236}">
                  <a16:creationId xmlns:a16="http://schemas.microsoft.com/office/drawing/2014/main" id="{86A79B37-BF91-604E-ACAA-4B31384A97FF}"/>
                </a:ext>
              </a:extLst>
            </p:cNvPr>
            <p:cNvCxnSpPr>
              <a:cxnSpLocks/>
              <a:stCxn id="57" idx="4"/>
            </p:cNvCxnSpPr>
            <p:nvPr/>
          </p:nvCxnSpPr>
          <p:spPr>
            <a:xfrm>
              <a:off x="10305041" y="3819288"/>
              <a:ext cx="0" cy="64808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6FD46FD0-DAF5-974C-9E99-B535BFB7593F}"/>
                </a:ext>
              </a:extLst>
            </p:cNvPr>
            <p:cNvCxnSpPr>
              <a:cxnSpLocks/>
              <a:endCxn id="57" idx="2"/>
            </p:cNvCxnSpPr>
            <p:nvPr/>
          </p:nvCxnSpPr>
          <p:spPr>
            <a:xfrm flipV="1">
              <a:off x="9609335" y="3769758"/>
              <a:ext cx="646176" cy="292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286CE95B-36F5-5E4C-B538-4EE904A07536}"/>
                </a:ext>
              </a:extLst>
            </p:cNvPr>
            <p:cNvCxnSpPr>
              <a:cxnSpLocks/>
              <a:stCxn id="63" idx="3"/>
            </p:cNvCxnSpPr>
            <p:nvPr/>
          </p:nvCxnSpPr>
          <p:spPr>
            <a:xfrm flipH="1">
              <a:off x="10340064" y="3804638"/>
              <a:ext cx="675190" cy="6771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F74472F0-0102-004E-9564-AB80FE931F0C}"/>
                </a:ext>
              </a:extLst>
            </p:cNvPr>
            <p:cNvCxnSpPr>
              <a:cxnSpLocks/>
            </p:cNvCxnSpPr>
            <p:nvPr/>
          </p:nvCxnSpPr>
          <p:spPr>
            <a:xfrm>
              <a:off x="10340064" y="3807564"/>
              <a:ext cx="675190" cy="67417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62" name="Rectangle 61">
              <a:extLst>
                <a:ext uri="{FF2B5EF4-FFF2-40B4-BE49-F238E27FC236}">
                  <a16:creationId xmlns:a16="http://schemas.microsoft.com/office/drawing/2014/main" id="{553AC872-747D-3A43-97C7-27FB51CE4C87}"/>
                </a:ext>
              </a:extLst>
            </p:cNvPr>
            <p:cNvSpPr/>
            <p:nvPr/>
          </p:nvSpPr>
          <p:spPr>
            <a:xfrm>
              <a:off x="10453631" y="3921131"/>
              <a:ext cx="448056" cy="447040"/>
            </a:xfrm>
            <a:prstGeom prst="rect">
              <a:avLst/>
            </a:prstGeom>
            <a:solidFill>
              <a:schemeClr val="accent5">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4477EEE5-727D-B94D-BECD-17E3C560B893}"/>
                </a:ext>
              </a:extLst>
            </p:cNvPr>
            <p:cNvSpPr/>
            <p:nvPr/>
          </p:nvSpPr>
          <p:spPr>
            <a:xfrm>
              <a:off x="11000747" y="3720085"/>
              <a:ext cx="99060" cy="99060"/>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4" name="Straight Connector 63">
              <a:extLst>
                <a:ext uri="{FF2B5EF4-FFF2-40B4-BE49-F238E27FC236}">
                  <a16:creationId xmlns:a16="http://schemas.microsoft.com/office/drawing/2014/main" id="{B4A5B099-F396-8C49-8BB7-B60CEC72820C}"/>
                </a:ext>
              </a:extLst>
            </p:cNvPr>
            <p:cNvCxnSpPr>
              <a:cxnSpLocks/>
              <a:stCxn id="63" idx="4"/>
            </p:cNvCxnSpPr>
            <p:nvPr/>
          </p:nvCxnSpPr>
          <p:spPr>
            <a:xfrm>
              <a:off x="11050277" y="3819145"/>
              <a:ext cx="0" cy="64808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AFBF82AA-981A-CD46-AF0A-1278A8E17024}"/>
                </a:ext>
              </a:extLst>
            </p:cNvPr>
            <p:cNvCxnSpPr>
              <a:cxnSpLocks/>
              <a:endCxn id="63" idx="2"/>
            </p:cNvCxnSpPr>
            <p:nvPr/>
          </p:nvCxnSpPr>
          <p:spPr>
            <a:xfrm flipV="1">
              <a:off x="10354571" y="3769615"/>
              <a:ext cx="646176" cy="292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68" name="Oval 67">
            <a:extLst>
              <a:ext uri="{FF2B5EF4-FFF2-40B4-BE49-F238E27FC236}">
                <a16:creationId xmlns:a16="http://schemas.microsoft.com/office/drawing/2014/main" id="{27C3DADA-C72E-D743-BDFB-957B2A1DD506}"/>
              </a:ext>
            </a:extLst>
          </p:cNvPr>
          <p:cNvSpPr/>
          <p:nvPr/>
        </p:nvSpPr>
        <p:spPr>
          <a:xfrm>
            <a:off x="9418173" y="4509021"/>
            <a:ext cx="411480" cy="411480"/>
          </a:xfrm>
          <a:prstGeom prst="ellipse">
            <a:avLst/>
          </a:prstGeom>
          <a:solidFill>
            <a:schemeClr val="accent5">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45720" rIns="0" bIns="0" rtlCol="0" anchor="ctr"/>
          <a:lstStyle/>
          <a:p>
            <a:pPr algn="ctr"/>
            <a:r>
              <a:rPr lang="en-US" dirty="0">
                <a:solidFill>
                  <a:schemeClr val="tx1"/>
                </a:solidFill>
              </a:rPr>
              <a:t>✖️</a:t>
            </a:r>
          </a:p>
        </p:txBody>
      </p:sp>
      <p:sp>
        <p:nvSpPr>
          <p:cNvPr id="70" name="Oval 69">
            <a:extLst>
              <a:ext uri="{FF2B5EF4-FFF2-40B4-BE49-F238E27FC236}">
                <a16:creationId xmlns:a16="http://schemas.microsoft.com/office/drawing/2014/main" id="{2344C601-C446-784E-9751-4A8D4F5B208C}"/>
              </a:ext>
            </a:extLst>
          </p:cNvPr>
          <p:cNvSpPr/>
          <p:nvPr/>
        </p:nvSpPr>
        <p:spPr>
          <a:xfrm>
            <a:off x="9410842" y="5250745"/>
            <a:ext cx="411480" cy="411480"/>
          </a:xfrm>
          <a:prstGeom prst="ellipse">
            <a:avLst/>
          </a:prstGeom>
          <a:solidFill>
            <a:schemeClr val="accent5">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45720" rIns="0" bIns="0" rtlCol="0" anchor="ctr"/>
          <a:lstStyle/>
          <a:p>
            <a:pPr algn="ctr"/>
            <a:r>
              <a:rPr lang="en-US" altLang="zh-CN" sz="2000" b="1">
                <a:solidFill>
                  <a:schemeClr val="tx1"/>
                </a:solidFill>
              </a:rPr>
              <a:t>➖</a:t>
            </a:r>
            <a:endParaRPr lang="en-US" sz="1100" b="1">
              <a:solidFill>
                <a:schemeClr val="tx1"/>
              </a:solidFill>
            </a:endParaRPr>
          </a:p>
        </p:txBody>
      </p:sp>
      <p:sp>
        <p:nvSpPr>
          <p:cNvPr id="71" name="Oval 70">
            <a:extLst>
              <a:ext uri="{FF2B5EF4-FFF2-40B4-BE49-F238E27FC236}">
                <a16:creationId xmlns:a16="http://schemas.microsoft.com/office/drawing/2014/main" id="{171189BD-BF8E-9C4E-B435-791A5E39BBB6}"/>
              </a:ext>
            </a:extLst>
          </p:cNvPr>
          <p:cNvSpPr/>
          <p:nvPr/>
        </p:nvSpPr>
        <p:spPr>
          <a:xfrm>
            <a:off x="7926943" y="4509832"/>
            <a:ext cx="411480" cy="411480"/>
          </a:xfrm>
          <a:prstGeom prst="ellipse">
            <a:avLst/>
          </a:prstGeom>
          <a:solidFill>
            <a:srgbClr val="C7A1E3"/>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45720" rIns="0" bIns="0" rtlCol="0" anchor="ctr"/>
          <a:lstStyle/>
          <a:p>
            <a:pPr algn="ctr"/>
            <a:r>
              <a:rPr lang="en-US" altLang="zh-CN" sz="2400" b="1" dirty="0">
                <a:solidFill>
                  <a:schemeClr val="tx1"/>
                </a:solidFill>
              </a:rPr>
              <a:t>➗</a:t>
            </a:r>
            <a:endParaRPr lang="en-US" sz="1600" b="1" dirty="0">
              <a:solidFill>
                <a:schemeClr val="tx1"/>
              </a:solidFill>
            </a:endParaRPr>
          </a:p>
        </p:txBody>
      </p:sp>
      <p:sp>
        <p:nvSpPr>
          <p:cNvPr id="73" name="Freeform: Shape 199">
            <a:extLst>
              <a:ext uri="{FF2B5EF4-FFF2-40B4-BE49-F238E27FC236}">
                <a16:creationId xmlns:a16="http://schemas.microsoft.com/office/drawing/2014/main" id="{8BB1B2AA-17D0-AC45-85CE-F27C88143F96}"/>
              </a:ext>
            </a:extLst>
          </p:cNvPr>
          <p:cNvSpPr/>
          <p:nvPr/>
        </p:nvSpPr>
        <p:spPr>
          <a:xfrm flipH="1">
            <a:off x="9755189" y="4861718"/>
            <a:ext cx="197686" cy="452684"/>
          </a:xfrm>
          <a:custGeom>
            <a:avLst/>
            <a:gdLst>
              <a:gd name="connsiteX0" fmla="*/ 152521 w 152521"/>
              <a:gd name="connsiteY0" fmla="*/ 0 h 304800"/>
              <a:gd name="connsiteX1" fmla="*/ 121 w 152521"/>
              <a:gd name="connsiteY1" fmla="*/ 152400 h 304800"/>
              <a:gd name="connsiteX2" fmla="*/ 132201 w 152521"/>
              <a:gd name="connsiteY2" fmla="*/ 304800 h 304800"/>
            </a:gdLst>
            <a:ahLst/>
            <a:cxnLst>
              <a:cxn ang="0">
                <a:pos x="connsiteX0" y="connsiteY0"/>
              </a:cxn>
              <a:cxn ang="0">
                <a:pos x="connsiteX1" y="connsiteY1"/>
              </a:cxn>
              <a:cxn ang="0">
                <a:pos x="connsiteX2" y="connsiteY2"/>
              </a:cxn>
            </a:cxnLst>
            <a:rect l="l" t="t" r="r" b="b"/>
            <a:pathLst>
              <a:path w="152521" h="304800">
                <a:moveTo>
                  <a:pt x="152521" y="0"/>
                </a:moveTo>
                <a:cubicBezTo>
                  <a:pt x="78014" y="50800"/>
                  <a:pt x="3508" y="101600"/>
                  <a:pt x="121" y="152400"/>
                </a:cubicBezTo>
                <a:cubicBezTo>
                  <a:pt x="-3266" y="203200"/>
                  <a:pt x="64467" y="254000"/>
                  <a:pt x="132201" y="304800"/>
                </a:cubicBezTo>
              </a:path>
            </a:pathLst>
          </a:custGeom>
          <a:noFill/>
          <a:ln w="25400">
            <a:solidFill>
              <a:schemeClr val="tx1"/>
            </a:solidFill>
            <a:prstDash val="solid"/>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C0FF7AA7-7DEF-0344-8201-ADCA6147F2DE}"/>
              </a:ext>
            </a:extLst>
          </p:cNvPr>
          <p:cNvSpPr/>
          <p:nvPr/>
        </p:nvSpPr>
        <p:spPr>
          <a:xfrm>
            <a:off x="867833" y="1883701"/>
            <a:ext cx="3759200" cy="427498"/>
          </a:xfrm>
          <a:prstGeom prst="rect">
            <a:avLst/>
          </a:prstGeom>
          <a:solidFill>
            <a:srgbClr val="C7A1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BA846E47-A48C-4D46-9F57-766E9658EAD9}"/>
              </a:ext>
            </a:extLst>
          </p:cNvPr>
          <p:cNvSpPr/>
          <p:nvPr/>
        </p:nvSpPr>
        <p:spPr>
          <a:xfrm>
            <a:off x="867831" y="2339488"/>
            <a:ext cx="4234315" cy="89175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Content Placeholder 2">
            <a:extLst>
              <a:ext uri="{FF2B5EF4-FFF2-40B4-BE49-F238E27FC236}">
                <a16:creationId xmlns:a16="http://schemas.microsoft.com/office/drawing/2014/main" id="{22F1521D-198F-B949-A88B-C9987B09B5EE}"/>
              </a:ext>
            </a:extLst>
          </p:cNvPr>
          <p:cNvSpPr txBox="1">
            <a:spLocks/>
          </p:cNvSpPr>
          <p:nvPr/>
        </p:nvSpPr>
        <p:spPr>
          <a:xfrm>
            <a:off x="482600" y="1434615"/>
            <a:ext cx="4619546" cy="272808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dirty="0">
                <a:latin typeface="Consolas" panose="020B0609020204030204" pitchFamily="49" charset="0"/>
              </a:rPr>
              <a:t>for (j=0; j&lt;n; ++j) {</a:t>
            </a:r>
          </a:p>
          <a:p>
            <a:pPr marL="0" indent="0">
              <a:buFont typeface="Arial" panose="020B0604020202020204" pitchFamily="34" charset="0"/>
              <a:buNone/>
            </a:pPr>
            <a:r>
              <a:rPr lang="en-US" sz="2400" dirty="0">
                <a:latin typeface="Consolas" panose="020B0609020204030204" pitchFamily="49" charset="0"/>
              </a:rPr>
              <a:t>  x[j] = x[j]/a[</a:t>
            </a:r>
            <a:r>
              <a:rPr lang="en-US" sz="2400" dirty="0" err="1">
                <a:latin typeface="Consolas" panose="020B0609020204030204" pitchFamily="49" charset="0"/>
              </a:rPr>
              <a:t>j,j</a:t>
            </a:r>
            <a:r>
              <a:rPr lang="en-US" sz="2400" dirty="0">
                <a:latin typeface="Consolas" panose="020B0609020204030204" pitchFamily="49" charset="0"/>
              </a:rPr>
              <a:t>];</a:t>
            </a:r>
          </a:p>
          <a:p>
            <a:pPr marL="0" indent="0">
              <a:buFont typeface="Arial" panose="020B0604020202020204" pitchFamily="34" charset="0"/>
              <a:buNone/>
            </a:pPr>
            <a:r>
              <a:rPr lang="en-US" sz="2400" dirty="0">
                <a:latin typeface="Consolas" panose="020B0609020204030204" pitchFamily="49" charset="0"/>
              </a:rPr>
              <a:t>  for (</a:t>
            </a:r>
            <a:r>
              <a:rPr lang="en-US" sz="2400" dirty="0" err="1">
                <a:latin typeface="Consolas" panose="020B0609020204030204" pitchFamily="49" charset="0"/>
              </a:rPr>
              <a:t>i</a:t>
            </a:r>
            <a:r>
              <a:rPr lang="en-US" sz="2400" dirty="0">
                <a:latin typeface="Consolas" panose="020B0609020204030204" pitchFamily="49" charset="0"/>
              </a:rPr>
              <a:t>=j+1; </a:t>
            </a:r>
            <a:r>
              <a:rPr lang="en-US" sz="2400" dirty="0" err="1">
                <a:latin typeface="Consolas" panose="020B0609020204030204" pitchFamily="49" charset="0"/>
              </a:rPr>
              <a:t>i</a:t>
            </a:r>
            <a:r>
              <a:rPr lang="en-US" sz="2400" dirty="0">
                <a:latin typeface="Consolas" panose="020B0609020204030204" pitchFamily="49" charset="0"/>
              </a:rPr>
              <a:t>&lt;n; </a:t>
            </a:r>
            <a:r>
              <a:rPr lang="en-US" sz="2400" dirty="0" err="1">
                <a:latin typeface="Consolas" panose="020B0609020204030204" pitchFamily="49" charset="0"/>
              </a:rPr>
              <a:t>i</a:t>
            </a:r>
            <a:r>
              <a:rPr lang="en-US" sz="2400" dirty="0">
                <a:latin typeface="Consolas" panose="020B0609020204030204" pitchFamily="49" charset="0"/>
              </a:rPr>
              <a:t>+=2) {</a:t>
            </a:r>
          </a:p>
          <a:p>
            <a:pPr marL="0" indent="0">
              <a:buFont typeface="Arial" panose="020B0604020202020204" pitchFamily="34" charset="0"/>
              <a:buNone/>
            </a:pPr>
            <a:r>
              <a:rPr lang="en-US" sz="2400" dirty="0">
                <a:latin typeface="Consolas" panose="020B0609020204030204" pitchFamily="49" charset="0"/>
              </a:rPr>
              <a:t>    x[</a:t>
            </a:r>
            <a:r>
              <a:rPr lang="en-US" sz="2400" dirty="0" err="1">
                <a:latin typeface="Consolas" panose="020B0609020204030204" pitchFamily="49" charset="0"/>
              </a:rPr>
              <a:t>i</a:t>
            </a:r>
            <a:r>
              <a:rPr lang="en-US" sz="2400" dirty="0">
                <a:latin typeface="Consolas" panose="020B0609020204030204" pitchFamily="49" charset="0"/>
              </a:rPr>
              <a:t>] -= x[j]*a[</a:t>
            </a:r>
            <a:r>
              <a:rPr lang="en-US" sz="2400" dirty="0" err="1">
                <a:latin typeface="Consolas" panose="020B0609020204030204" pitchFamily="49" charset="0"/>
              </a:rPr>
              <a:t>j,i</a:t>
            </a:r>
            <a:r>
              <a:rPr lang="en-US" sz="2400" dirty="0">
                <a:latin typeface="Consolas" panose="020B0609020204030204" pitchFamily="49" charset="0"/>
              </a:rPr>
              <a:t>];</a:t>
            </a:r>
          </a:p>
          <a:p>
            <a:pPr marL="0" indent="0">
              <a:buFont typeface="Arial" panose="020B0604020202020204" pitchFamily="34" charset="0"/>
              <a:buNone/>
            </a:pPr>
            <a:r>
              <a:rPr lang="en-US" sz="2400" dirty="0">
                <a:latin typeface="Consolas" panose="020B0609020204030204" pitchFamily="49" charset="0"/>
              </a:rPr>
              <a:t>}}</a:t>
            </a:r>
          </a:p>
        </p:txBody>
      </p:sp>
      <p:cxnSp>
        <p:nvCxnSpPr>
          <p:cNvPr id="83" name="Straight Arrow Connector 82">
            <a:extLst>
              <a:ext uri="{FF2B5EF4-FFF2-40B4-BE49-F238E27FC236}">
                <a16:creationId xmlns:a16="http://schemas.microsoft.com/office/drawing/2014/main" id="{A7D543C9-4239-2942-AB33-A39C26CD2D3C}"/>
              </a:ext>
            </a:extLst>
          </p:cNvPr>
          <p:cNvCxnSpPr>
            <a:cxnSpLocks/>
            <a:stCxn id="49" idx="1"/>
          </p:cNvCxnSpPr>
          <p:nvPr/>
        </p:nvCxnSpPr>
        <p:spPr>
          <a:xfrm>
            <a:off x="7724448" y="4304126"/>
            <a:ext cx="253233" cy="26214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8" name="Freeform 97">
            <a:extLst>
              <a:ext uri="{FF2B5EF4-FFF2-40B4-BE49-F238E27FC236}">
                <a16:creationId xmlns:a16="http://schemas.microsoft.com/office/drawing/2014/main" id="{74AE9B40-F91E-4C48-B832-59FA37CE8DAA}"/>
              </a:ext>
            </a:extLst>
          </p:cNvPr>
          <p:cNvSpPr/>
          <p:nvPr/>
        </p:nvSpPr>
        <p:spPr>
          <a:xfrm>
            <a:off x="8307885" y="4231943"/>
            <a:ext cx="1182370" cy="1064933"/>
          </a:xfrm>
          <a:custGeom>
            <a:avLst/>
            <a:gdLst>
              <a:gd name="connsiteX0" fmla="*/ 0 w 1115291"/>
              <a:gd name="connsiteY0" fmla="*/ 0 h 1080654"/>
              <a:gd name="connsiteX1" fmla="*/ 193964 w 1115291"/>
              <a:gd name="connsiteY1" fmla="*/ 152400 h 1080654"/>
              <a:gd name="connsiteX2" fmla="*/ 180110 w 1115291"/>
              <a:gd name="connsiteY2" fmla="*/ 796636 h 1080654"/>
              <a:gd name="connsiteX3" fmla="*/ 858982 w 1115291"/>
              <a:gd name="connsiteY3" fmla="*/ 872836 h 1080654"/>
              <a:gd name="connsiteX4" fmla="*/ 1115291 w 1115291"/>
              <a:gd name="connsiteY4" fmla="*/ 1080654 h 10806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5291" h="1080654">
                <a:moveTo>
                  <a:pt x="0" y="0"/>
                </a:moveTo>
                <a:cubicBezTo>
                  <a:pt x="81973" y="9813"/>
                  <a:pt x="163946" y="19627"/>
                  <a:pt x="193964" y="152400"/>
                </a:cubicBezTo>
                <a:cubicBezTo>
                  <a:pt x="223982" y="285173"/>
                  <a:pt x="69274" y="676563"/>
                  <a:pt x="180110" y="796636"/>
                </a:cubicBezTo>
                <a:cubicBezTo>
                  <a:pt x="290946" y="916709"/>
                  <a:pt x="703119" y="825500"/>
                  <a:pt x="858982" y="872836"/>
                </a:cubicBezTo>
                <a:cubicBezTo>
                  <a:pt x="1014845" y="920172"/>
                  <a:pt x="1065068" y="1000413"/>
                  <a:pt x="1115291" y="1080654"/>
                </a:cubicBezTo>
              </a:path>
            </a:pathLst>
          </a:custGeom>
          <a:noFill/>
          <a:ln w="25400">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a:extLst>
              <a:ext uri="{FF2B5EF4-FFF2-40B4-BE49-F238E27FC236}">
                <a16:creationId xmlns:a16="http://schemas.microsoft.com/office/drawing/2014/main" id="{B45136C9-7E65-F041-8635-AB1829415C0F}"/>
              </a:ext>
            </a:extLst>
          </p:cNvPr>
          <p:cNvSpPr/>
          <p:nvPr/>
        </p:nvSpPr>
        <p:spPr>
          <a:xfrm>
            <a:off x="7750828" y="4886151"/>
            <a:ext cx="271100" cy="1079048"/>
          </a:xfrm>
          <a:custGeom>
            <a:avLst/>
            <a:gdLst>
              <a:gd name="connsiteX0" fmla="*/ 220720 w 220720"/>
              <a:gd name="connsiteY0" fmla="*/ 0 h 1079048"/>
              <a:gd name="connsiteX1" fmla="*/ 18767 w 220720"/>
              <a:gd name="connsiteY1" fmla="*/ 230002 h 1079048"/>
              <a:gd name="connsiteX2" fmla="*/ 7547 w 220720"/>
              <a:gd name="connsiteY2" fmla="*/ 970498 h 1079048"/>
              <a:gd name="connsiteX3" fmla="*/ 7547 w 220720"/>
              <a:gd name="connsiteY3" fmla="*/ 1060255 h 1079048"/>
            </a:gdLst>
            <a:ahLst/>
            <a:cxnLst>
              <a:cxn ang="0">
                <a:pos x="connsiteX0" y="connsiteY0"/>
              </a:cxn>
              <a:cxn ang="0">
                <a:pos x="connsiteX1" y="connsiteY1"/>
              </a:cxn>
              <a:cxn ang="0">
                <a:pos x="connsiteX2" y="connsiteY2"/>
              </a:cxn>
              <a:cxn ang="0">
                <a:pos x="connsiteX3" y="connsiteY3"/>
              </a:cxn>
            </a:cxnLst>
            <a:rect l="l" t="t" r="r" b="b"/>
            <a:pathLst>
              <a:path w="220720" h="1079048">
                <a:moveTo>
                  <a:pt x="220720" y="0"/>
                </a:moveTo>
                <a:cubicBezTo>
                  <a:pt x="137508" y="34126"/>
                  <a:pt x="54296" y="68252"/>
                  <a:pt x="18767" y="230002"/>
                </a:cubicBezTo>
                <a:cubicBezTo>
                  <a:pt x="-16762" y="391752"/>
                  <a:pt x="9417" y="832123"/>
                  <a:pt x="7547" y="970498"/>
                </a:cubicBezTo>
                <a:cubicBezTo>
                  <a:pt x="5677" y="1108874"/>
                  <a:pt x="6612" y="1084564"/>
                  <a:pt x="7547" y="1060255"/>
                </a:cubicBezTo>
              </a:path>
            </a:pathLst>
          </a:custGeom>
          <a:noFill/>
          <a:ln w="25400">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2" name="Straight Arrow Connector 101">
            <a:extLst>
              <a:ext uri="{FF2B5EF4-FFF2-40B4-BE49-F238E27FC236}">
                <a16:creationId xmlns:a16="http://schemas.microsoft.com/office/drawing/2014/main" id="{6FCD7475-7913-9840-B8D5-B9822F4FB5F3}"/>
              </a:ext>
            </a:extLst>
          </p:cNvPr>
          <p:cNvCxnSpPr>
            <a:cxnSpLocks/>
            <a:endCxn id="42" idx="5"/>
          </p:cNvCxnSpPr>
          <p:nvPr/>
        </p:nvCxnSpPr>
        <p:spPr>
          <a:xfrm>
            <a:off x="9766476" y="5609180"/>
            <a:ext cx="263726" cy="26214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4" name="Straight Arrow Connector 103">
            <a:extLst>
              <a:ext uri="{FF2B5EF4-FFF2-40B4-BE49-F238E27FC236}">
                <a16:creationId xmlns:a16="http://schemas.microsoft.com/office/drawing/2014/main" id="{B3006BC4-4B23-9440-AC14-C8415EFD0FFB}"/>
              </a:ext>
            </a:extLst>
          </p:cNvPr>
          <p:cNvCxnSpPr>
            <a:cxnSpLocks/>
          </p:cNvCxnSpPr>
          <p:nvPr/>
        </p:nvCxnSpPr>
        <p:spPr>
          <a:xfrm>
            <a:off x="9224333" y="4254065"/>
            <a:ext cx="239686" cy="30101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0" name="Freeform 129">
            <a:extLst>
              <a:ext uri="{FF2B5EF4-FFF2-40B4-BE49-F238E27FC236}">
                <a16:creationId xmlns:a16="http://schemas.microsoft.com/office/drawing/2014/main" id="{C68AEC1A-1695-AC4C-8C2D-D7CF46BA092C}"/>
              </a:ext>
            </a:extLst>
          </p:cNvPr>
          <p:cNvSpPr/>
          <p:nvPr/>
        </p:nvSpPr>
        <p:spPr>
          <a:xfrm flipH="1">
            <a:off x="9788349" y="4236829"/>
            <a:ext cx="263181" cy="352540"/>
          </a:xfrm>
          <a:custGeom>
            <a:avLst/>
            <a:gdLst>
              <a:gd name="connsiteX0" fmla="*/ 0 w 308472"/>
              <a:gd name="connsiteY0" fmla="*/ 0 h 352540"/>
              <a:gd name="connsiteX1" fmla="*/ 143219 w 308472"/>
              <a:gd name="connsiteY1" fmla="*/ 110169 h 352540"/>
              <a:gd name="connsiteX2" fmla="*/ 236862 w 308472"/>
              <a:gd name="connsiteY2" fmla="*/ 297455 h 352540"/>
              <a:gd name="connsiteX3" fmla="*/ 308472 w 308472"/>
              <a:gd name="connsiteY3" fmla="*/ 352540 h 352540"/>
            </a:gdLst>
            <a:ahLst/>
            <a:cxnLst>
              <a:cxn ang="0">
                <a:pos x="connsiteX0" y="connsiteY0"/>
              </a:cxn>
              <a:cxn ang="0">
                <a:pos x="connsiteX1" y="connsiteY1"/>
              </a:cxn>
              <a:cxn ang="0">
                <a:pos x="connsiteX2" y="connsiteY2"/>
              </a:cxn>
              <a:cxn ang="0">
                <a:pos x="connsiteX3" y="connsiteY3"/>
              </a:cxn>
            </a:cxnLst>
            <a:rect l="l" t="t" r="r" b="b"/>
            <a:pathLst>
              <a:path w="308472" h="352540">
                <a:moveTo>
                  <a:pt x="0" y="0"/>
                </a:moveTo>
                <a:cubicBezTo>
                  <a:pt x="51871" y="30296"/>
                  <a:pt x="103742" y="60593"/>
                  <a:pt x="143219" y="110169"/>
                </a:cubicBezTo>
                <a:cubicBezTo>
                  <a:pt x="182696" y="159745"/>
                  <a:pt x="209320" y="257060"/>
                  <a:pt x="236862" y="297455"/>
                </a:cubicBezTo>
                <a:cubicBezTo>
                  <a:pt x="264404" y="337850"/>
                  <a:pt x="286438" y="345195"/>
                  <a:pt x="308472" y="352540"/>
                </a:cubicBezTo>
              </a:path>
            </a:pathLst>
          </a:custGeom>
          <a:noFill/>
          <a:ln w="25400">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a:extLst>
              <a:ext uri="{FF2B5EF4-FFF2-40B4-BE49-F238E27FC236}">
                <a16:creationId xmlns:a16="http://schemas.microsoft.com/office/drawing/2014/main" id="{15F5E4C2-3883-3640-A987-653A1D96FDED}"/>
              </a:ext>
            </a:extLst>
          </p:cNvPr>
          <p:cNvSpPr/>
          <p:nvPr/>
        </p:nvSpPr>
        <p:spPr>
          <a:xfrm rot="5400000">
            <a:off x="2627435" y="4311955"/>
            <a:ext cx="321930" cy="321930"/>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a:extLst>
              <a:ext uri="{FF2B5EF4-FFF2-40B4-BE49-F238E27FC236}">
                <a16:creationId xmlns:a16="http://schemas.microsoft.com/office/drawing/2014/main" id="{EB8191DA-393C-914C-9E9E-8183DC48FF69}"/>
              </a:ext>
            </a:extLst>
          </p:cNvPr>
          <p:cNvSpPr/>
          <p:nvPr/>
        </p:nvSpPr>
        <p:spPr>
          <a:xfrm rot="5400000">
            <a:off x="2199611" y="4312411"/>
            <a:ext cx="321930" cy="321930"/>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Oval 135">
            <a:extLst>
              <a:ext uri="{FF2B5EF4-FFF2-40B4-BE49-F238E27FC236}">
                <a16:creationId xmlns:a16="http://schemas.microsoft.com/office/drawing/2014/main" id="{26055C43-6413-8D40-9FB8-AA7843B9201A}"/>
              </a:ext>
            </a:extLst>
          </p:cNvPr>
          <p:cNvSpPr/>
          <p:nvPr/>
        </p:nvSpPr>
        <p:spPr>
          <a:xfrm rot="5400000">
            <a:off x="1773552" y="4311955"/>
            <a:ext cx="321930" cy="321930"/>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Oval 136">
            <a:extLst>
              <a:ext uri="{FF2B5EF4-FFF2-40B4-BE49-F238E27FC236}">
                <a16:creationId xmlns:a16="http://schemas.microsoft.com/office/drawing/2014/main" id="{249592A4-0779-9F42-A884-A313B62C2E8A}"/>
              </a:ext>
            </a:extLst>
          </p:cNvPr>
          <p:cNvSpPr/>
          <p:nvPr/>
        </p:nvSpPr>
        <p:spPr>
          <a:xfrm rot="5400000">
            <a:off x="1347493" y="4311955"/>
            <a:ext cx="321930" cy="321930"/>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Oval 137">
            <a:extLst>
              <a:ext uri="{FF2B5EF4-FFF2-40B4-BE49-F238E27FC236}">
                <a16:creationId xmlns:a16="http://schemas.microsoft.com/office/drawing/2014/main" id="{F80B9668-B079-1142-9313-5BED99D0D274}"/>
              </a:ext>
            </a:extLst>
          </p:cNvPr>
          <p:cNvSpPr/>
          <p:nvPr/>
        </p:nvSpPr>
        <p:spPr>
          <a:xfrm rot="5400000">
            <a:off x="921434" y="4312042"/>
            <a:ext cx="321930" cy="321930"/>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Oval 138">
            <a:extLst>
              <a:ext uri="{FF2B5EF4-FFF2-40B4-BE49-F238E27FC236}">
                <a16:creationId xmlns:a16="http://schemas.microsoft.com/office/drawing/2014/main" id="{8CD0437E-EAE5-7449-AE66-7C39DF2B71EB}"/>
              </a:ext>
            </a:extLst>
          </p:cNvPr>
          <p:cNvSpPr/>
          <p:nvPr/>
        </p:nvSpPr>
        <p:spPr>
          <a:xfrm rot="5400000">
            <a:off x="496257" y="4316885"/>
            <a:ext cx="321930" cy="321930"/>
          </a:xfrm>
          <a:prstGeom prst="ellipse">
            <a:avLst/>
          </a:prstGeom>
          <a:solidFill>
            <a:srgbClr val="C7A1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5E87CA35-7F86-B148-88C7-1151DC0F563B}"/>
              </a:ext>
            </a:extLst>
          </p:cNvPr>
          <p:cNvSpPr/>
          <p:nvPr/>
        </p:nvSpPr>
        <p:spPr>
          <a:xfrm rot="5400000">
            <a:off x="2627435" y="4798579"/>
            <a:ext cx="321930" cy="321930"/>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a:extLst>
              <a:ext uri="{FF2B5EF4-FFF2-40B4-BE49-F238E27FC236}">
                <a16:creationId xmlns:a16="http://schemas.microsoft.com/office/drawing/2014/main" id="{BB314E5E-D994-E84F-8D4C-646E195D6FBA}"/>
              </a:ext>
            </a:extLst>
          </p:cNvPr>
          <p:cNvSpPr/>
          <p:nvPr/>
        </p:nvSpPr>
        <p:spPr>
          <a:xfrm rot="5400000">
            <a:off x="2199611" y="4798579"/>
            <a:ext cx="321930" cy="321930"/>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a:extLst>
              <a:ext uri="{FF2B5EF4-FFF2-40B4-BE49-F238E27FC236}">
                <a16:creationId xmlns:a16="http://schemas.microsoft.com/office/drawing/2014/main" id="{6DD4ECAA-2480-8C45-90BC-25AF8E126766}"/>
              </a:ext>
            </a:extLst>
          </p:cNvPr>
          <p:cNvSpPr/>
          <p:nvPr/>
        </p:nvSpPr>
        <p:spPr>
          <a:xfrm rot="5400000">
            <a:off x="1773552" y="4798579"/>
            <a:ext cx="321930" cy="321930"/>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Oval 143">
            <a:extLst>
              <a:ext uri="{FF2B5EF4-FFF2-40B4-BE49-F238E27FC236}">
                <a16:creationId xmlns:a16="http://schemas.microsoft.com/office/drawing/2014/main" id="{07CEF3DE-E1CC-384B-8E8E-BDDAE93A8213}"/>
              </a:ext>
            </a:extLst>
          </p:cNvPr>
          <p:cNvSpPr/>
          <p:nvPr/>
        </p:nvSpPr>
        <p:spPr>
          <a:xfrm rot="5400000">
            <a:off x="1347493" y="4798579"/>
            <a:ext cx="321930" cy="321930"/>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947D19C5-32ED-4A49-97C8-B057391667DC}"/>
              </a:ext>
            </a:extLst>
          </p:cNvPr>
          <p:cNvSpPr/>
          <p:nvPr/>
        </p:nvSpPr>
        <p:spPr>
          <a:xfrm rot="5400000">
            <a:off x="921434" y="4798579"/>
            <a:ext cx="321930" cy="321930"/>
          </a:xfrm>
          <a:prstGeom prst="ellipse">
            <a:avLst/>
          </a:prstGeom>
          <a:solidFill>
            <a:srgbClr val="C7A1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Oval 145">
            <a:extLst>
              <a:ext uri="{FF2B5EF4-FFF2-40B4-BE49-F238E27FC236}">
                <a16:creationId xmlns:a16="http://schemas.microsoft.com/office/drawing/2014/main" id="{B02A16D3-2554-4E4E-AF42-C9A793E5B921}"/>
              </a:ext>
            </a:extLst>
          </p:cNvPr>
          <p:cNvSpPr/>
          <p:nvPr/>
        </p:nvSpPr>
        <p:spPr>
          <a:xfrm rot="5400000">
            <a:off x="2627435" y="5329346"/>
            <a:ext cx="321930" cy="321930"/>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Oval 146">
            <a:extLst>
              <a:ext uri="{FF2B5EF4-FFF2-40B4-BE49-F238E27FC236}">
                <a16:creationId xmlns:a16="http://schemas.microsoft.com/office/drawing/2014/main" id="{67295EEC-F19F-0A41-B15B-654BB206BBDB}"/>
              </a:ext>
            </a:extLst>
          </p:cNvPr>
          <p:cNvSpPr/>
          <p:nvPr/>
        </p:nvSpPr>
        <p:spPr>
          <a:xfrm rot="5400000">
            <a:off x="2199611" y="5329346"/>
            <a:ext cx="321930" cy="321930"/>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Oval 147">
            <a:extLst>
              <a:ext uri="{FF2B5EF4-FFF2-40B4-BE49-F238E27FC236}">
                <a16:creationId xmlns:a16="http://schemas.microsoft.com/office/drawing/2014/main" id="{8E53675E-99C6-1443-BC6D-D9C9FB070031}"/>
              </a:ext>
            </a:extLst>
          </p:cNvPr>
          <p:cNvSpPr/>
          <p:nvPr/>
        </p:nvSpPr>
        <p:spPr>
          <a:xfrm rot="5400000">
            <a:off x="1773552" y="5329346"/>
            <a:ext cx="321930" cy="321930"/>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Oval 148">
            <a:extLst>
              <a:ext uri="{FF2B5EF4-FFF2-40B4-BE49-F238E27FC236}">
                <a16:creationId xmlns:a16="http://schemas.microsoft.com/office/drawing/2014/main" id="{883A2D6B-0944-6F49-9169-4218A45C321B}"/>
              </a:ext>
            </a:extLst>
          </p:cNvPr>
          <p:cNvSpPr/>
          <p:nvPr/>
        </p:nvSpPr>
        <p:spPr>
          <a:xfrm rot="5400000">
            <a:off x="1347493" y="5329346"/>
            <a:ext cx="321930" cy="321930"/>
          </a:xfrm>
          <a:prstGeom prst="ellipse">
            <a:avLst/>
          </a:prstGeom>
          <a:solidFill>
            <a:srgbClr val="C7A1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Oval 150">
            <a:extLst>
              <a:ext uri="{FF2B5EF4-FFF2-40B4-BE49-F238E27FC236}">
                <a16:creationId xmlns:a16="http://schemas.microsoft.com/office/drawing/2014/main" id="{C10B1087-01F1-D44A-BEC4-12D2D7342F5F}"/>
              </a:ext>
            </a:extLst>
          </p:cNvPr>
          <p:cNvSpPr/>
          <p:nvPr/>
        </p:nvSpPr>
        <p:spPr>
          <a:xfrm rot="5400000">
            <a:off x="2627435" y="5860113"/>
            <a:ext cx="321930" cy="321930"/>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a:extLst>
              <a:ext uri="{FF2B5EF4-FFF2-40B4-BE49-F238E27FC236}">
                <a16:creationId xmlns:a16="http://schemas.microsoft.com/office/drawing/2014/main" id="{6D1AE31B-42DC-5744-93FD-9C2C3D896516}"/>
              </a:ext>
            </a:extLst>
          </p:cNvPr>
          <p:cNvSpPr/>
          <p:nvPr/>
        </p:nvSpPr>
        <p:spPr>
          <a:xfrm rot="5400000">
            <a:off x="2199611" y="5860113"/>
            <a:ext cx="321930" cy="321930"/>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a:extLst>
              <a:ext uri="{FF2B5EF4-FFF2-40B4-BE49-F238E27FC236}">
                <a16:creationId xmlns:a16="http://schemas.microsoft.com/office/drawing/2014/main" id="{E6C276D7-5E9B-9647-9C53-1249CAA13C5F}"/>
              </a:ext>
            </a:extLst>
          </p:cNvPr>
          <p:cNvSpPr/>
          <p:nvPr/>
        </p:nvSpPr>
        <p:spPr>
          <a:xfrm rot="5400000">
            <a:off x="1773552" y="5860113"/>
            <a:ext cx="321930" cy="321930"/>
          </a:xfrm>
          <a:prstGeom prst="ellipse">
            <a:avLst/>
          </a:prstGeom>
          <a:solidFill>
            <a:srgbClr val="C7A1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a:extLst>
              <a:ext uri="{FF2B5EF4-FFF2-40B4-BE49-F238E27FC236}">
                <a16:creationId xmlns:a16="http://schemas.microsoft.com/office/drawing/2014/main" id="{E8A979AC-48BA-2A48-9103-6F3E47EFAD1F}"/>
              </a:ext>
            </a:extLst>
          </p:cNvPr>
          <p:cNvSpPr/>
          <p:nvPr/>
        </p:nvSpPr>
        <p:spPr>
          <a:xfrm rot="5400000">
            <a:off x="2627435" y="6390880"/>
            <a:ext cx="321930" cy="321930"/>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a:extLst>
              <a:ext uri="{FF2B5EF4-FFF2-40B4-BE49-F238E27FC236}">
                <a16:creationId xmlns:a16="http://schemas.microsoft.com/office/drawing/2014/main" id="{A824E5C2-FB38-414C-80E0-09FEEE13300E}"/>
              </a:ext>
            </a:extLst>
          </p:cNvPr>
          <p:cNvSpPr/>
          <p:nvPr/>
        </p:nvSpPr>
        <p:spPr>
          <a:xfrm rot="5400000">
            <a:off x="2199611" y="6390880"/>
            <a:ext cx="321930" cy="321930"/>
          </a:xfrm>
          <a:prstGeom prst="ellipse">
            <a:avLst/>
          </a:prstGeom>
          <a:solidFill>
            <a:srgbClr val="C7A1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Rectangle 161">
            <a:extLst>
              <a:ext uri="{FF2B5EF4-FFF2-40B4-BE49-F238E27FC236}">
                <a16:creationId xmlns:a16="http://schemas.microsoft.com/office/drawing/2014/main" id="{F0817B9F-E4F5-7349-AB31-B4327A732DBC}"/>
              </a:ext>
            </a:extLst>
          </p:cNvPr>
          <p:cNvSpPr/>
          <p:nvPr/>
        </p:nvSpPr>
        <p:spPr>
          <a:xfrm>
            <a:off x="5772520" y="3930982"/>
            <a:ext cx="1514442" cy="446339"/>
          </a:xfrm>
          <a:prstGeom prst="rect">
            <a:avLst/>
          </a:prstGeom>
          <a:solidFill>
            <a:schemeClr val="accent6">
              <a:lumMod val="60000"/>
              <a:lumOff val="4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a[</a:t>
            </a:r>
            <a:r>
              <a:rPr lang="en-US" sz="2400" dirty="0" err="1">
                <a:solidFill>
                  <a:schemeClr val="tx1"/>
                </a:solidFill>
              </a:rPr>
              <a:t>n:m,p:q</a:t>
            </a:r>
            <a:r>
              <a:rPr lang="en-US" sz="2400" dirty="0">
                <a:solidFill>
                  <a:schemeClr val="tx1"/>
                </a:solidFill>
              </a:rPr>
              <a:t>]</a:t>
            </a:r>
          </a:p>
        </p:txBody>
      </p:sp>
      <p:sp>
        <p:nvSpPr>
          <p:cNvPr id="3" name="TextBox 2">
            <a:extLst>
              <a:ext uri="{FF2B5EF4-FFF2-40B4-BE49-F238E27FC236}">
                <a16:creationId xmlns:a16="http://schemas.microsoft.com/office/drawing/2014/main" id="{797F3DE5-BA17-8C4C-AD05-C38A99891F0B}"/>
              </a:ext>
            </a:extLst>
          </p:cNvPr>
          <p:cNvSpPr txBox="1"/>
          <p:nvPr/>
        </p:nvSpPr>
        <p:spPr>
          <a:xfrm>
            <a:off x="3027432" y="3876895"/>
            <a:ext cx="2610010" cy="461665"/>
          </a:xfrm>
          <a:prstGeom prst="rect">
            <a:avLst/>
          </a:prstGeom>
          <a:noFill/>
        </p:spPr>
        <p:txBody>
          <a:bodyPr wrap="none" rtlCol="0">
            <a:spAutoFit/>
          </a:bodyPr>
          <a:lstStyle/>
          <a:p>
            <a:r>
              <a:rPr lang="en-US" sz="2400" dirty="0"/>
              <a:t>Rectangular Slicing:</a:t>
            </a:r>
          </a:p>
        </p:txBody>
      </p:sp>
      <p:sp>
        <p:nvSpPr>
          <p:cNvPr id="164" name="TextBox 163">
            <a:extLst>
              <a:ext uri="{FF2B5EF4-FFF2-40B4-BE49-F238E27FC236}">
                <a16:creationId xmlns:a16="http://schemas.microsoft.com/office/drawing/2014/main" id="{F6B674B6-DF1B-E049-8973-4FD56A220872}"/>
              </a:ext>
            </a:extLst>
          </p:cNvPr>
          <p:cNvSpPr txBox="1"/>
          <p:nvPr/>
        </p:nvSpPr>
        <p:spPr>
          <a:xfrm>
            <a:off x="3073216" y="4388358"/>
            <a:ext cx="2374496" cy="461665"/>
          </a:xfrm>
          <a:prstGeom prst="rect">
            <a:avLst/>
          </a:prstGeom>
          <a:noFill/>
        </p:spPr>
        <p:txBody>
          <a:bodyPr wrap="none" rtlCol="0">
            <a:spAutoFit/>
          </a:bodyPr>
          <a:lstStyle/>
          <a:p>
            <a:r>
              <a:rPr lang="en-US" sz="2400" dirty="0"/>
              <a:t>Triangular Slicing:</a:t>
            </a:r>
          </a:p>
        </p:txBody>
      </p:sp>
      <p:sp>
        <p:nvSpPr>
          <p:cNvPr id="165" name="Rectangle 164">
            <a:extLst>
              <a:ext uri="{FF2B5EF4-FFF2-40B4-BE49-F238E27FC236}">
                <a16:creationId xmlns:a16="http://schemas.microsoft.com/office/drawing/2014/main" id="{619FE038-9175-2E41-8C29-13DC0B5993C3}"/>
              </a:ext>
            </a:extLst>
          </p:cNvPr>
          <p:cNvSpPr/>
          <p:nvPr/>
        </p:nvSpPr>
        <p:spPr>
          <a:xfrm>
            <a:off x="5761570" y="6297579"/>
            <a:ext cx="1248431" cy="446339"/>
          </a:xfrm>
          <a:prstGeom prst="rect">
            <a:avLst/>
          </a:prstGeom>
          <a:solidFill>
            <a:schemeClr val="accent6">
              <a:lumMod val="60000"/>
              <a:lumOff val="4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a[n-2:n]</a:t>
            </a:r>
          </a:p>
        </p:txBody>
      </p:sp>
      <p:sp>
        <p:nvSpPr>
          <p:cNvPr id="166" name="Rectangle 165">
            <a:extLst>
              <a:ext uri="{FF2B5EF4-FFF2-40B4-BE49-F238E27FC236}">
                <a16:creationId xmlns:a16="http://schemas.microsoft.com/office/drawing/2014/main" id="{92D7053A-2A1F-1C4F-BE56-412966117C95}"/>
              </a:ext>
            </a:extLst>
          </p:cNvPr>
          <p:cNvSpPr/>
          <p:nvPr/>
        </p:nvSpPr>
        <p:spPr>
          <a:xfrm>
            <a:off x="5763499" y="5554726"/>
            <a:ext cx="1231867" cy="446339"/>
          </a:xfrm>
          <a:prstGeom prst="rect">
            <a:avLst/>
          </a:prstGeom>
          <a:solidFill>
            <a:schemeClr val="accent6">
              <a:lumMod val="60000"/>
              <a:lumOff val="4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a[j+3:n]</a:t>
            </a:r>
          </a:p>
        </p:txBody>
      </p:sp>
      <p:sp>
        <p:nvSpPr>
          <p:cNvPr id="167" name="Rectangle 166">
            <a:extLst>
              <a:ext uri="{FF2B5EF4-FFF2-40B4-BE49-F238E27FC236}">
                <a16:creationId xmlns:a16="http://schemas.microsoft.com/office/drawing/2014/main" id="{D5B797D3-1C62-7F4C-BC09-DF6F4241E0BC}"/>
              </a:ext>
            </a:extLst>
          </p:cNvPr>
          <p:cNvSpPr/>
          <p:nvPr/>
        </p:nvSpPr>
        <p:spPr>
          <a:xfrm>
            <a:off x="5763500" y="5040376"/>
            <a:ext cx="1231866" cy="446339"/>
          </a:xfrm>
          <a:prstGeom prst="rect">
            <a:avLst/>
          </a:prstGeom>
          <a:solidFill>
            <a:schemeClr val="accent6">
              <a:lumMod val="60000"/>
              <a:lumOff val="4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a[j+2:n]</a:t>
            </a:r>
          </a:p>
        </p:txBody>
      </p:sp>
      <p:sp>
        <p:nvSpPr>
          <p:cNvPr id="168" name="Rectangle 167">
            <a:extLst>
              <a:ext uri="{FF2B5EF4-FFF2-40B4-BE49-F238E27FC236}">
                <a16:creationId xmlns:a16="http://schemas.microsoft.com/office/drawing/2014/main" id="{C0B6E1F3-AE64-5C47-BD44-CC670E85758F}"/>
              </a:ext>
            </a:extLst>
          </p:cNvPr>
          <p:cNvSpPr/>
          <p:nvPr/>
        </p:nvSpPr>
        <p:spPr>
          <a:xfrm>
            <a:off x="5761570" y="4541239"/>
            <a:ext cx="1230431" cy="446339"/>
          </a:xfrm>
          <a:prstGeom prst="rect">
            <a:avLst/>
          </a:prstGeom>
          <a:solidFill>
            <a:schemeClr val="accent6">
              <a:lumMod val="60000"/>
              <a:lumOff val="4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a[j+1:n]</a:t>
            </a:r>
          </a:p>
        </p:txBody>
      </p:sp>
      <p:sp>
        <p:nvSpPr>
          <p:cNvPr id="189" name="TextBox 188">
            <a:extLst>
              <a:ext uri="{FF2B5EF4-FFF2-40B4-BE49-F238E27FC236}">
                <a16:creationId xmlns:a16="http://schemas.microsoft.com/office/drawing/2014/main" id="{6A75F02C-3753-AB43-8584-CDC441A1638E}"/>
              </a:ext>
            </a:extLst>
          </p:cNvPr>
          <p:cNvSpPr txBox="1"/>
          <p:nvPr/>
        </p:nvSpPr>
        <p:spPr>
          <a:xfrm>
            <a:off x="6222320" y="5883310"/>
            <a:ext cx="743670" cy="369332"/>
          </a:xfrm>
          <a:prstGeom prst="rect">
            <a:avLst/>
          </a:prstGeom>
          <a:noFill/>
        </p:spPr>
        <p:txBody>
          <a:bodyPr wrap="square" rtlCol="0">
            <a:spAutoFit/>
          </a:bodyPr>
          <a:lstStyle/>
          <a:p>
            <a:r>
              <a:rPr lang="en-US" dirty="0"/>
              <a:t>…</a:t>
            </a:r>
          </a:p>
        </p:txBody>
      </p:sp>
      <p:sp>
        <p:nvSpPr>
          <p:cNvPr id="196" name="Rectangle 195">
            <a:extLst>
              <a:ext uri="{FF2B5EF4-FFF2-40B4-BE49-F238E27FC236}">
                <a16:creationId xmlns:a16="http://schemas.microsoft.com/office/drawing/2014/main" id="{2F6B386F-4D3B-4A41-9F40-6476491923E1}"/>
              </a:ext>
            </a:extLst>
          </p:cNvPr>
          <p:cNvSpPr/>
          <p:nvPr/>
        </p:nvSpPr>
        <p:spPr>
          <a:xfrm rot="16200000">
            <a:off x="1740640" y="3412939"/>
            <a:ext cx="402258" cy="211996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Rectangle 198">
            <a:extLst>
              <a:ext uri="{FF2B5EF4-FFF2-40B4-BE49-F238E27FC236}">
                <a16:creationId xmlns:a16="http://schemas.microsoft.com/office/drawing/2014/main" id="{AA370537-8E6B-264F-A4EA-4023649B8F38}"/>
              </a:ext>
            </a:extLst>
          </p:cNvPr>
          <p:cNvSpPr/>
          <p:nvPr/>
        </p:nvSpPr>
        <p:spPr>
          <a:xfrm rot="16200000">
            <a:off x="1957811" y="4116734"/>
            <a:ext cx="402258" cy="168561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Rectangle 199">
            <a:extLst>
              <a:ext uri="{FF2B5EF4-FFF2-40B4-BE49-F238E27FC236}">
                <a16:creationId xmlns:a16="http://schemas.microsoft.com/office/drawing/2014/main" id="{C10BA86A-824C-EB44-B477-88C4CEDE03E8}"/>
              </a:ext>
            </a:extLst>
          </p:cNvPr>
          <p:cNvSpPr/>
          <p:nvPr/>
        </p:nvSpPr>
        <p:spPr>
          <a:xfrm rot="16200000">
            <a:off x="2167585" y="4835886"/>
            <a:ext cx="402258" cy="126607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Rectangle 200">
            <a:extLst>
              <a:ext uri="{FF2B5EF4-FFF2-40B4-BE49-F238E27FC236}">
                <a16:creationId xmlns:a16="http://schemas.microsoft.com/office/drawing/2014/main" id="{399C6907-28BA-9E49-BC61-30DEF8C2D8E4}"/>
              </a:ext>
            </a:extLst>
          </p:cNvPr>
          <p:cNvSpPr/>
          <p:nvPr/>
        </p:nvSpPr>
        <p:spPr>
          <a:xfrm rot="16200000">
            <a:off x="2378471" y="5575509"/>
            <a:ext cx="402258" cy="84429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Rectangle 201">
            <a:extLst>
              <a:ext uri="{FF2B5EF4-FFF2-40B4-BE49-F238E27FC236}">
                <a16:creationId xmlns:a16="http://schemas.microsoft.com/office/drawing/2014/main" id="{7242A6EC-04BD-D649-B4DB-F7C546F51AEC}"/>
              </a:ext>
            </a:extLst>
          </p:cNvPr>
          <p:cNvSpPr/>
          <p:nvPr/>
        </p:nvSpPr>
        <p:spPr>
          <a:xfrm rot="16200000">
            <a:off x="2589547" y="6336401"/>
            <a:ext cx="402258" cy="42214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76665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9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6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6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 grpId="0" animBg="1"/>
      <p:bldP spid="3" grpId="0"/>
      <p:bldP spid="164" grpId="0"/>
      <p:bldP spid="165" grpId="0" animBg="1"/>
      <p:bldP spid="166" grpId="0" animBg="1"/>
      <p:bldP spid="167" grpId="0" animBg="1"/>
      <p:bldP spid="168" grpId="0" animBg="1"/>
      <p:bldP spid="189" grpId="0"/>
      <p:bldP spid="196" grpId="0" animBg="1"/>
      <p:bldP spid="199" grpId="0" animBg="1"/>
      <p:bldP spid="200" grpId="0" animBg="1"/>
      <p:bldP spid="201" grpId="0" animBg="1"/>
      <p:bldP spid="20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03DE7F-307F-EA45-82F1-9899B231F719}"/>
              </a:ext>
            </a:extLst>
          </p:cNvPr>
          <p:cNvSpPr>
            <a:spLocks noGrp="1"/>
          </p:cNvSpPr>
          <p:nvPr>
            <p:ph type="title"/>
          </p:nvPr>
        </p:nvSpPr>
        <p:spPr>
          <a:xfrm>
            <a:off x="419100" y="337251"/>
            <a:ext cx="11353800" cy="1325563"/>
          </a:xfrm>
        </p:spPr>
        <p:txBody>
          <a:bodyPr/>
          <a:lstStyle/>
          <a:p>
            <a:r>
              <a:rPr lang="en-US" dirty="0"/>
              <a:t>Challenge 3.2: Imperfect Loop Tiling</a:t>
            </a:r>
          </a:p>
        </p:txBody>
      </p:sp>
      <p:sp>
        <p:nvSpPr>
          <p:cNvPr id="4" name="Slide Number Placeholder 3">
            <a:extLst>
              <a:ext uri="{FF2B5EF4-FFF2-40B4-BE49-F238E27FC236}">
                <a16:creationId xmlns:a16="http://schemas.microsoft.com/office/drawing/2014/main" id="{59E77687-E5CD-AF4C-A6F1-0F3CDF0D01A1}"/>
              </a:ext>
            </a:extLst>
          </p:cNvPr>
          <p:cNvSpPr>
            <a:spLocks noGrp="1"/>
          </p:cNvSpPr>
          <p:nvPr>
            <p:ph type="sldNum" sz="quarter" idx="12"/>
          </p:nvPr>
        </p:nvSpPr>
        <p:spPr/>
        <p:txBody>
          <a:bodyPr/>
          <a:lstStyle/>
          <a:p>
            <a:fld id="{1E977B67-EAC5-4BBB-8F41-E936E21C3F66}" type="slidenum">
              <a:rPr lang="en-US" smtClean="0"/>
              <a:t>12</a:t>
            </a:fld>
            <a:endParaRPr lang="en-US"/>
          </a:p>
        </p:txBody>
      </p:sp>
      <p:grpSp>
        <p:nvGrpSpPr>
          <p:cNvPr id="5" name="Group 4">
            <a:extLst>
              <a:ext uri="{FF2B5EF4-FFF2-40B4-BE49-F238E27FC236}">
                <a16:creationId xmlns:a16="http://schemas.microsoft.com/office/drawing/2014/main" id="{36F19D7B-D011-654D-A8EC-FC45D3EA0977}"/>
              </a:ext>
            </a:extLst>
          </p:cNvPr>
          <p:cNvGrpSpPr/>
          <p:nvPr/>
        </p:nvGrpSpPr>
        <p:grpSpPr>
          <a:xfrm>
            <a:off x="7759471" y="2569702"/>
            <a:ext cx="3338670" cy="3607261"/>
            <a:chOff x="5485503" y="2893190"/>
            <a:chExt cx="3338670" cy="3607261"/>
          </a:xfrm>
        </p:grpSpPr>
        <p:sp>
          <p:nvSpPr>
            <p:cNvPr id="6" name="Rectangle 5">
              <a:extLst>
                <a:ext uri="{FF2B5EF4-FFF2-40B4-BE49-F238E27FC236}">
                  <a16:creationId xmlns:a16="http://schemas.microsoft.com/office/drawing/2014/main" id="{680BECBF-2744-E649-BBA9-9A6460B49DD8}"/>
                </a:ext>
              </a:extLst>
            </p:cNvPr>
            <p:cNvSpPr/>
            <p:nvPr/>
          </p:nvSpPr>
          <p:spPr>
            <a:xfrm>
              <a:off x="5485503" y="4333326"/>
              <a:ext cx="2235708" cy="328862"/>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Sync</a:t>
              </a:r>
            </a:p>
          </p:txBody>
        </p:sp>
        <p:sp>
          <p:nvSpPr>
            <p:cNvPr id="7" name="Rectangle 6">
              <a:extLst>
                <a:ext uri="{FF2B5EF4-FFF2-40B4-BE49-F238E27FC236}">
                  <a16:creationId xmlns:a16="http://schemas.microsoft.com/office/drawing/2014/main" id="{45BA9FB3-8C62-6C49-A14A-04B528EE068E}"/>
                </a:ext>
              </a:extLst>
            </p:cNvPr>
            <p:cNvSpPr/>
            <p:nvPr/>
          </p:nvSpPr>
          <p:spPr>
            <a:xfrm>
              <a:off x="5485503" y="6171589"/>
              <a:ext cx="2235704" cy="328862"/>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Sync</a:t>
              </a:r>
            </a:p>
          </p:txBody>
        </p:sp>
        <p:sp>
          <p:nvSpPr>
            <p:cNvPr id="8" name="Rectangle 7">
              <a:extLst>
                <a:ext uri="{FF2B5EF4-FFF2-40B4-BE49-F238E27FC236}">
                  <a16:creationId xmlns:a16="http://schemas.microsoft.com/office/drawing/2014/main" id="{92A8A46D-ABB3-8842-8F1E-C360BFD98459}"/>
                </a:ext>
              </a:extLst>
            </p:cNvPr>
            <p:cNvSpPr/>
            <p:nvPr/>
          </p:nvSpPr>
          <p:spPr>
            <a:xfrm>
              <a:off x="5485503" y="2914279"/>
              <a:ext cx="2235704" cy="10972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solidFill>
                    <a:schemeClr val="tx1"/>
                  </a:solidFill>
                </a:rPr>
                <a:t>Scratch Memory</a:t>
              </a:r>
            </a:p>
          </p:txBody>
        </p:sp>
        <p:sp>
          <p:nvSpPr>
            <p:cNvPr id="9" name="Rectangle 8">
              <a:extLst>
                <a:ext uri="{FF2B5EF4-FFF2-40B4-BE49-F238E27FC236}">
                  <a16:creationId xmlns:a16="http://schemas.microsoft.com/office/drawing/2014/main" id="{5F956283-ACEE-1F4D-B730-4C82A58A94BE}"/>
                </a:ext>
              </a:extLst>
            </p:cNvPr>
            <p:cNvSpPr/>
            <p:nvPr/>
          </p:nvSpPr>
          <p:spPr>
            <a:xfrm>
              <a:off x="7219929" y="2958658"/>
              <a:ext cx="451752" cy="520711"/>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Ctrl</a:t>
              </a:r>
            </a:p>
          </p:txBody>
        </p:sp>
        <p:sp>
          <p:nvSpPr>
            <p:cNvPr id="10" name="Rectangle 9">
              <a:extLst>
                <a:ext uri="{FF2B5EF4-FFF2-40B4-BE49-F238E27FC236}">
                  <a16:creationId xmlns:a16="http://schemas.microsoft.com/office/drawing/2014/main" id="{15C3FE16-B5BA-9449-8DF2-172916E80197}"/>
                </a:ext>
              </a:extLst>
            </p:cNvPr>
            <p:cNvSpPr/>
            <p:nvPr/>
          </p:nvSpPr>
          <p:spPr>
            <a:xfrm rot="16200000">
              <a:off x="7067167" y="5216072"/>
              <a:ext cx="2167117" cy="40162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XFER</a:t>
              </a:r>
            </a:p>
          </p:txBody>
        </p:sp>
        <p:sp>
          <p:nvSpPr>
            <p:cNvPr id="11" name="Rectangle 10">
              <a:extLst>
                <a:ext uri="{FF2B5EF4-FFF2-40B4-BE49-F238E27FC236}">
                  <a16:creationId xmlns:a16="http://schemas.microsoft.com/office/drawing/2014/main" id="{FC84765A-99AA-E242-A1BA-30361026BC63}"/>
                </a:ext>
              </a:extLst>
            </p:cNvPr>
            <p:cNvSpPr/>
            <p:nvPr/>
          </p:nvSpPr>
          <p:spPr>
            <a:xfrm rot="16200000">
              <a:off x="7880756" y="4486168"/>
              <a:ext cx="546099" cy="34583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Ctrl</a:t>
              </a:r>
            </a:p>
          </p:txBody>
        </p:sp>
        <p:cxnSp>
          <p:nvCxnSpPr>
            <p:cNvPr id="12" name="Straight Arrow Connector 11">
              <a:extLst>
                <a:ext uri="{FF2B5EF4-FFF2-40B4-BE49-F238E27FC236}">
                  <a16:creationId xmlns:a16="http://schemas.microsoft.com/office/drawing/2014/main" id="{7F774CF0-056B-FA49-A5DC-4961085431EA}"/>
                </a:ext>
              </a:extLst>
            </p:cNvPr>
            <p:cNvCxnSpPr>
              <a:cxnSpLocks/>
              <a:stCxn id="6" idx="3"/>
            </p:cNvCxnSpPr>
            <p:nvPr/>
          </p:nvCxnSpPr>
          <p:spPr>
            <a:xfrm>
              <a:off x="7721211" y="4497757"/>
              <a:ext cx="220145" cy="0"/>
            </a:xfrm>
            <a:prstGeom prst="straightConnector1">
              <a:avLst/>
            </a:prstGeom>
            <a:ln w="6350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65C16DE2-4C83-6440-ABC1-704738E5835E}"/>
                </a:ext>
              </a:extLst>
            </p:cNvPr>
            <p:cNvCxnSpPr>
              <a:cxnSpLocks/>
              <a:stCxn id="7" idx="3"/>
            </p:cNvCxnSpPr>
            <p:nvPr/>
          </p:nvCxnSpPr>
          <p:spPr>
            <a:xfrm>
              <a:off x="7721207" y="6336020"/>
              <a:ext cx="224133" cy="0"/>
            </a:xfrm>
            <a:prstGeom prst="straightConnector1">
              <a:avLst/>
            </a:prstGeom>
            <a:ln w="6350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E9E3D2A9-664E-9244-946A-DAAE8058730F}"/>
                </a:ext>
              </a:extLst>
            </p:cNvPr>
            <p:cNvCxnSpPr>
              <a:cxnSpLocks/>
              <a:stCxn id="8" idx="2"/>
              <a:endCxn id="6" idx="0"/>
            </p:cNvCxnSpPr>
            <p:nvPr/>
          </p:nvCxnSpPr>
          <p:spPr>
            <a:xfrm>
              <a:off x="6603355" y="4011559"/>
              <a:ext cx="2" cy="321767"/>
            </a:xfrm>
            <a:prstGeom prst="straightConnector1">
              <a:avLst/>
            </a:prstGeom>
            <a:ln w="6350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9C02C29E-111E-064A-8289-C02A6571EA80}"/>
                </a:ext>
              </a:extLst>
            </p:cNvPr>
            <p:cNvSpPr/>
            <p:nvPr/>
          </p:nvSpPr>
          <p:spPr>
            <a:xfrm>
              <a:off x="7949914" y="2893190"/>
              <a:ext cx="874259" cy="65480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tx1"/>
                  </a:solidFill>
                </a:rPr>
                <a:t>Ctrl</a:t>
              </a:r>
            </a:p>
          </p:txBody>
        </p:sp>
        <p:cxnSp>
          <p:nvCxnSpPr>
            <p:cNvPr id="16" name="Straight Arrow Connector 15">
              <a:extLst>
                <a:ext uri="{FF2B5EF4-FFF2-40B4-BE49-F238E27FC236}">
                  <a16:creationId xmlns:a16="http://schemas.microsoft.com/office/drawing/2014/main" id="{3EFCB64E-20D9-A246-82D1-B9D865A4F6E3}"/>
                </a:ext>
              </a:extLst>
            </p:cNvPr>
            <p:cNvCxnSpPr>
              <a:cxnSpLocks/>
              <a:stCxn id="9" idx="3"/>
              <a:endCxn id="15" idx="1"/>
            </p:cNvCxnSpPr>
            <p:nvPr/>
          </p:nvCxnSpPr>
          <p:spPr>
            <a:xfrm>
              <a:off x="7671681" y="3219014"/>
              <a:ext cx="278233" cy="1577"/>
            </a:xfrm>
            <a:prstGeom prst="straightConnector1">
              <a:avLst/>
            </a:prstGeom>
            <a:ln w="6350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2FCA051E-5DC9-8643-A429-19C8FA9C9A42}"/>
                </a:ext>
              </a:extLst>
            </p:cNvPr>
            <p:cNvCxnSpPr>
              <a:cxnSpLocks/>
              <a:stCxn id="11" idx="3"/>
            </p:cNvCxnSpPr>
            <p:nvPr/>
          </p:nvCxnSpPr>
          <p:spPr>
            <a:xfrm flipV="1">
              <a:off x="8153806" y="3547992"/>
              <a:ext cx="0" cy="838042"/>
            </a:xfrm>
            <a:prstGeom prst="straightConnector1">
              <a:avLst/>
            </a:prstGeom>
            <a:ln w="6350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E58691B4-134F-2D40-9ECA-55CB338FE358}"/>
              </a:ext>
            </a:extLst>
          </p:cNvPr>
          <p:cNvGrpSpPr/>
          <p:nvPr/>
        </p:nvGrpSpPr>
        <p:grpSpPr>
          <a:xfrm>
            <a:off x="7709941" y="4285088"/>
            <a:ext cx="2334768" cy="1600747"/>
            <a:chOff x="8765039" y="3720085"/>
            <a:chExt cx="2334768" cy="1600747"/>
          </a:xfrm>
        </p:grpSpPr>
        <p:cxnSp>
          <p:nvCxnSpPr>
            <p:cNvPr id="19" name="Straight Connector 18">
              <a:extLst>
                <a:ext uri="{FF2B5EF4-FFF2-40B4-BE49-F238E27FC236}">
                  <a16:creationId xmlns:a16="http://schemas.microsoft.com/office/drawing/2014/main" id="{5182B215-546F-2146-8FEC-998F030F417C}"/>
                </a:ext>
              </a:extLst>
            </p:cNvPr>
            <p:cNvCxnSpPr>
              <a:cxnSpLocks/>
              <a:stCxn id="23" idx="3"/>
              <a:endCxn id="24" idx="7"/>
            </p:cNvCxnSpPr>
            <p:nvPr/>
          </p:nvCxnSpPr>
          <p:spPr>
            <a:xfrm flipH="1">
              <a:off x="8849592" y="4559179"/>
              <a:ext cx="675190" cy="6771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80FB258-331E-CD4C-9712-90C25B57129C}"/>
                </a:ext>
              </a:extLst>
            </p:cNvPr>
            <p:cNvCxnSpPr>
              <a:cxnSpLocks/>
              <a:stCxn id="22" idx="5"/>
              <a:endCxn id="25" idx="1"/>
            </p:cNvCxnSpPr>
            <p:nvPr/>
          </p:nvCxnSpPr>
          <p:spPr>
            <a:xfrm>
              <a:off x="8849592" y="4562105"/>
              <a:ext cx="675190" cy="67417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0AACAB5A-ED06-EF4B-A431-E308DEFAC7F8}"/>
                </a:ext>
              </a:extLst>
            </p:cNvPr>
            <p:cNvSpPr/>
            <p:nvPr/>
          </p:nvSpPr>
          <p:spPr>
            <a:xfrm>
              <a:off x="8963159" y="4675672"/>
              <a:ext cx="448056" cy="447040"/>
            </a:xfrm>
            <a:prstGeom prst="rect">
              <a:avLst/>
            </a:prstGeom>
            <a:solidFill>
              <a:schemeClr val="accent5">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A1E2055E-1F9C-9448-ACA1-7DD5FE703743}"/>
                </a:ext>
              </a:extLst>
            </p:cNvPr>
            <p:cNvSpPr/>
            <p:nvPr/>
          </p:nvSpPr>
          <p:spPr>
            <a:xfrm>
              <a:off x="8765039" y="4477552"/>
              <a:ext cx="99060" cy="99060"/>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9FC8703-D0B4-8541-A130-05DAAF051362}"/>
                </a:ext>
              </a:extLst>
            </p:cNvPr>
            <p:cNvSpPr/>
            <p:nvPr/>
          </p:nvSpPr>
          <p:spPr>
            <a:xfrm>
              <a:off x="9510275" y="4474626"/>
              <a:ext cx="99060" cy="99060"/>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2FC2794-39DF-E04F-948D-F012FF594B62}"/>
                </a:ext>
              </a:extLst>
            </p:cNvPr>
            <p:cNvSpPr/>
            <p:nvPr/>
          </p:nvSpPr>
          <p:spPr>
            <a:xfrm>
              <a:off x="8765039" y="5221772"/>
              <a:ext cx="99060" cy="99060"/>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9992FCA0-7285-5641-927F-17E36A316090}"/>
                </a:ext>
              </a:extLst>
            </p:cNvPr>
            <p:cNvSpPr/>
            <p:nvPr/>
          </p:nvSpPr>
          <p:spPr>
            <a:xfrm>
              <a:off x="9510275" y="5221772"/>
              <a:ext cx="99060" cy="99060"/>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a:extLst>
                <a:ext uri="{FF2B5EF4-FFF2-40B4-BE49-F238E27FC236}">
                  <a16:creationId xmlns:a16="http://schemas.microsoft.com/office/drawing/2014/main" id="{4683EF69-B696-684A-B9AC-9F82E292CBFE}"/>
                </a:ext>
              </a:extLst>
            </p:cNvPr>
            <p:cNvCxnSpPr>
              <a:cxnSpLocks/>
              <a:stCxn id="23" idx="4"/>
              <a:endCxn id="25" idx="0"/>
            </p:cNvCxnSpPr>
            <p:nvPr/>
          </p:nvCxnSpPr>
          <p:spPr>
            <a:xfrm>
              <a:off x="9559805" y="4573686"/>
              <a:ext cx="0" cy="64808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F5A6C7E0-37EA-B84E-9036-1E8DEA0FF2DF}"/>
                </a:ext>
              </a:extLst>
            </p:cNvPr>
            <p:cNvCxnSpPr>
              <a:cxnSpLocks/>
              <a:stCxn id="24" idx="6"/>
              <a:endCxn id="25" idx="2"/>
            </p:cNvCxnSpPr>
            <p:nvPr/>
          </p:nvCxnSpPr>
          <p:spPr>
            <a:xfrm>
              <a:off x="8864099" y="5271302"/>
              <a:ext cx="64617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94C24C9-B395-CA41-A82D-66339BDDFB61}"/>
                </a:ext>
              </a:extLst>
            </p:cNvPr>
            <p:cNvCxnSpPr>
              <a:cxnSpLocks/>
              <a:stCxn id="22" idx="4"/>
              <a:endCxn id="24" idx="0"/>
            </p:cNvCxnSpPr>
            <p:nvPr/>
          </p:nvCxnSpPr>
          <p:spPr>
            <a:xfrm>
              <a:off x="8814569" y="4576612"/>
              <a:ext cx="0" cy="64516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ED81281C-D245-554C-9991-7804651B76B5}"/>
                </a:ext>
              </a:extLst>
            </p:cNvPr>
            <p:cNvCxnSpPr>
              <a:cxnSpLocks/>
              <a:stCxn id="22" idx="6"/>
              <a:endCxn id="23" idx="2"/>
            </p:cNvCxnSpPr>
            <p:nvPr/>
          </p:nvCxnSpPr>
          <p:spPr>
            <a:xfrm flipV="1">
              <a:off x="8864099" y="4524156"/>
              <a:ext cx="646176" cy="292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1ABD0619-DD3B-494A-8AB1-CC3BAD844998}"/>
                </a:ext>
              </a:extLst>
            </p:cNvPr>
            <p:cNvCxnSpPr>
              <a:cxnSpLocks/>
              <a:stCxn id="33" idx="3"/>
              <a:endCxn id="25" idx="7"/>
            </p:cNvCxnSpPr>
            <p:nvPr/>
          </p:nvCxnSpPr>
          <p:spPr>
            <a:xfrm flipH="1">
              <a:off x="9594828" y="4559179"/>
              <a:ext cx="675190" cy="6771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F18257DE-CBFA-3C48-8760-5203E55059AF}"/>
                </a:ext>
              </a:extLst>
            </p:cNvPr>
            <p:cNvCxnSpPr>
              <a:cxnSpLocks/>
              <a:stCxn id="23" idx="5"/>
              <a:endCxn id="34" idx="1"/>
            </p:cNvCxnSpPr>
            <p:nvPr/>
          </p:nvCxnSpPr>
          <p:spPr>
            <a:xfrm>
              <a:off x="9594828" y="4559179"/>
              <a:ext cx="675190" cy="6771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2" name="Rectangle 31">
              <a:extLst>
                <a:ext uri="{FF2B5EF4-FFF2-40B4-BE49-F238E27FC236}">
                  <a16:creationId xmlns:a16="http://schemas.microsoft.com/office/drawing/2014/main" id="{7F586624-9761-0948-AC92-7BC95D890BBC}"/>
                </a:ext>
              </a:extLst>
            </p:cNvPr>
            <p:cNvSpPr/>
            <p:nvPr/>
          </p:nvSpPr>
          <p:spPr>
            <a:xfrm>
              <a:off x="9708395" y="4675672"/>
              <a:ext cx="448056" cy="447040"/>
            </a:xfrm>
            <a:prstGeom prst="rect">
              <a:avLst/>
            </a:prstGeom>
            <a:solidFill>
              <a:schemeClr val="accent5">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3276D998-3C96-504A-9934-6CAE6DF4D2FA}"/>
                </a:ext>
              </a:extLst>
            </p:cNvPr>
            <p:cNvSpPr/>
            <p:nvPr/>
          </p:nvSpPr>
          <p:spPr>
            <a:xfrm>
              <a:off x="10255511" y="4474626"/>
              <a:ext cx="99060" cy="99060"/>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049271C7-E1E9-2940-A967-A46F795A62F2}"/>
                </a:ext>
              </a:extLst>
            </p:cNvPr>
            <p:cNvSpPr/>
            <p:nvPr/>
          </p:nvSpPr>
          <p:spPr>
            <a:xfrm>
              <a:off x="10255511" y="5221772"/>
              <a:ext cx="99060" cy="99060"/>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Straight Connector 34">
              <a:extLst>
                <a:ext uri="{FF2B5EF4-FFF2-40B4-BE49-F238E27FC236}">
                  <a16:creationId xmlns:a16="http://schemas.microsoft.com/office/drawing/2014/main" id="{3DE8FFD3-1405-A042-B353-1793E2EF0686}"/>
                </a:ext>
              </a:extLst>
            </p:cNvPr>
            <p:cNvCxnSpPr>
              <a:cxnSpLocks/>
              <a:stCxn id="33" idx="4"/>
              <a:endCxn id="34" idx="0"/>
            </p:cNvCxnSpPr>
            <p:nvPr/>
          </p:nvCxnSpPr>
          <p:spPr>
            <a:xfrm>
              <a:off x="10305041" y="4573686"/>
              <a:ext cx="0" cy="64808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64A43E6A-5C3C-1543-B930-C1F2C9A4D3A2}"/>
                </a:ext>
              </a:extLst>
            </p:cNvPr>
            <p:cNvCxnSpPr>
              <a:cxnSpLocks/>
              <a:stCxn id="25" idx="6"/>
              <a:endCxn id="34" idx="2"/>
            </p:cNvCxnSpPr>
            <p:nvPr/>
          </p:nvCxnSpPr>
          <p:spPr>
            <a:xfrm>
              <a:off x="9609335" y="5271302"/>
              <a:ext cx="64617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E59255AB-3E8B-114E-9F63-3C8D0BFADDBE}"/>
                </a:ext>
              </a:extLst>
            </p:cNvPr>
            <p:cNvCxnSpPr>
              <a:cxnSpLocks/>
              <a:stCxn id="23" idx="6"/>
              <a:endCxn id="33" idx="2"/>
            </p:cNvCxnSpPr>
            <p:nvPr/>
          </p:nvCxnSpPr>
          <p:spPr>
            <a:xfrm>
              <a:off x="9609335" y="4524156"/>
              <a:ext cx="64617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8829FEE1-1837-1441-A400-97A14A044C6F}"/>
                </a:ext>
              </a:extLst>
            </p:cNvPr>
            <p:cNvCxnSpPr>
              <a:cxnSpLocks/>
              <a:stCxn id="41" idx="3"/>
            </p:cNvCxnSpPr>
            <p:nvPr/>
          </p:nvCxnSpPr>
          <p:spPr>
            <a:xfrm flipH="1">
              <a:off x="10340064" y="4559179"/>
              <a:ext cx="675190" cy="6771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024C1EDA-5DC9-BD43-8CD5-B5E3F2F2B154}"/>
                </a:ext>
              </a:extLst>
            </p:cNvPr>
            <p:cNvCxnSpPr>
              <a:cxnSpLocks/>
              <a:endCxn id="42" idx="1"/>
            </p:cNvCxnSpPr>
            <p:nvPr/>
          </p:nvCxnSpPr>
          <p:spPr>
            <a:xfrm>
              <a:off x="10340064" y="4562105"/>
              <a:ext cx="675190" cy="67417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0" name="Rectangle 39">
              <a:extLst>
                <a:ext uri="{FF2B5EF4-FFF2-40B4-BE49-F238E27FC236}">
                  <a16:creationId xmlns:a16="http://schemas.microsoft.com/office/drawing/2014/main" id="{A14977EF-39FB-3C42-B6BF-94A20AFAAB2B}"/>
                </a:ext>
              </a:extLst>
            </p:cNvPr>
            <p:cNvSpPr/>
            <p:nvPr/>
          </p:nvSpPr>
          <p:spPr>
            <a:xfrm>
              <a:off x="10453631" y="4675672"/>
              <a:ext cx="448056" cy="447040"/>
            </a:xfrm>
            <a:prstGeom prst="rect">
              <a:avLst/>
            </a:prstGeom>
            <a:solidFill>
              <a:schemeClr val="accent5">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53705DFF-551F-CA49-8922-9ECD9BC969FC}"/>
                </a:ext>
              </a:extLst>
            </p:cNvPr>
            <p:cNvSpPr/>
            <p:nvPr/>
          </p:nvSpPr>
          <p:spPr>
            <a:xfrm>
              <a:off x="11000747" y="4474626"/>
              <a:ext cx="99060" cy="99060"/>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E27ADACD-0F09-B34E-A583-1EC69A129450}"/>
                </a:ext>
              </a:extLst>
            </p:cNvPr>
            <p:cNvSpPr/>
            <p:nvPr/>
          </p:nvSpPr>
          <p:spPr>
            <a:xfrm>
              <a:off x="11000747" y="5221772"/>
              <a:ext cx="99060" cy="99060"/>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3" name="Straight Connector 42">
              <a:extLst>
                <a:ext uri="{FF2B5EF4-FFF2-40B4-BE49-F238E27FC236}">
                  <a16:creationId xmlns:a16="http://schemas.microsoft.com/office/drawing/2014/main" id="{CBF0FCE1-FB95-054F-9FE9-4FCAAA001E85}"/>
                </a:ext>
              </a:extLst>
            </p:cNvPr>
            <p:cNvCxnSpPr>
              <a:cxnSpLocks/>
              <a:stCxn id="41" idx="4"/>
              <a:endCxn id="42" idx="0"/>
            </p:cNvCxnSpPr>
            <p:nvPr/>
          </p:nvCxnSpPr>
          <p:spPr>
            <a:xfrm>
              <a:off x="11050277" y="4573686"/>
              <a:ext cx="0" cy="64808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227E26CE-566A-7446-960B-93557EDE2FE2}"/>
                </a:ext>
              </a:extLst>
            </p:cNvPr>
            <p:cNvCxnSpPr>
              <a:cxnSpLocks/>
              <a:endCxn id="42" idx="2"/>
            </p:cNvCxnSpPr>
            <p:nvPr/>
          </p:nvCxnSpPr>
          <p:spPr>
            <a:xfrm>
              <a:off x="10354571" y="5271302"/>
              <a:ext cx="64617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6F49B729-CDC4-5140-8AC3-6925E0ABCD75}"/>
                </a:ext>
              </a:extLst>
            </p:cNvPr>
            <p:cNvCxnSpPr>
              <a:cxnSpLocks/>
              <a:endCxn id="41" idx="2"/>
            </p:cNvCxnSpPr>
            <p:nvPr/>
          </p:nvCxnSpPr>
          <p:spPr>
            <a:xfrm flipV="1">
              <a:off x="10354571" y="4524156"/>
              <a:ext cx="646176" cy="292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857AC13-596F-DA44-8293-7F2423181FF4}"/>
                </a:ext>
              </a:extLst>
            </p:cNvPr>
            <p:cNvCxnSpPr>
              <a:cxnSpLocks/>
              <a:stCxn id="50" idx="3"/>
            </p:cNvCxnSpPr>
            <p:nvPr/>
          </p:nvCxnSpPr>
          <p:spPr>
            <a:xfrm flipH="1">
              <a:off x="8849592" y="3806243"/>
              <a:ext cx="675190" cy="6771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7FC69A65-4858-6449-9540-3B90CCA1AFB7}"/>
                </a:ext>
              </a:extLst>
            </p:cNvPr>
            <p:cNvCxnSpPr>
              <a:cxnSpLocks/>
              <a:stCxn id="49" idx="5"/>
            </p:cNvCxnSpPr>
            <p:nvPr/>
          </p:nvCxnSpPr>
          <p:spPr>
            <a:xfrm>
              <a:off x="8849592" y="3809169"/>
              <a:ext cx="675190" cy="67417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8" name="Rectangle 47">
              <a:extLst>
                <a:ext uri="{FF2B5EF4-FFF2-40B4-BE49-F238E27FC236}">
                  <a16:creationId xmlns:a16="http://schemas.microsoft.com/office/drawing/2014/main" id="{55493597-E022-2644-96E5-A801131EF06B}"/>
                </a:ext>
              </a:extLst>
            </p:cNvPr>
            <p:cNvSpPr/>
            <p:nvPr/>
          </p:nvSpPr>
          <p:spPr>
            <a:xfrm>
              <a:off x="8963159" y="3922736"/>
              <a:ext cx="448056" cy="447040"/>
            </a:xfrm>
            <a:prstGeom prst="rect">
              <a:avLst/>
            </a:prstGeom>
            <a:solidFill>
              <a:schemeClr val="accent5">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27AE900E-4E83-8145-A197-860EAEF9A0AF}"/>
                </a:ext>
              </a:extLst>
            </p:cNvPr>
            <p:cNvSpPr/>
            <p:nvPr/>
          </p:nvSpPr>
          <p:spPr>
            <a:xfrm>
              <a:off x="8765039" y="3724616"/>
              <a:ext cx="99060" cy="99060"/>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327057D4-2007-FB4E-B319-2CC049A6D18F}"/>
                </a:ext>
              </a:extLst>
            </p:cNvPr>
            <p:cNvSpPr/>
            <p:nvPr/>
          </p:nvSpPr>
          <p:spPr>
            <a:xfrm>
              <a:off x="9510275" y="3721690"/>
              <a:ext cx="99060" cy="99060"/>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1" name="Straight Connector 50">
              <a:extLst>
                <a:ext uri="{FF2B5EF4-FFF2-40B4-BE49-F238E27FC236}">
                  <a16:creationId xmlns:a16="http://schemas.microsoft.com/office/drawing/2014/main" id="{95DC4B77-7600-3443-B2EB-059C2250807B}"/>
                </a:ext>
              </a:extLst>
            </p:cNvPr>
            <p:cNvCxnSpPr>
              <a:cxnSpLocks/>
              <a:stCxn id="50" idx="4"/>
            </p:cNvCxnSpPr>
            <p:nvPr/>
          </p:nvCxnSpPr>
          <p:spPr>
            <a:xfrm>
              <a:off x="9559805" y="3820750"/>
              <a:ext cx="0" cy="64808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E1AB0B62-B2A5-A348-BC1D-27D497868EAE}"/>
                </a:ext>
              </a:extLst>
            </p:cNvPr>
            <p:cNvCxnSpPr>
              <a:cxnSpLocks/>
              <a:stCxn id="49" idx="4"/>
            </p:cNvCxnSpPr>
            <p:nvPr/>
          </p:nvCxnSpPr>
          <p:spPr>
            <a:xfrm>
              <a:off x="8814569" y="3823676"/>
              <a:ext cx="0" cy="64516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665724BC-281E-DC41-A05A-A755D33936C1}"/>
                </a:ext>
              </a:extLst>
            </p:cNvPr>
            <p:cNvCxnSpPr>
              <a:cxnSpLocks/>
              <a:stCxn id="49" idx="6"/>
              <a:endCxn id="50" idx="2"/>
            </p:cNvCxnSpPr>
            <p:nvPr/>
          </p:nvCxnSpPr>
          <p:spPr>
            <a:xfrm flipV="1">
              <a:off x="8864099" y="3771220"/>
              <a:ext cx="646176" cy="292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1D271F45-E3E8-0D46-973E-E7C5178B4928}"/>
                </a:ext>
              </a:extLst>
            </p:cNvPr>
            <p:cNvCxnSpPr>
              <a:cxnSpLocks/>
              <a:stCxn id="57" idx="3"/>
            </p:cNvCxnSpPr>
            <p:nvPr/>
          </p:nvCxnSpPr>
          <p:spPr>
            <a:xfrm flipH="1">
              <a:off x="9594828" y="3804781"/>
              <a:ext cx="675190" cy="6771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B688E4D8-4A77-B143-92F7-51E32405A165}"/>
                </a:ext>
              </a:extLst>
            </p:cNvPr>
            <p:cNvCxnSpPr>
              <a:cxnSpLocks/>
            </p:cNvCxnSpPr>
            <p:nvPr/>
          </p:nvCxnSpPr>
          <p:spPr>
            <a:xfrm>
              <a:off x="9594828" y="3807707"/>
              <a:ext cx="675190" cy="67417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56" name="Rectangle 55">
              <a:extLst>
                <a:ext uri="{FF2B5EF4-FFF2-40B4-BE49-F238E27FC236}">
                  <a16:creationId xmlns:a16="http://schemas.microsoft.com/office/drawing/2014/main" id="{4D02D3EC-91D1-F347-B824-857413818D7A}"/>
                </a:ext>
              </a:extLst>
            </p:cNvPr>
            <p:cNvSpPr/>
            <p:nvPr/>
          </p:nvSpPr>
          <p:spPr>
            <a:xfrm>
              <a:off x="9708395" y="3921274"/>
              <a:ext cx="448056" cy="447040"/>
            </a:xfrm>
            <a:prstGeom prst="rect">
              <a:avLst/>
            </a:prstGeom>
            <a:solidFill>
              <a:schemeClr val="accent5">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09FECF6A-3314-894D-B3BF-A201FF93257D}"/>
                </a:ext>
              </a:extLst>
            </p:cNvPr>
            <p:cNvSpPr/>
            <p:nvPr/>
          </p:nvSpPr>
          <p:spPr>
            <a:xfrm>
              <a:off x="10255511" y="3720228"/>
              <a:ext cx="99060" cy="99060"/>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8" name="Straight Connector 57">
              <a:extLst>
                <a:ext uri="{FF2B5EF4-FFF2-40B4-BE49-F238E27FC236}">
                  <a16:creationId xmlns:a16="http://schemas.microsoft.com/office/drawing/2014/main" id="{86A79B37-BF91-604E-ACAA-4B31384A97FF}"/>
                </a:ext>
              </a:extLst>
            </p:cNvPr>
            <p:cNvCxnSpPr>
              <a:cxnSpLocks/>
              <a:stCxn id="57" idx="4"/>
            </p:cNvCxnSpPr>
            <p:nvPr/>
          </p:nvCxnSpPr>
          <p:spPr>
            <a:xfrm>
              <a:off x="10305041" y="3819288"/>
              <a:ext cx="0" cy="64808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6FD46FD0-DAF5-974C-9E99-B535BFB7593F}"/>
                </a:ext>
              </a:extLst>
            </p:cNvPr>
            <p:cNvCxnSpPr>
              <a:cxnSpLocks/>
              <a:endCxn id="57" idx="2"/>
            </p:cNvCxnSpPr>
            <p:nvPr/>
          </p:nvCxnSpPr>
          <p:spPr>
            <a:xfrm flipV="1">
              <a:off x="9609335" y="3769758"/>
              <a:ext cx="646176" cy="292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286CE95B-36F5-5E4C-B538-4EE904A07536}"/>
                </a:ext>
              </a:extLst>
            </p:cNvPr>
            <p:cNvCxnSpPr>
              <a:cxnSpLocks/>
              <a:stCxn id="63" idx="3"/>
            </p:cNvCxnSpPr>
            <p:nvPr/>
          </p:nvCxnSpPr>
          <p:spPr>
            <a:xfrm flipH="1">
              <a:off x="10340064" y="3804638"/>
              <a:ext cx="675190" cy="6771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F74472F0-0102-004E-9564-AB80FE931F0C}"/>
                </a:ext>
              </a:extLst>
            </p:cNvPr>
            <p:cNvCxnSpPr>
              <a:cxnSpLocks/>
            </p:cNvCxnSpPr>
            <p:nvPr/>
          </p:nvCxnSpPr>
          <p:spPr>
            <a:xfrm>
              <a:off x="10340064" y="3807564"/>
              <a:ext cx="675190" cy="67417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62" name="Rectangle 61">
              <a:extLst>
                <a:ext uri="{FF2B5EF4-FFF2-40B4-BE49-F238E27FC236}">
                  <a16:creationId xmlns:a16="http://schemas.microsoft.com/office/drawing/2014/main" id="{553AC872-747D-3A43-97C7-27FB51CE4C87}"/>
                </a:ext>
              </a:extLst>
            </p:cNvPr>
            <p:cNvSpPr/>
            <p:nvPr/>
          </p:nvSpPr>
          <p:spPr>
            <a:xfrm>
              <a:off x="10453631" y="3921131"/>
              <a:ext cx="448056" cy="447040"/>
            </a:xfrm>
            <a:prstGeom prst="rect">
              <a:avLst/>
            </a:prstGeom>
            <a:solidFill>
              <a:schemeClr val="accent5">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4477EEE5-727D-B94D-BECD-17E3C560B893}"/>
                </a:ext>
              </a:extLst>
            </p:cNvPr>
            <p:cNvSpPr/>
            <p:nvPr/>
          </p:nvSpPr>
          <p:spPr>
            <a:xfrm>
              <a:off x="11000747" y="3720085"/>
              <a:ext cx="99060" cy="99060"/>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4" name="Straight Connector 63">
              <a:extLst>
                <a:ext uri="{FF2B5EF4-FFF2-40B4-BE49-F238E27FC236}">
                  <a16:creationId xmlns:a16="http://schemas.microsoft.com/office/drawing/2014/main" id="{B4A5B099-F396-8C49-8BB7-B60CEC72820C}"/>
                </a:ext>
              </a:extLst>
            </p:cNvPr>
            <p:cNvCxnSpPr>
              <a:cxnSpLocks/>
              <a:stCxn id="63" idx="4"/>
            </p:cNvCxnSpPr>
            <p:nvPr/>
          </p:nvCxnSpPr>
          <p:spPr>
            <a:xfrm>
              <a:off x="11050277" y="3819145"/>
              <a:ext cx="0" cy="64808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AFBF82AA-981A-CD46-AF0A-1278A8E17024}"/>
                </a:ext>
              </a:extLst>
            </p:cNvPr>
            <p:cNvCxnSpPr>
              <a:cxnSpLocks/>
              <a:endCxn id="63" idx="2"/>
            </p:cNvCxnSpPr>
            <p:nvPr/>
          </p:nvCxnSpPr>
          <p:spPr>
            <a:xfrm flipV="1">
              <a:off x="10354571" y="3769615"/>
              <a:ext cx="646176" cy="292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68" name="Oval 67">
            <a:extLst>
              <a:ext uri="{FF2B5EF4-FFF2-40B4-BE49-F238E27FC236}">
                <a16:creationId xmlns:a16="http://schemas.microsoft.com/office/drawing/2014/main" id="{27C3DADA-C72E-D743-BDFB-957B2A1DD506}"/>
              </a:ext>
            </a:extLst>
          </p:cNvPr>
          <p:cNvSpPr/>
          <p:nvPr/>
        </p:nvSpPr>
        <p:spPr>
          <a:xfrm>
            <a:off x="9418173" y="4509021"/>
            <a:ext cx="411480" cy="411480"/>
          </a:xfrm>
          <a:prstGeom prst="ellipse">
            <a:avLst/>
          </a:prstGeom>
          <a:solidFill>
            <a:schemeClr val="accent5">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45720" rIns="0" bIns="0" rtlCol="0" anchor="ctr"/>
          <a:lstStyle/>
          <a:p>
            <a:pPr algn="ctr"/>
            <a:r>
              <a:rPr lang="en-US" dirty="0">
                <a:solidFill>
                  <a:schemeClr val="tx1"/>
                </a:solidFill>
              </a:rPr>
              <a:t>✖️</a:t>
            </a:r>
          </a:p>
        </p:txBody>
      </p:sp>
      <p:sp>
        <p:nvSpPr>
          <p:cNvPr id="70" name="Oval 69">
            <a:extLst>
              <a:ext uri="{FF2B5EF4-FFF2-40B4-BE49-F238E27FC236}">
                <a16:creationId xmlns:a16="http://schemas.microsoft.com/office/drawing/2014/main" id="{2344C601-C446-784E-9751-4A8D4F5B208C}"/>
              </a:ext>
            </a:extLst>
          </p:cNvPr>
          <p:cNvSpPr/>
          <p:nvPr/>
        </p:nvSpPr>
        <p:spPr>
          <a:xfrm>
            <a:off x="9410842" y="5250745"/>
            <a:ext cx="411480" cy="411480"/>
          </a:xfrm>
          <a:prstGeom prst="ellipse">
            <a:avLst/>
          </a:prstGeom>
          <a:solidFill>
            <a:schemeClr val="accent5">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45720" rIns="0" bIns="0" rtlCol="0" anchor="ctr"/>
          <a:lstStyle/>
          <a:p>
            <a:pPr algn="ctr"/>
            <a:r>
              <a:rPr lang="en-US" altLang="zh-CN" sz="2000" b="1">
                <a:solidFill>
                  <a:schemeClr val="tx1"/>
                </a:solidFill>
              </a:rPr>
              <a:t>➖</a:t>
            </a:r>
            <a:endParaRPr lang="en-US" sz="1100" b="1">
              <a:solidFill>
                <a:schemeClr val="tx1"/>
              </a:solidFill>
            </a:endParaRPr>
          </a:p>
        </p:txBody>
      </p:sp>
      <p:sp>
        <p:nvSpPr>
          <p:cNvPr id="71" name="Oval 70">
            <a:extLst>
              <a:ext uri="{FF2B5EF4-FFF2-40B4-BE49-F238E27FC236}">
                <a16:creationId xmlns:a16="http://schemas.microsoft.com/office/drawing/2014/main" id="{171189BD-BF8E-9C4E-B435-791A5E39BBB6}"/>
              </a:ext>
            </a:extLst>
          </p:cNvPr>
          <p:cNvSpPr/>
          <p:nvPr/>
        </p:nvSpPr>
        <p:spPr>
          <a:xfrm>
            <a:off x="7926943" y="4509832"/>
            <a:ext cx="411480" cy="411480"/>
          </a:xfrm>
          <a:prstGeom prst="ellipse">
            <a:avLst/>
          </a:prstGeom>
          <a:solidFill>
            <a:srgbClr val="C7A1E3"/>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45720" rIns="0" bIns="0" rtlCol="0" anchor="ctr"/>
          <a:lstStyle/>
          <a:p>
            <a:pPr algn="ctr"/>
            <a:r>
              <a:rPr lang="en-US" altLang="zh-CN" sz="2400" b="1" dirty="0">
                <a:solidFill>
                  <a:schemeClr val="tx1"/>
                </a:solidFill>
              </a:rPr>
              <a:t>➗</a:t>
            </a:r>
            <a:endParaRPr lang="en-US" sz="1600" b="1" dirty="0">
              <a:solidFill>
                <a:schemeClr val="tx1"/>
              </a:solidFill>
            </a:endParaRPr>
          </a:p>
        </p:txBody>
      </p:sp>
      <p:sp>
        <p:nvSpPr>
          <p:cNvPr id="73" name="Freeform: Shape 199">
            <a:extLst>
              <a:ext uri="{FF2B5EF4-FFF2-40B4-BE49-F238E27FC236}">
                <a16:creationId xmlns:a16="http://schemas.microsoft.com/office/drawing/2014/main" id="{8BB1B2AA-17D0-AC45-85CE-F27C88143F96}"/>
              </a:ext>
            </a:extLst>
          </p:cNvPr>
          <p:cNvSpPr/>
          <p:nvPr/>
        </p:nvSpPr>
        <p:spPr>
          <a:xfrm flipH="1">
            <a:off x="9755189" y="4861718"/>
            <a:ext cx="197686" cy="452684"/>
          </a:xfrm>
          <a:custGeom>
            <a:avLst/>
            <a:gdLst>
              <a:gd name="connsiteX0" fmla="*/ 152521 w 152521"/>
              <a:gd name="connsiteY0" fmla="*/ 0 h 304800"/>
              <a:gd name="connsiteX1" fmla="*/ 121 w 152521"/>
              <a:gd name="connsiteY1" fmla="*/ 152400 h 304800"/>
              <a:gd name="connsiteX2" fmla="*/ 132201 w 152521"/>
              <a:gd name="connsiteY2" fmla="*/ 304800 h 304800"/>
            </a:gdLst>
            <a:ahLst/>
            <a:cxnLst>
              <a:cxn ang="0">
                <a:pos x="connsiteX0" y="connsiteY0"/>
              </a:cxn>
              <a:cxn ang="0">
                <a:pos x="connsiteX1" y="connsiteY1"/>
              </a:cxn>
              <a:cxn ang="0">
                <a:pos x="connsiteX2" y="connsiteY2"/>
              </a:cxn>
            </a:cxnLst>
            <a:rect l="l" t="t" r="r" b="b"/>
            <a:pathLst>
              <a:path w="152521" h="304800">
                <a:moveTo>
                  <a:pt x="152521" y="0"/>
                </a:moveTo>
                <a:cubicBezTo>
                  <a:pt x="78014" y="50800"/>
                  <a:pt x="3508" y="101600"/>
                  <a:pt x="121" y="152400"/>
                </a:cubicBezTo>
                <a:cubicBezTo>
                  <a:pt x="-3266" y="203200"/>
                  <a:pt x="64467" y="254000"/>
                  <a:pt x="132201" y="304800"/>
                </a:cubicBezTo>
              </a:path>
            </a:pathLst>
          </a:custGeom>
          <a:noFill/>
          <a:ln w="25400">
            <a:solidFill>
              <a:schemeClr val="tx1"/>
            </a:solidFill>
            <a:prstDash val="solid"/>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C0FF7AA7-7DEF-0344-8201-ADCA6147F2DE}"/>
              </a:ext>
            </a:extLst>
          </p:cNvPr>
          <p:cNvSpPr/>
          <p:nvPr/>
        </p:nvSpPr>
        <p:spPr>
          <a:xfrm>
            <a:off x="867833" y="1883701"/>
            <a:ext cx="3759200" cy="427498"/>
          </a:xfrm>
          <a:prstGeom prst="rect">
            <a:avLst/>
          </a:prstGeom>
          <a:solidFill>
            <a:srgbClr val="C7A1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BA846E47-A48C-4D46-9F57-766E9658EAD9}"/>
              </a:ext>
            </a:extLst>
          </p:cNvPr>
          <p:cNvSpPr/>
          <p:nvPr/>
        </p:nvSpPr>
        <p:spPr>
          <a:xfrm>
            <a:off x="867831" y="2339488"/>
            <a:ext cx="6282269" cy="1365568"/>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Content Placeholder 2">
            <a:extLst>
              <a:ext uri="{FF2B5EF4-FFF2-40B4-BE49-F238E27FC236}">
                <a16:creationId xmlns:a16="http://schemas.microsoft.com/office/drawing/2014/main" id="{22F1521D-198F-B949-A88B-C9987B09B5EE}"/>
              </a:ext>
            </a:extLst>
          </p:cNvPr>
          <p:cNvSpPr txBox="1">
            <a:spLocks/>
          </p:cNvSpPr>
          <p:nvPr/>
        </p:nvSpPr>
        <p:spPr>
          <a:xfrm>
            <a:off x="482600" y="1434615"/>
            <a:ext cx="6756400" cy="272808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dirty="0">
                <a:latin typeface="Consolas" panose="020B0609020204030204" pitchFamily="49" charset="0"/>
              </a:rPr>
              <a:t>for (j=0; j&lt;n; ++j) {</a:t>
            </a:r>
          </a:p>
          <a:p>
            <a:pPr marL="0" indent="0">
              <a:buFont typeface="Arial" panose="020B0604020202020204" pitchFamily="34" charset="0"/>
              <a:buNone/>
            </a:pPr>
            <a:r>
              <a:rPr lang="en-US" sz="2400" dirty="0">
                <a:latin typeface="Consolas" panose="020B0609020204030204" pitchFamily="49" charset="0"/>
              </a:rPr>
              <a:t>  x[j] = x[j]/a[</a:t>
            </a:r>
            <a:r>
              <a:rPr lang="en-US" sz="2400" dirty="0" err="1">
                <a:latin typeface="Consolas" panose="020B0609020204030204" pitchFamily="49" charset="0"/>
              </a:rPr>
              <a:t>j,j</a:t>
            </a:r>
            <a:r>
              <a:rPr lang="en-US" sz="2400" dirty="0">
                <a:latin typeface="Consolas" panose="020B0609020204030204" pitchFamily="49" charset="0"/>
              </a:rPr>
              <a:t>];</a:t>
            </a:r>
          </a:p>
          <a:p>
            <a:pPr marL="0" indent="0">
              <a:buFont typeface="Arial" panose="020B0604020202020204" pitchFamily="34" charset="0"/>
              <a:buNone/>
            </a:pPr>
            <a:r>
              <a:rPr lang="en-US" sz="2400" dirty="0">
                <a:latin typeface="Consolas" panose="020B0609020204030204" pitchFamily="49" charset="0"/>
              </a:rPr>
              <a:t>  for (</a:t>
            </a:r>
            <a:r>
              <a:rPr lang="en-US" sz="2400" dirty="0" err="1">
                <a:latin typeface="Consolas" panose="020B0609020204030204" pitchFamily="49" charset="0"/>
              </a:rPr>
              <a:t>i</a:t>
            </a:r>
            <a:r>
              <a:rPr lang="en-US" sz="2400" dirty="0">
                <a:latin typeface="Consolas" panose="020B0609020204030204" pitchFamily="49" charset="0"/>
              </a:rPr>
              <a:t>=j+1; </a:t>
            </a:r>
            <a:r>
              <a:rPr lang="en-US" sz="2400" dirty="0" err="1">
                <a:latin typeface="Consolas" panose="020B0609020204030204" pitchFamily="49" charset="0"/>
              </a:rPr>
              <a:t>i</a:t>
            </a:r>
            <a:r>
              <a:rPr lang="en-US" sz="2400" dirty="0">
                <a:latin typeface="Consolas" panose="020B0609020204030204" pitchFamily="49" charset="0"/>
              </a:rPr>
              <a:t>&lt;n; </a:t>
            </a:r>
            <a:r>
              <a:rPr lang="en-US" sz="2400" dirty="0" err="1">
                <a:latin typeface="Consolas" panose="020B0609020204030204" pitchFamily="49" charset="0"/>
              </a:rPr>
              <a:t>i</a:t>
            </a:r>
            <a:r>
              <a:rPr lang="en-US" sz="2400" dirty="0">
                <a:latin typeface="Consolas" panose="020B0609020204030204" pitchFamily="49" charset="0"/>
              </a:rPr>
              <a:t>+=2) {</a:t>
            </a:r>
          </a:p>
          <a:p>
            <a:pPr marL="0" indent="0">
              <a:buFont typeface="Arial" panose="020B0604020202020204" pitchFamily="34" charset="0"/>
              <a:buNone/>
            </a:pPr>
            <a:r>
              <a:rPr lang="en-US" sz="2400" dirty="0">
                <a:latin typeface="Consolas" panose="020B0609020204030204" pitchFamily="49" charset="0"/>
              </a:rPr>
              <a:t>    x[</a:t>
            </a:r>
            <a:r>
              <a:rPr lang="en-US" sz="2400" dirty="0" err="1">
                <a:latin typeface="Consolas" panose="020B0609020204030204" pitchFamily="49" charset="0"/>
              </a:rPr>
              <a:t>i</a:t>
            </a:r>
            <a:r>
              <a:rPr lang="en-US" sz="2400" dirty="0">
                <a:latin typeface="Consolas" panose="020B0609020204030204" pitchFamily="49" charset="0"/>
              </a:rPr>
              <a:t>] -= x[j]*a[</a:t>
            </a:r>
            <a:r>
              <a:rPr lang="en-US" sz="2400" dirty="0" err="1">
                <a:latin typeface="Consolas" panose="020B0609020204030204" pitchFamily="49" charset="0"/>
              </a:rPr>
              <a:t>j,i</a:t>
            </a:r>
            <a:r>
              <a:rPr lang="en-US" sz="2400" dirty="0">
                <a:latin typeface="Consolas" panose="020B0609020204030204" pitchFamily="49" charset="0"/>
              </a:rPr>
              <a:t>];</a:t>
            </a:r>
          </a:p>
          <a:p>
            <a:pPr marL="0" indent="0">
              <a:buNone/>
            </a:pPr>
            <a:r>
              <a:rPr lang="en-US" sz="2400" dirty="0">
                <a:latin typeface="Consolas" panose="020B0609020204030204" pitchFamily="49" charset="0"/>
              </a:rPr>
              <a:t>    if (i+1&lt;n) x[i+1] -= x[j]*a[j,i+1];</a:t>
            </a:r>
          </a:p>
          <a:p>
            <a:pPr marL="0" indent="0">
              <a:buFont typeface="Arial" panose="020B0604020202020204" pitchFamily="34" charset="0"/>
              <a:buNone/>
            </a:pPr>
            <a:r>
              <a:rPr lang="en-US" sz="2400" dirty="0">
                <a:latin typeface="Consolas" panose="020B0609020204030204" pitchFamily="49" charset="0"/>
              </a:rPr>
              <a:t>}}</a:t>
            </a:r>
          </a:p>
        </p:txBody>
      </p:sp>
      <p:cxnSp>
        <p:nvCxnSpPr>
          <p:cNvPr id="83" name="Straight Arrow Connector 82">
            <a:extLst>
              <a:ext uri="{FF2B5EF4-FFF2-40B4-BE49-F238E27FC236}">
                <a16:creationId xmlns:a16="http://schemas.microsoft.com/office/drawing/2014/main" id="{A7D543C9-4239-2942-AB33-A39C26CD2D3C}"/>
              </a:ext>
            </a:extLst>
          </p:cNvPr>
          <p:cNvCxnSpPr>
            <a:cxnSpLocks/>
            <a:stCxn id="49" idx="1"/>
          </p:cNvCxnSpPr>
          <p:nvPr/>
        </p:nvCxnSpPr>
        <p:spPr>
          <a:xfrm>
            <a:off x="7724448" y="4304126"/>
            <a:ext cx="253233" cy="26214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8" name="Freeform 97">
            <a:extLst>
              <a:ext uri="{FF2B5EF4-FFF2-40B4-BE49-F238E27FC236}">
                <a16:creationId xmlns:a16="http://schemas.microsoft.com/office/drawing/2014/main" id="{74AE9B40-F91E-4C48-B832-59FA37CE8DAA}"/>
              </a:ext>
            </a:extLst>
          </p:cNvPr>
          <p:cNvSpPr/>
          <p:nvPr/>
        </p:nvSpPr>
        <p:spPr>
          <a:xfrm>
            <a:off x="8307885" y="4231943"/>
            <a:ext cx="1182370" cy="1064933"/>
          </a:xfrm>
          <a:custGeom>
            <a:avLst/>
            <a:gdLst>
              <a:gd name="connsiteX0" fmla="*/ 0 w 1115291"/>
              <a:gd name="connsiteY0" fmla="*/ 0 h 1080654"/>
              <a:gd name="connsiteX1" fmla="*/ 193964 w 1115291"/>
              <a:gd name="connsiteY1" fmla="*/ 152400 h 1080654"/>
              <a:gd name="connsiteX2" fmla="*/ 180110 w 1115291"/>
              <a:gd name="connsiteY2" fmla="*/ 796636 h 1080654"/>
              <a:gd name="connsiteX3" fmla="*/ 858982 w 1115291"/>
              <a:gd name="connsiteY3" fmla="*/ 872836 h 1080654"/>
              <a:gd name="connsiteX4" fmla="*/ 1115291 w 1115291"/>
              <a:gd name="connsiteY4" fmla="*/ 1080654 h 10806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5291" h="1080654">
                <a:moveTo>
                  <a:pt x="0" y="0"/>
                </a:moveTo>
                <a:cubicBezTo>
                  <a:pt x="81973" y="9813"/>
                  <a:pt x="163946" y="19627"/>
                  <a:pt x="193964" y="152400"/>
                </a:cubicBezTo>
                <a:cubicBezTo>
                  <a:pt x="223982" y="285173"/>
                  <a:pt x="69274" y="676563"/>
                  <a:pt x="180110" y="796636"/>
                </a:cubicBezTo>
                <a:cubicBezTo>
                  <a:pt x="290946" y="916709"/>
                  <a:pt x="703119" y="825500"/>
                  <a:pt x="858982" y="872836"/>
                </a:cubicBezTo>
                <a:cubicBezTo>
                  <a:pt x="1014845" y="920172"/>
                  <a:pt x="1065068" y="1000413"/>
                  <a:pt x="1115291" y="1080654"/>
                </a:cubicBezTo>
              </a:path>
            </a:pathLst>
          </a:custGeom>
          <a:noFill/>
          <a:ln w="25400">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a:extLst>
              <a:ext uri="{FF2B5EF4-FFF2-40B4-BE49-F238E27FC236}">
                <a16:creationId xmlns:a16="http://schemas.microsoft.com/office/drawing/2014/main" id="{B45136C9-7E65-F041-8635-AB1829415C0F}"/>
              </a:ext>
            </a:extLst>
          </p:cNvPr>
          <p:cNvSpPr/>
          <p:nvPr/>
        </p:nvSpPr>
        <p:spPr>
          <a:xfrm>
            <a:off x="7750828" y="4886151"/>
            <a:ext cx="271100" cy="1079048"/>
          </a:xfrm>
          <a:custGeom>
            <a:avLst/>
            <a:gdLst>
              <a:gd name="connsiteX0" fmla="*/ 220720 w 220720"/>
              <a:gd name="connsiteY0" fmla="*/ 0 h 1079048"/>
              <a:gd name="connsiteX1" fmla="*/ 18767 w 220720"/>
              <a:gd name="connsiteY1" fmla="*/ 230002 h 1079048"/>
              <a:gd name="connsiteX2" fmla="*/ 7547 w 220720"/>
              <a:gd name="connsiteY2" fmla="*/ 970498 h 1079048"/>
              <a:gd name="connsiteX3" fmla="*/ 7547 w 220720"/>
              <a:gd name="connsiteY3" fmla="*/ 1060255 h 1079048"/>
            </a:gdLst>
            <a:ahLst/>
            <a:cxnLst>
              <a:cxn ang="0">
                <a:pos x="connsiteX0" y="connsiteY0"/>
              </a:cxn>
              <a:cxn ang="0">
                <a:pos x="connsiteX1" y="connsiteY1"/>
              </a:cxn>
              <a:cxn ang="0">
                <a:pos x="connsiteX2" y="connsiteY2"/>
              </a:cxn>
              <a:cxn ang="0">
                <a:pos x="connsiteX3" y="connsiteY3"/>
              </a:cxn>
            </a:cxnLst>
            <a:rect l="l" t="t" r="r" b="b"/>
            <a:pathLst>
              <a:path w="220720" h="1079048">
                <a:moveTo>
                  <a:pt x="220720" y="0"/>
                </a:moveTo>
                <a:cubicBezTo>
                  <a:pt x="137508" y="34126"/>
                  <a:pt x="54296" y="68252"/>
                  <a:pt x="18767" y="230002"/>
                </a:cubicBezTo>
                <a:cubicBezTo>
                  <a:pt x="-16762" y="391752"/>
                  <a:pt x="9417" y="832123"/>
                  <a:pt x="7547" y="970498"/>
                </a:cubicBezTo>
                <a:cubicBezTo>
                  <a:pt x="5677" y="1108874"/>
                  <a:pt x="6612" y="1084564"/>
                  <a:pt x="7547" y="1060255"/>
                </a:cubicBezTo>
              </a:path>
            </a:pathLst>
          </a:custGeom>
          <a:noFill/>
          <a:ln w="25400">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2" name="Straight Arrow Connector 101">
            <a:extLst>
              <a:ext uri="{FF2B5EF4-FFF2-40B4-BE49-F238E27FC236}">
                <a16:creationId xmlns:a16="http://schemas.microsoft.com/office/drawing/2014/main" id="{6FCD7475-7913-9840-B8D5-B9822F4FB5F3}"/>
              </a:ext>
            </a:extLst>
          </p:cNvPr>
          <p:cNvCxnSpPr>
            <a:cxnSpLocks/>
            <a:endCxn id="42" idx="5"/>
          </p:cNvCxnSpPr>
          <p:nvPr/>
        </p:nvCxnSpPr>
        <p:spPr>
          <a:xfrm>
            <a:off x="9766476" y="5609180"/>
            <a:ext cx="263726" cy="26214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0" name="Oval 99">
            <a:extLst>
              <a:ext uri="{FF2B5EF4-FFF2-40B4-BE49-F238E27FC236}">
                <a16:creationId xmlns:a16="http://schemas.microsoft.com/office/drawing/2014/main" id="{E8B8C648-99F0-8B4F-A79C-311552520FA7}"/>
              </a:ext>
            </a:extLst>
          </p:cNvPr>
          <p:cNvSpPr/>
          <p:nvPr/>
        </p:nvSpPr>
        <p:spPr>
          <a:xfrm>
            <a:off x="8670431" y="4502451"/>
            <a:ext cx="411480" cy="411480"/>
          </a:xfrm>
          <a:prstGeom prst="ellipse">
            <a:avLst/>
          </a:prstGeom>
          <a:solidFill>
            <a:schemeClr val="accent5">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45720" rIns="0" bIns="0" rtlCol="0" anchor="ctr"/>
          <a:lstStyle/>
          <a:p>
            <a:pPr algn="ctr"/>
            <a:r>
              <a:rPr lang="en-US">
                <a:solidFill>
                  <a:schemeClr val="tx1"/>
                </a:solidFill>
              </a:rPr>
              <a:t>✖️</a:t>
            </a:r>
          </a:p>
        </p:txBody>
      </p:sp>
      <p:cxnSp>
        <p:nvCxnSpPr>
          <p:cNvPr id="104" name="Straight Arrow Connector 103">
            <a:extLst>
              <a:ext uri="{FF2B5EF4-FFF2-40B4-BE49-F238E27FC236}">
                <a16:creationId xmlns:a16="http://schemas.microsoft.com/office/drawing/2014/main" id="{B3006BC4-4B23-9440-AC14-C8415EFD0FFB}"/>
              </a:ext>
            </a:extLst>
          </p:cNvPr>
          <p:cNvCxnSpPr>
            <a:cxnSpLocks/>
            <a:stCxn id="98" idx="2"/>
            <a:endCxn id="109" idx="1"/>
          </p:cNvCxnSpPr>
          <p:nvPr/>
        </p:nvCxnSpPr>
        <p:spPr>
          <a:xfrm>
            <a:off x="8498828" y="5016990"/>
            <a:ext cx="239686" cy="30101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9" name="Oval 108">
            <a:extLst>
              <a:ext uri="{FF2B5EF4-FFF2-40B4-BE49-F238E27FC236}">
                <a16:creationId xmlns:a16="http://schemas.microsoft.com/office/drawing/2014/main" id="{B5227C98-031B-614A-A8A0-F936B8A92516}"/>
              </a:ext>
            </a:extLst>
          </p:cNvPr>
          <p:cNvSpPr/>
          <p:nvPr/>
        </p:nvSpPr>
        <p:spPr>
          <a:xfrm>
            <a:off x="8678254" y="5257748"/>
            <a:ext cx="411480" cy="411480"/>
          </a:xfrm>
          <a:prstGeom prst="ellipse">
            <a:avLst/>
          </a:prstGeom>
          <a:solidFill>
            <a:schemeClr val="accent5">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45720" rIns="0" bIns="0" rtlCol="0" anchor="ctr"/>
          <a:lstStyle/>
          <a:p>
            <a:pPr algn="ctr"/>
            <a:r>
              <a:rPr lang="en-US" altLang="zh-CN" sz="2000" b="1">
                <a:solidFill>
                  <a:schemeClr val="tx1"/>
                </a:solidFill>
              </a:rPr>
              <a:t>➖</a:t>
            </a:r>
            <a:endParaRPr lang="en-US" sz="1100" b="1">
              <a:solidFill>
                <a:schemeClr val="tx1"/>
              </a:solidFill>
            </a:endParaRPr>
          </a:p>
        </p:txBody>
      </p:sp>
      <p:sp>
        <p:nvSpPr>
          <p:cNvPr id="117" name="Freeform: Shape 199">
            <a:extLst>
              <a:ext uri="{FF2B5EF4-FFF2-40B4-BE49-F238E27FC236}">
                <a16:creationId xmlns:a16="http://schemas.microsoft.com/office/drawing/2014/main" id="{81EE21CF-BC85-D143-A92D-809951A78B8F}"/>
              </a:ext>
            </a:extLst>
          </p:cNvPr>
          <p:cNvSpPr/>
          <p:nvPr/>
        </p:nvSpPr>
        <p:spPr>
          <a:xfrm flipH="1">
            <a:off x="9014547" y="4844192"/>
            <a:ext cx="197686" cy="452684"/>
          </a:xfrm>
          <a:custGeom>
            <a:avLst/>
            <a:gdLst>
              <a:gd name="connsiteX0" fmla="*/ 152521 w 152521"/>
              <a:gd name="connsiteY0" fmla="*/ 0 h 304800"/>
              <a:gd name="connsiteX1" fmla="*/ 121 w 152521"/>
              <a:gd name="connsiteY1" fmla="*/ 152400 h 304800"/>
              <a:gd name="connsiteX2" fmla="*/ 132201 w 152521"/>
              <a:gd name="connsiteY2" fmla="*/ 304800 h 304800"/>
            </a:gdLst>
            <a:ahLst/>
            <a:cxnLst>
              <a:cxn ang="0">
                <a:pos x="connsiteX0" y="connsiteY0"/>
              </a:cxn>
              <a:cxn ang="0">
                <a:pos x="connsiteX1" y="connsiteY1"/>
              </a:cxn>
              <a:cxn ang="0">
                <a:pos x="connsiteX2" y="connsiteY2"/>
              </a:cxn>
            </a:cxnLst>
            <a:rect l="l" t="t" r="r" b="b"/>
            <a:pathLst>
              <a:path w="152521" h="304800">
                <a:moveTo>
                  <a:pt x="152521" y="0"/>
                </a:moveTo>
                <a:cubicBezTo>
                  <a:pt x="78014" y="50800"/>
                  <a:pt x="3508" y="101600"/>
                  <a:pt x="121" y="152400"/>
                </a:cubicBezTo>
                <a:cubicBezTo>
                  <a:pt x="-3266" y="203200"/>
                  <a:pt x="64467" y="254000"/>
                  <a:pt x="132201" y="304800"/>
                </a:cubicBezTo>
              </a:path>
            </a:pathLst>
          </a:custGeom>
          <a:noFill/>
          <a:ln w="25400">
            <a:solidFill>
              <a:schemeClr val="tx1"/>
            </a:solidFill>
            <a:prstDash val="solid"/>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8" name="Straight Arrow Connector 117">
            <a:extLst>
              <a:ext uri="{FF2B5EF4-FFF2-40B4-BE49-F238E27FC236}">
                <a16:creationId xmlns:a16="http://schemas.microsoft.com/office/drawing/2014/main" id="{4FAE7F99-07B3-9045-969F-604C1CA9AAE6}"/>
              </a:ext>
            </a:extLst>
          </p:cNvPr>
          <p:cNvCxnSpPr>
            <a:cxnSpLocks/>
          </p:cNvCxnSpPr>
          <p:nvPr/>
        </p:nvCxnSpPr>
        <p:spPr>
          <a:xfrm>
            <a:off x="9028521" y="5623655"/>
            <a:ext cx="263726" cy="26214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8" name="Freeform 127">
            <a:extLst>
              <a:ext uri="{FF2B5EF4-FFF2-40B4-BE49-F238E27FC236}">
                <a16:creationId xmlns:a16="http://schemas.microsoft.com/office/drawing/2014/main" id="{F77F1980-53AE-A049-B37D-618E9D4F703A}"/>
              </a:ext>
            </a:extLst>
          </p:cNvPr>
          <p:cNvSpPr/>
          <p:nvPr/>
        </p:nvSpPr>
        <p:spPr>
          <a:xfrm>
            <a:off x="8427904" y="4202935"/>
            <a:ext cx="308472" cy="352540"/>
          </a:xfrm>
          <a:custGeom>
            <a:avLst/>
            <a:gdLst>
              <a:gd name="connsiteX0" fmla="*/ 0 w 308472"/>
              <a:gd name="connsiteY0" fmla="*/ 0 h 352540"/>
              <a:gd name="connsiteX1" fmla="*/ 143219 w 308472"/>
              <a:gd name="connsiteY1" fmla="*/ 110169 h 352540"/>
              <a:gd name="connsiteX2" fmla="*/ 236862 w 308472"/>
              <a:gd name="connsiteY2" fmla="*/ 297455 h 352540"/>
              <a:gd name="connsiteX3" fmla="*/ 308472 w 308472"/>
              <a:gd name="connsiteY3" fmla="*/ 352540 h 352540"/>
            </a:gdLst>
            <a:ahLst/>
            <a:cxnLst>
              <a:cxn ang="0">
                <a:pos x="connsiteX0" y="connsiteY0"/>
              </a:cxn>
              <a:cxn ang="0">
                <a:pos x="connsiteX1" y="connsiteY1"/>
              </a:cxn>
              <a:cxn ang="0">
                <a:pos x="connsiteX2" y="connsiteY2"/>
              </a:cxn>
              <a:cxn ang="0">
                <a:pos x="connsiteX3" y="connsiteY3"/>
              </a:cxn>
            </a:cxnLst>
            <a:rect l="l" t="t" r="r" b="b"/>
            <a:pathLst>
              <a:path w="308472" h="352540">
                <a:moveTo>
                  <a:pt x="0" y="0"/>
                </a:moveTo>
                <a:cubicBezTo>
                  <a:pt x="51871" y="30296"/>
                  <a:pt x="103742" y="60593"/>
                  <a:pt x="143219" y="110169"/>
                </a:cubicBezTo>
                <a:cubicBezTo>
                  <a:pt x="182696" y="159745"/>
                  <a:pt x="209320" y="257060"/>
                  <a:pt x="236862" y="297455"/>
                </a:cubicBezTo>
                <a:cubicBezTo>
                  <a:pt x="264404" y="337850"/>
                  <a:pt x="286438" y="345195"/>
                  <a:pt x="308472" y="352540"/>
                </a:cubicBezTo>
              </a:path>
            </a:pathLst>
          </a:custGeom>
          <a:noFill/>
          <a:ln w="25400">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128">
            <a:extLst>
              <a:ext uri="{FF2B5EF4-FFF2-40B4-BE49-F238E27FC236}">
                <a16:creationId xmlns:a16="http://schemas.microsoft.com/office/drawing/2014/main" id="{F84B1F47-FA83-5047-A823-D49012F69549}"/>
              </a:ext>
            </a:extLst>
          </p:cNvPr>
          <p:cNvSpPr/>
          <p:nvPr/>
        </p:nvSpPr>
        <p:spPr>
          <a:xfrm>
            <a:off x="8573877" y="4322183"/>
            <a:ext cx="895705" cy="235962"/>
          </a:xfrm>
          <a:custGeom>
            <a:avLst/>
            <a:gdLst>
              <a:gd name="connsiteX0" fmla="*/ 0 w 845127"/>
              <a:gd name="connsiteY0" fmla="*/ 14290 h 235962"/>
              <a:gd name="connsiteX1" fmla="*/ 311727 w 845127"/>
              <a:gd name="connsiteY1" fmla="*/ 21217 h 235962"/>
              <a:gd name="connsiteX2" fmla="*/ 588818 w 845127"/>
              <a:gd name="connsiteY2" fmla="*/ 14290 h 235962"/>
              <a:gd name="connsiteX3" fmla="*/ 845127 w 845127"/>
              <a:gd name="connsiteY3" fmla="*/ 235962 h 235962"/>
            </a:gdLst>
            <a:ahLst/>
            <a:cxnLst>
              <a:cxn ang="0">
                <a:pos x="connsiteX0" y="connsiteY0"/>
              </a:cxn>
              <a:cxn ang="0">
                <a:pos x="connsiteX1" y="connsiteY1"/>
              </a:cxn>
              <a:cxn ang="0">
                <a:pos x="connsiteX2" y="connsiteY2"/>
              </a:cxn>
              <a:cxn ang="0">
                <a:pos x="connsiteX3" y="connsiteY3"/>
              </a:cxn>
            </a:cxnLst>
            <a:rect l="l" t="t" r="r" b="b"/>
            <a:pathLst>
              <a:path w="845127" h="235962">
                <a:moveTo>
                  <a:pt x="0" y="14290"/>
                </a:moveTo>
                <a:cubicBezTo>
                  <a:pt x="106795" y="17753"/>
                  <a:pt x="213591" y="21217"/>
                  <a:pt x="311727" y="21217"/>
                </a:cubicBezTo>
                <a:cubicBezTo>
                  <a:pt x="409863" y="21217"/>
                  <a:pt x="499918" y="-21501"/>
                  <a:pt x="588818" y="14290"/>
                </a:cubicBezTo>
                <a:cubicBezTo>
                  <a:pt x="677718" y="50081"/>
                  <a:pt x="761422" y="143021"/>
                  <a:pt x="845127" y="235962"/>
                </a:cubicBezTo>
              </a:path>
            </a:pathLst>
          </a:custGeom>
          <a:noFill/>
          <a:ln w="25400">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129">
            <a:extLst>
              <a:ext uri="{FF2B5EF4-FFF2-40B4-BE49-F238E27FC236}">
                <a16:creationId xmlns:a16="http://schemas.microsoft.com/office/drawing/2014/main" id="{C68AEC1A-1695-AC4C-8C2D-D7CF46BA092C}"/>
              </a:ext>
            </a:extLst>
          </p:cNvPr>
          <p:cNvSpPr/>
          <p:nvPr/>
        </p:nvSpPr>
        <p:spPr>
          <a:xfrm flipH="1">
            <a:off x="9788349" y="4236829"/>
            <a:ext cx="263181" cy="352540"/>
          </a:xfrm>
          <a:custGeom>
            <a:avLst/>
            <a:gdLst>
              <a:gd name="connsiteX0" fmla="*/ 0 w 308472"/>
              <a:gd name="connsiteY0" fmla="*/ 0 h 352540"/>
              <a:gd name="connsiteX1" fmla="*/ 143219 w 308472"/>
              <a:gd name="connsiteY1" fmla="*/ 110169 h 352540"/>
              <a:gd name="connsiteX2" fmla="*/ 236862 w 308472"/>
              <a:gd name="connsiteY2" fmla="*/ 297455 h 352540"/>
              <a:gd name="connsiteX3" fmla="*/ 308472 w 308472"/>
              <a:gd name="connsiteY3" fmla="*/ 352540 h 352540"/>
            </a:gdLst>
            <a:ahLst/>
            <a:cxnLst>
              <a:cxn ang="0">
                <a:pos x="connsiteX0" y="connsiteY0"/>
              </a:cxn>
              <a:cxn ang="0">
                <a:pos x="connsiteX1" y="connsiteY1"/>
              </a:cxn>
              <a:cxn ang="0">
                <a:pos x="connsiteX2" y="connsiteY2"/>
              </a:cxn>
              <a:cxn ang="0">
                <a:pos x="connsiteX3" y="connsiteY3"/>
              </a:cxn>
            </a:cxnLst>
            <a:rect l="l" t="t" r="r" b="b"/>
            <a:pathLst>
              <a:path w="308472" h="352540">
                <a:moveTo>
                  <a:pt x="0" y="0"/>
                </a:moveTo>
                <a:cubicBezTo>
                  <a:pt x="51871" y="30296"/>
                  <a:pt x="103742" y="60593"/>
                  <a:pt x="143219" y="110169"/>
                </a:cubicBezTo>
                <a:cubicBezTo>
                  <a:pt x="182696" y="159745"/>
                  <a:pt x="209320" y="257060"/>
                  <a:pt x="236862" y="297455"/>
                </a:cubicBezTo>
                <a:cubicBezTo>
                  <a:pt x="264404" y="337850"/>
                  <a:pt x="286438" y="345195"/>
                  <a:pt x="308472" y="352540"/>
                </a:cubicBezTo>
              </a:path>
            </a:pathLst>
          </a:custGeom>
          <a:noFill/>
          <a:ln w="25400">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130">
            <a:extLst>
              <a:ext uri="{FF2B5EF4-FFF2-40B4-BE49-F238E27FC236}">
                <a16:creationId xmlns:a16="http://schemas.microsoft.com/office/drawing/2014/main" id="{3B2862E9-C801-904F-BDFB-9BB08161BC7C}"/>
              </a:ext>
            </a:extLst>
          </p:cNvPr>
          <p:cNvSpPr/>
          <p:nvPr/>
        </p:nvSpPr>
        <p:spPr>
          <a:xfrm flipH="1">
            <a:off x="9035610" y="4336081"/>
            <a:ext cx="895701" cy="235962"/>
          </a:xfrm>
          <a:custGeom>
            <a:avLst/>
            <a:gdLst>
              <a:gd name="connsiteX0" fmla="*/ 0 w 845127"/>
              <a:gd name="connsiteY0" fmla="*/ 14290 h 235962"/>
              <a:gd name="connsiteX1" fmla="*/ 311727 w 845127"/>
              <a:gd name="connsiteY1" fmla="*/ 21217 h 235962"/>
              <a:gd name="connsiteX2" fmla="*/ 588818 w 845127"/>
              <a:gd name="connsiteY2" fmla="*/ 14290 h 235962"/>
              <a:gd name="connsiteX3" fmla="*/ 845127 w 845127"/>
              <a:gd name="connsiteY3" fmla="*/ 235962 h 235962"/>
            </a:gdLst>
            <a:ahLst/>
            <a:cxnLst>
              <a:cxn ang="0">
                <a:pos x="connsiteX0" y="connsiteY0"/>
              </a:cxn>
              <a:cxn ang="0">
                <a:pos x="connsiteX1" y="connsiteY1"/>
              </a:cxn>
              <a:cxn ang="0">
                <a:pos x="connsiteX2" y="connsiteY2"/>
              </a:cxn>
              <a:cxn ang="0">
                <a:pos x="connsiteX3" y="connsiteY3"/>
              </a:cxn>
            </a:cxnLst>
            <a:rect l="l" t="t" r="r" b="b"/>
            <a:pathLst>
              <a:path w="845127" h="235962">
                <a:moveTo>
                  <a:pt x="0" y="14290"/>
                </a:moveTo>
                <a:cubicBezTo>
                  <a:pt x="106795" y="17753"/>
                  <a:pt x="213591" y="21217"/>
                  <a:pt x="311727" y="21217"/>
                </a:cubicBezTo>
                <a:cubicBezTo>
                  <a:pt x="409863" y="21217"/>
                  <a:pt x="499918" y="-21501"/>
                  <a:pt x="588818" y="14290"/>
                </a:cubicBezTo>
                <a:cubicBezTo>
                  <a:pt x="677718" y="50081"/>
                  <a:pt x="761422" y="143021"/>
                  <a:pt x="845127" y="235962"/>
                </a:cubicBezTo>
              </a:path>
            </a:pathLst>
          </a:custGeom>
          <a:noFill/>
          <a:ln w="25400">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ectangle 119">
            <a:extLst>
              <a:ext uri="{FF2B5EF4-FFF2-40B4-BE49-F238E27FC236}">
                <a16:creationId xmlns:a16="http://schemas.microsoft.com/office/drawing/2014/main" id="{692DD4FD-F898-FE4C-BB14-4BAAF1357CA6}"/>
              </a:ext>
            </a:extLst>
          </p:cNvPr>
          <p:cNvSpPr/>
          <p:nvPr/>
        </p:nvSpPr>
        <p:spPr>
          <a:xfrm rot="16200000">
            <a:off x="2599204" y="4261642"/>
            <a:ext cx="402259" cy="399534"/>
          </a:xfrm>
          <a:prstGeom prst="rect">
            <a:avLst/>
          </a:prstGeom>
          <a:pattFill prst="wdUpDiag">
            <a:fgClr>
              <a:schemeClr val="bg1">
                <a:lumMod val="50000"/>
              </a:schemeClr>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27" name="Oval 126">
            <a:extLst>
              <a:ext uri="{FF2B5EF4-FFF2-40B4-BE49-F238E27FC236}">
                <a16:creationId xmlns:a16="http://schemas.microsoft.com/office/drawing/2014/main" id="{15F5E4C2-3883-3640-A987-653A1D96FDED}"/>
              </a:ext>
            </a:extLst>
          </p:cNvPr>
          <p:cNvSpPr/>
          <p:nvPr/>
        </p:nvSpPr>
        <p:spPr>
          <a:xfrm rot="5400000">
            <a:off x="2629980" y="4311792"/>
            <a:ext cx="321930" cy="321930"/>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a:extLst>
              <a:ext uri="{FF2B5EF4-FFF2-40B4-BE49-F238E27FC236}">
                <a16:creationId xmlns:a16="http://schemas.microsoft.com/office/drawing/2014/main" id="{EB8191DA-393C-914C-9E9E-8183DC48FF69}"/>
              </a:ext>
            </a:extLst>
          </p:cNvPr>
          <p:cNvSpPr/>
          <p:nvPr/>
        </p:nvSpPr>
        <p:spPr>
          <a:xfrm rot="5400000">
            <a:off x="2202156" y="4312248"/>
            <a:ext cx="321930" cy="321930"/>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Oval 135">
            <a:extLst>
              <a:ext uri="{FF2B5EF4-FFF2-40B4-BE49-F238E27FC236}">
                <a16:creationId xmlns:a16="http://schemas.microsoft.com/office/drawing/2014/main" id="{26055C43-6413-8D40-9FB8-AA7843B9201A}"/>
              </a:ext>
            </a:extLst>
          </p:cNvPr>
          <p:cNvSpPr/>
          <p:nvPr/>
        </p:nvSpPr>
        <p:spPr>
          <a:xfrm rot="5400000">
            <a:off x="1776097" y="4311792"/>
            <a:ext cx="321930" cy="321930"/>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Oval 136">
            <a:extLst>
              <a:ext uri="{FF2B5EF4-FFF2-40B4-BE49-F238E27FC236}">
                <a16:creationId xmlns:a16="http://schemas.microsoft.com/office/drawing/2014/main" id="{249592A4-0779-9F42-A884-A313B62C2E8A}"/>
              </a:ext>
            </a:extLst>
          </p:cNvPr>
          <p:cNvSpPr/>
          <p:nvPr/>
        </p:nvSpPr>
        <p:spPr>
          <a:xfrm rot="5400000">
            <a:off x="1350038" y="4311792"/>
            <a:ext cx="321930" cy="321930"/>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Oval 137">
            <a:extLst>
              <a:ext uri="{FF2B5EF4-FFF2-40B4-BE49-F238E27FC236}">
                <a16:creationId xmlns:a16="http://schemas.microsoft.com/office/drawing/2014/main" id="{F80B9668-B079-1142-9313-5BED99D0D274}"/>
              </a:ext>
            </a:extLst>
          </p:cNvPr>
          <p:cNvSpPr/>
          <p:nvPr/>
        </p:nvSpPr>
        <p:spPr>
          <a:xfrm rot="5400000">
            <a:off x="923979" y="4311879"/>
            <a:ext cx="321930" cy="321930"/>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Oval 138">
            <a:extLst>
              <a:ext uri="{FF2B5EF4-FFF2-40B4-BE49-F238E27FC236}">
                <a16:creationId xmlns:a16="http://schemas.microsoft.com/office/drawing/2014/main" id="{8CD0437E-EAE5-7449-AE66-7C39DF2B71EB}"/>
              </a:ext>
            </a:extLst>
          </p:cNvPr>
          <p:cNvSpPr/>
          <p:nvPr/>
        </p:nvSpPr>
        <p:spPr>
          <a:xfrm rot="5400000">
            <a:off x="498802" y="4316722"/>
            <a:ext cx="321930" cy="321930"/>
          </a:xfrm>
          <a:prstGeom prst="ellipse">
            <a:avLst/>
          </a:prstGeom>
          <a:solidFill>
            <a:srgbClr val="C7A1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5E87CA35-7F86-B148-88C7-1151DC0F563B}"/>
              </a:ext>
            </a:extLst>
          </p:cNvPr>
          <p:cNvSpPr/>
          <p:nvPr/>
        </p:nvSpPr>
        <p:spPr>
          <a:xfrm rot="5400000">
            <a:off x="2629980" y="4798416"/>
            <a:ext cx="321930" cy="321930"/>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a:extLst>
              <a:ext uri="{FF2B5EF4-FFF2-40B4-BE49-F238E27FC236}">
                <a16:creationId xmlns:a16="http://schemas.microsoft.com/office/drawing/2014/main" id="{BB314E5E-D994-E84F-8D4C-646E195D6FBA}"/>
              </a:ext>
            </a:extLst>
          </p:cNvPr>
          <p:cNvSpPr/>
          <p:nvPr/>
        </p:nvSpPr>
        <p:spPr>
          <a:xfrm rot="5400000">
            <a:off x="2202156" y="4798416"/>
            <a:ext cx="321930" cy="321930"/>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a:extLst>
              <a:ext uri="{FF2B5EF4-FFF2-40B4-BE49-F238E27FC236}">
                <a16:creationId xmlns:a16="http://schemas.microsoft.com/office/drawing/2014/main" id="{6DD4ECAA-2480-8C45-90BC-25AF8E126766}"/>
              </a:ext>
            </a:extLst>
          </p:cNvPr>
          <p:cNvSpPr/>
          <p:nvPr/>
        </p:nvSpPr>
        <p:spPr>
          <a:xfrm rot="5400000">
            <a:off x="1776097" y="4798416"/>
            <a:ext cx="321930" cy="321930"/>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03A8FF12-E822-3444-9B6A-7070FB084B76}"/>
              </a:ext>
            </a:extLst>
          </p:cNvPr>
          <p:cNvSpPr/>
          <p:nvPr/>
        </p:nvSpPr>
        <p:spPr>
          <a:xfrm rot="16200000">
            <a:off x="2584187" y="5279906"/>
            <a:ext cx="402259" cy="429572"/>
          </a:xfrm>
          <a:prstGeom prst="rect">
            <a:avLst/>
          </a:prstGeom>
          <a:pattFill prst="wdUpDiag">
            <a:fgClr>
              <a:schemeClr val="bg1">
                <a:lumMod val="50000"/>
              </a:schemeClr>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44" name="Oval 143">
            <a:extLst>
              <a:ext uri="{FF2B5EF4-FFF2-40B4-BE49-F238E27FC236}">
                <a16:creationId xmlns:a16="http://schemas.microsoft.com/office/drawing/2014/main" id="{07CEF3DE-E1CC-384B-8E8E-BDDAE93A8213}"/>
              </a:ext>
            </a:extLst>
          </p:cNvPr>
          <p:cNvSpPr/>
          <p:nvPr/>
        </p:nvSpPr>
        <p:spPr>
          <a:xfrm rot="5400000">
            <a:off x="1350038" y="4798416"/>
            <a:ext cx="321930" cy="321930"/>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947D19C5-32ED-4A49-97C8-B057391667DC}"/>
              </a:ext>
            </a:extLst>
          </p:cNvPr>
          <p:cNvSpPr/>
          <p:nvPr/>
        </p:nvSpPr>
        <p:spPr>
          <a:xfrm rot="5400000">
            <a:off x="923979" y="4798416"/>
            <a:ext cx="321930" cy="321930"/>
          </a:xfrm>
          <a:prstGeom prst="ellipse">
            <a:avLst/>
          </a:prstGeom>
          <a:solidFill>
            <a:srgbClr val="C7A1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Oval 145">
            <a:extLst>
              <a:ext uri="{FF2B5EF4-FFF2-40B4-BE49-F238E27FC236}">
                <a16:creationId xmlns:a16="http://schemas.microsoft.com/office/drawing/2014/main" id="{B02A16D3-2554-4E4E-AF42-C9A793E5B921}"/>
              </a:ext>
            </a:extLst>
          </p:cNvPr>
          <p:cNvSpPr/>
          <p:nvPr/>
        </p:nvSpPr>
        <p:spPr>
          <a:xfrm rot="5400000">
            <a:off x="2629980" y="5329183"/>
            <a:ext cx="321930" cy="321930"/>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Oval 146">
            <a:extLst>
              <a:ext uri="{FF2B5EF4-FFF2-40B4-BE49-F238E27FC236}">
                <a16:creationId xmlns:a16="http://schemas.microsoft.com/office/drawing/2014/main" id="{67295EEC-F19F-0A41-B15B-654BB206BBDB}"/>
              </a:ext>
            </a:extLst>
          </p:cNvPr>
          <p:cNvSpPr/>
          <p:nvPr/>
        </p:nvSpPr>
        <p:spPr>
          <a:xfrm rot="5400000">
            <a:off x="2202156" y="5329183"/>
            <a:ext cx="321930" cy="321930"/>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Oval 147">
            <a:extLst>
              <a:ext uri="{FF2B5EF4-FFF2-40B4-BE49-F238E27FC236}">
                <a16:creationId xmlns:a16="http://schemas.microsoft.com/office/drawing/2014/main" id="{8E53675E-99C6-1443-BC6D-D9C9FB070031}"/>
              </a:ext>
            </a:extLst>
          </p:cNvPr>
          <p:cNvSpPr/>
          <p:nvPr/>
        </p:nvSpPr>
        <p:spPr>
          <a:xfrm rot="5400000">
            <a:off x="1776097" y="5329183"/>
            <a:ext cx="321930" cy="321930"/>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Oval 148">
            <a:extLst>
              <a:ext uri="{FF2B5EF4-FFF2-40B4-BE49-F238E27FC236}">
                <a16:creationId xmlns:a16="http://schemas.microsoft.com/office/drawing/2014/main" id="{883A2D6B-0944-6F49-9169-4218A45C321B}"/>
              </a:ext>
            </a:extLst>
          </p:cNvPr>
          <p:cNvSpPr/>
          <p:nvPr/>
        </p:nvSpPr>
        <p:spPr>
          <a:xfrm rot="5400000">
            <a:off x="1350038" y="5329183"/>
            <a:ext cx="321930" cy="321930"/>
          </a:xfrm>
          <a:prstGeom prst="ellipse">
            <a:avLst/>
          </a:prstGeom>
          <a:solidFill>
            <a:srgbClr val="C7A1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Rectangle 149">
            <a:extLst>
              <a:ext uri="{FF2B5EF4-FFF2-40B4-BE49-F238E27FC236}">
                <a16:creationId xmlns:a16="http://schemas.microsoft.com/office/drawing/2014/main" id="{750B6E42-A300-A447-A228-E163F88F0689}"/>
              </a:ext>
            </a:extLst>
          </p:cNvPr>
          <p:cNvSpPr/>
          <p:nvPr/>
        </p:nvSpPr>
        <p:spPr>
          <a:xfrm rot="16200000">
            <a:off x="2604949" y="6342127"/>
            <a:ext cx="402259" cy="411025"/>
          </a:xfrm>
          <a:prstGeom prst="rect">
            <a:avLst/>
          </a:prstGeom>
          <a:pattFill prst="wdUpDiag">
            <a:fgClr>
              <a:schemeClr val="bg1">
                <a:lumMod val="50000"/>
              </a:schemeClr>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51" name="Oval 150">
            <a:extLst>
              <a:ext uri="{FF2B5EF4-FFF2-40B4-BE49-F238E27FC236}">
                <a16:creationId xmlns:a16="http://schemas.microsoft.com/office/drawing/2014/main" id="{C10B1087-01F1-D44A-BEC4-12D2D7342F5F}"/>
              </a:ext>
            </a:extLst>
          </p:cNvPr>
          <p:cNvSpPr/>
          <p:nvPr/>
        </p:nvSpPr>
        <p:spPr>
          <a:xfrm rot="5400000">
            <a:off x="2629980" y="5859950"/>
            <a:ext cx="321930" cy="321930"/>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a:extLst>
              <a:ext uri="{FF2B5EF4-FFF2-40B4-BE49-F238E27FC236}">
                <a16:creationId xmlns:a16="http://schemas.microsoft.com/office/drawing/2014/main" id="{6D1AE31B-42DC-5744-93FD-9C2C3D896516}"/>
              </a:ext>
            </a:extLst>
          </p:cNvPr>
          <p:cNvSpPr/>
          <p:nvPr/>
        </p:nvSpPr>
        <p:spPr>
          <a:xfrm rot="5400000">
            <a:off x="2202156" y="5859950"/>
            <a:ext cx="321930" cy="321930"/>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a:extLst>
              <a:ext uri="{FF2B5EF4-FFF2-40B4-BE49-F238E27FC236}">
                <a16:creationId xmlns:a16="http://schemas.microsoft.com/office/drawing/2014/main" id="{E6C276D7-5E9B-9647-9C53-1249CAA13C5F}"/>
              </a:ext>
            </a:extLst>
          </p:cNvPr>
          <p:cNvSpPr/>
          <p:nvPr/>
        </p:nvSpPr>
        <p:spPr>
          <a:xfrm rot="5400000">
            <a:off x="1776097" y="5859950"/>
            <a:ext cx="321930" cy="321930"/>
          </a:xfrm>
          <a:prstGeom prst="ellipse">
            <a:avLst/>
          </a:prstGeom>
          <a:solidFill>
            <a:srgbClr val="C7A1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a:extLst>
              <a:ext uri="{FF2B5EF4-FFF2-40B4-BE49-F238E27FC236}">
                <a16:creationId xmlns:a16="http://schemas.microsoft.com/office/drawing/2014/main" id="{E8A979AC-48BA-2A48-9103-6F3E47EFAD1F}"/>
              </a:ext>
            </a:extLst>
          </p:cNvPr>
          <p:cNvSpPr/>
          <p:nvPr/>
        </p:nvSpPr>
        <p:spPr>
          <a:xfrm rot="5400000">
            <a:off x="2629980" y="6390717"/>
            <a:ext cx="321930" cy="321930"/>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a:extLst>
              <a:ext uri="{FF2B5EF4-FFF2-40B4-BE49-F238E27FC236}">
                <a16:creationId xmlns:a16="http://schemas.microsoft.com/office/drawing/2014/main" id="{A824E5C2-FB38-414C-80E0-09FEEE13300E}"/>
              </a:ext>
            </a:extLst>
          </p:cNvPr>
          <p:cNvSpPr/>
          <p:nvPr/>
        </p:nvSpPr>
        <p:spPr>
          <a:xfrm rot="5400000">
            <a:off x="2202156" y="6390717"/>
            <a:ext cx="321930" cy="321930"/>
          </a:xfrm>
          <a:prstGeom prst="ellipse">
            <a:avLst/>
          </a:prstGeom>
          <a:solidFill>
            <a:srgbClr val="C7A1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ectangle 155">
            <a:extLst>
              <a:ext uri="{FF2B5EF4-FFF2-40B4-BE49-F238E27FC236}">
                <a16:creationId xmlns:a16="http://schemas.microsoft.com/office/drawing/2014/main" id="{EAAFA790-291D-4648-84BF-CF8BD0879FCA}"/>
              </a:ext>
            </a:extLst>
          </p:cNvPr>
          <p:cNvSpPr/>
          <p:nvPr/>
        </p:nvSpPr>
        <p:spPr>
          <a:xfrm rot="16200000">
            <a:off x="1093995" y="4068089"/>
            <a:ext cx="402258" cy="78664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Rectangle 156">
            <a:extLst>
              <a:ext uri="{FF2B5EF4-FFF2-40B4-BE49-F238E27FC236}">
                <a16:creationId xmlns:a16="http://schemas.microsoft.com/office/drawing/2014/main" id="{D82BD2DB-161A-D046-A750-2AB11FDC1F2B}"/>
              </a:ext>
            </a:extLst>
          </p:cNvPr>
          <p:cNvSpPr/>
          <p:nvPr/>
        </p:nvSpPr>
        <p:spPr>
          <a:xfrm rot="16200000">
            <a:off x="1522850" y="4580726"/>
            <a:ext cx="402258" cy="78080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Rectangle 157">
            <a:extLst>
              <a:ext uri="{FF2B5EF4-FFF2-40B4-BE49-F238E27FC236}">
                <a16:creationId xmlns:a16="http://schemas.microsoft.com/office/drawing/2014/main" id="{C47F3ED0-DA23-7245-B09A-094C6AA396DF}"/>
              </a:ext>
            </a:extLst>
          </p:cNvPr>
          <p:cNvSpPr/>
          <p:nvPr/>
        </p:nvSpPr>
        <p:spPr>
          <a:xfrm rot="16200000">
            <a:off x="1940794" y="4072317"/>
            <a:ext cx="402258" cy="78080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Rectangle 158">
            <a:extLst>
              <a:ext uri="{FF2B5EF4-FFF2-40B4-BE49-F238E27FC236}">
                <a16:creationId xmlns:a16="http://schemas.microsoft.com/office/drawing/2014/main" id="{863A6CFC-8898-A84C-B3A8-B2245ACD67A4}"/>
              </a:ext>
            </a:extLst>
          </p:cNvPr>
          <p:cNvSpPr/>
          <p:nvPr/>
        </p:nvSpPr>
        <p:spPr>
          <a:xfrm rot="16200000">
            <a:off x="2387709" y="4563821"/>
            <a:ext cx="402258" cy="82252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Rectangle 159">
            <a:extLst>
              <a:ext uri="{FF2B5EF4-FFF2-40B4-BE49-F238E27FC236}">
                <a16:creationId xmlns:a16="http://schemas.microsoft.com/office/drawing/2014/main" id="{FA24C696-188A-184B-A2FD-45F515D8F73E}"/>
              </a:ext>
            </a:extLst>
          </p:cNvPr>
          <p:cNvSpPr/>
          <p:nvPr/>
        </p:nvSpPr>
        <p:spPr>
          <a:xfrm rot="16200000">
            <a:off x="2399198" y="5614464"/>
            <a:ext cx="402258" cy="82252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Rectangle 160">
            <a:extLst>
              <a:ext uri="{FF2B5EF4-FFF2-40B4-BE49-F238E27FC236}">
                <a16:creationId xmlns:a16="http://schemas.microsoft.com/office/drawing/2014/main" id="{B28A45D3-EC28-7641-85D0-2549FB35CC3D}"/>
              </a:ext>
            </a:extLst>
          </p:cNvPr>
          <p:cNvSpPr/>
          <p:nvPr/>
        </p:nvSpPr>
        <p:spPr>
          <a:xfrm rot="16200000">
            <a:off x="1943406" y="5104290"/>
            <a:ext cx="402258" cy="78080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118">
            <a:extLst>
              <a:ext uri="{FF2B5EF4-FFF2-40B4-BE49-F238E27FC236}">
                <a16:creationId xmlns:a16="http://schemas.microsoft.com/office/drawing/2014/main" id="{7E642C9E-D792-7948-9F90-0FCDB7FFE4B7}"/>
              </a:ext>
            </a:extLst>
          </p:cNvPr>
          <p:cNvSpPr/>
          <p:nvPr/>
        </p:nvSpPr>
        <p:spPr>
          <a:xfrm>
            <a:off x="5772520" y="3930982"/>
            <a:ext cx="1514442" cy="446339"/>
          </a:xfrm>
          <a:prstGeom prst="rect">
            <a:avLst/>
          </a:prstGeom>
          <a:solidFill>
            <a:schemeClr val="accent6">
              <a:lumMod val="60000"/>
              <a:lumOff val="4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a[</a:t>
            </a:r>
            <a:r>
              <a:rPr lang="en-US" sz="2400" dirty="0" err="1">
                <a:solidFill>
                  <a:schemeClr val="tx1"/>
                </a:solidFill>
              </a:rPr>
              <a:t>n:m,p:q</a:t>
            </a:r>
            <a:r>
              <a:rPr lang="en-US" sz="2400" dirty="0">
                <a:solidFill>
                  <a:schemeClr val="tx1"/>
                </a:solidFill>
              </a:rPr>
              <a:t>]</a:t>
            </a:r>
          </a:p>
        </p:txBody>
      </p:sp>
      <p:sp>
        <p:nvSpPr>
          <p:cNvPr id="121" name="TextBox 120">
            <a:extLst>
              <a:ext uri="{FF2B5EF4-FFF2-40B4-BE49-F238E27FC236}">
                <a16:creationId xmlns:a16="http://schemas.microsoft.com/office/drawing/2014/main" id="{A129C86B-52EC-B140-9B25-13FF386CBE9C}"/>
              </a:ext>
            </a:extLst>
          </p:cNvPr>
          <p:cNvSpPr txBox="1"/>
          <p:nvPr/>
        </p:nvSpPr>
        <p:spPr>
          <a:xfrm>
            <a:off x="3027432" y="3876895"/>
            <a:ext cx="2610010" cy="461665"/>
          </a:xfrm>
          <a:prstGeom prst="rect">
            <a:avLst/>
          </a:prstGeom>
          <a:noFill/>
        </p:spPr>
        <p:txBody>
          <a:bodyPr wrap="none" rtlCol="0">
            <a:spAutoFit/>
          </a:bodyPr>
          <a:lstStyle/>
          <a:p>
            <a:r>
              <a:rPr lang="en-US" sz="2400" dirty="0"/>
              <a:t>Rectangular Slicing:</a:t>
            </a:r>
          </a:p>
        </p:txBody>
      </p:sp>
      <p:sp>
        <p:nvSpPr>
          <p:cNvPr id="122" name="TextBox 121">
            <a:extLst>
              <a:ext uri="{FF2B5EF4-FFF2-40B4-BE49-F238E27FC236}">
                <a16:creationId xmlns:a16="http://schemas.microsoft.com/office/drawing/2014/main" id="{B64BAB39-0B78-7C4F-A392-3EF136CDC661}"/>
              </a:ext>
            </a:extLst>
          </p:cNvPr>
          <p:cNvSpPr txBox="1"/>
          <p:nvPr/>
        </p:nvSpPr>
        <p:spPr>
          <a:xfrm>
            <a:off x="3073216" y="4388358"/>
            <a:ext cx="2374496" cy="461665"/>
          </a:xfrm>
          <a:prstGeom prst="rect">
            <a:avLst/>
          </a:prstGeom>
          <a:noFill/>
        </p:spPr>
        <p:txBody>
          <a:bodyPr wrap="none" rtlCol="0">
            <a:spAutoFit/>
          </a:bodyPr>
          <a:lstStyle/>
          <a:p>
            <a:r>
              <a:rPr lang="en-US" sz="2400" dirty="0"/>
              <a:t>Triangular Slicing:</a:t>
            </a:r>
          </a:p>
        </p:txBody>
      </p:sp>
      <p:sp>
        <p:nvSpPr>
          <p:cNvPr id="123" name="Rectangle 122">
            <a:extLst>
              <a:ext uri="{FF2B5EF4-FFF2-40B4-BE49-F238E27FC236}">
                <a16:creationId xmlns:a16="http://schemas.microsoft.com/office/drawing/2014/main" id="{D96A49A0-AECA-6640-9F6D-281D773A6FCB}"/>
              </a:ext>
            </a:extLst>
          </p:cNvPr>
          <p:cNvSpPr/>
          <p:nvPr/>
        </p:nvSpPr>
        <p:spPr>
          <a:xfrm>
            <a:off x="5763499" y="6302430"/>
            <a:ext cx="1248431" cy="446339"/>
          </a:xfrm>
          <a:prstGeom prst="rect">
            <a:avLst/>
          </a:prstGeom>
          <a:solidFill>
            <a:schemeClr val="accent6">
              <a:lumMod val="60000"/>
              <a:lumOff val="4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a[n-2:n]</a:t>
            </a:r>
          </a:p>
        </p:txBody>
      </p:sp>
      <p:sp>
        <p:nvSpPr>
          <p:cNvPr id="124" name="Rectangle 123">
            <a:extLst>
              <a:ext uri="{FF2B5EF4-FFF2-40B4-BE49-F238E27FC236}">
                <a16:creationId xmlns:a16="http://schemas.microsoft.com/office/drawing/2014/main" id="{0D56C281-1B58-634E-B788-25EEBC3AD036}"/>
              </a:ext>
            </a:extLst>
          </p:cNvPr>
          <p:cNvSpPr/>
          <p:nvPr/>
        </p:nvSpPr>
        <p:spPr>
          <a:xfrm>
            <a:off x="5763499" y="5554726"/>
            <a:ext cx="1231867" cy="446339"/>
          </a:xfrm>
          <a:prstGeom prst="rect">
            <a:avLst/>
          </a:prstGeom>
          <a:solidFill>
            <a:schemeClr val="accent6">
              <a:lumMod val="60000"/>
              <a:lumOff val="4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a[j+3:n]</a:t>
            </a:r>
          </a:p>
        </p:txBody>
      </p:sp>
      <p:sp>
        <p:nvSpPr>
          <p:cNvPr id="125" name="Rectangle 124">
            <a:extLst>
              <a:ext uri="{FF2B5EF4-FFF2-40B4-BE49-F238E27FC236}">
                <a16:creationId xmlns:a16="http://schemas.microsoft.com/office/drawing/2014/main" id="{4A21FA8D-3490-B547-BC29-8D20C70A7492}"/>
              </a:ext>
            </a:extLst>
          </p:cNvPr>
          <p:cNvSpPr/>
          <p:nvPr/>
        </p:nvSpPr>
        <p:spPr>
          <a:xfrm>
            <a:off x="5763500" y="5040376"/>
            <a:ext cx="1231866" cy="446339"/>
          </a:xfrm>
          <a:prstGeom prst="rect">
            <a:avLst/>
          </a:prstGeom>
          <a:solidFill>
            <a:schemeClr val="accent6">
              <a:lumMod val="60000"/>
              <a:lumOff val="4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a[j+2:n]</a:t>
            </a:r>
          </a:p>
        </p:txBody>
      </p:sp>
      <p:sp>
        <p:nvSpPr>
          <p:cNvPr id="126" name="Rectangle 125">
            <a:extLst>
              <a:ext uri="{FF2B5EF4-FFF2-40B4-BE49-F238E27FC236}">
                <a16:creationId xmlns:a16="http://schemas.microsoft.com/office/drawing/2014/main" id="{79E67083-C964-094E-8204-36BB2A9466DC}"/>
              </a:ext>
            </a:extLst>
          </p:cNvPr>
          <p:cNvSpPr/>
          <p:nvPr/>
        </p:nvSpPr>
        <p:spPr>
          <a:xfrm>
            <a:off x="5763498" y="4540606"/>
            <a:ext cx="1231867" cy="446339"/>
          </a:xfrm>
          <a:prstGeom prst="rect">
            <a:avLst/>
          </a:prstGeom>
          <a:solidFill>
            <a:schemeClr val="accent6">
              <a:lumMod val="60000"/>
              <a:lumOff val="4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a[j+1:n]</a:t>
            </a:r>
          </a:p>
        </p:txBody>
      </p:sp>
      <p:sp>
        <p:nvSpPr>
          <p:cNvPr id="132" name="TextBox 131">
            <a:extLst>
              <a:ext uri="{FF2B5EF4-FFF2-40B4-BE49-F238E27FC236}">
                <a16:creationId xmlns:a16="http://schemas.microsoft.com/office/drawing/2014/main" id="{7C425DE3-F000-F74E-9E2A-5185AC170972}"/>
              </a:ext>
            </a:extLst>
          </p:cNvPr>
          <p:cNvSpPr txBox="1"/>
          <p:nvPr/>
        </p:nvSpPr>
        <p:spPr>
          <a:xfrm>
            <a:off x="6222320" y="5883310"/>
            <a:ext cx="743670" cy="369332"/>
          </a:xfrm>
          <a:prstGeom prst="rect">
            <a:avLst/>
          </a:prstGeom>
          <a:noFill/>
        </p:spPr>
        <p:txBody>
          <a:bodyPr wrap="square" rtlCol="0">
            <a:spAutoFit/>
          </a:bodyPr>
          <a:lstStyle/>
          <a:p>
            <a:r>
              <a:rPr lang="en-US" dirty="0"/>
              <a:t>…</a:t>
            </a:r>
          </a:p>
        </p:txBody>
      </p:sp>
      <p:sp>
        <p:nvSpPr>
          <p:cNvPr id="162" name="Rectangle 161">
            <a:extLst>
              <a:ext uri="{FF2B5EF4-FFF2-40B4-BE49-F238E27FC236}">
                <a16:creationId xmlns:a16="http://schemas.microsoft.com/office/drawing/2014/main" id="{95A73137-FDAA-1148-81B8-9668B9044402}"/>
              </a:ext>
            </a:extLst>
          </p:cNvPr>
          <p:cNvSpPr/>
          <p:nvPr/>
        </p:nvSpPr>
        <p:spPr>
          <a:xfrm>
            <a:off x="7080703" y="4540606"/>
            <a:ext cx="497773" cy="446339"/>
          </a:xfrm>
          <a:prstGeom prst="rect">
            <a:avLst/>
          </a:prstGeom>
          <a:solidFill>
            <a:schemeClr val="accent6">
              <a:lumMod val="60000"/>
              <a:lumOff val="4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163" name="Rectangle 162">
            <a:extLst>
              <a:ext uri="{FF2B5EF4-FFF2-40B4-BE49-F238E27FC236}">
                <a16:creationId xmlns:a16="http://schemas.microsoft.com/office/drawing/2014/main" id="{0E03F85A-EF12-C74D-98BC-935168D6A757}"/>
              </a:ext>
            </a:extLst>
          </p:cNvPr>
          <p:cNvSpPr/>
          <p:nvPr/>
        </p:nvSpPr>
        <p:spPr>
          <a:xfrm>
            <a:off x="7090842" y="5554725"/>
            <a:ext cx="497773" cy="446339"/>
          </a:xfrm>
          <a:prstGeom prst="rect">
            <a:avLst/>
          </a:prstGeom>
          <a:solidFill>
            <a:schemeClr val="accent6">
              <a:lumMod val="60000"/>
              <a:lumOff val="4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164" name="Rectangle 163">
            <a:extLst>
              <a:ext uri="{FF2B5EF4-FFF2-40B4-BE49-F238E27FC236}">
                <a16:creationId xmlns:a16="http://schemas.microsoft.com/office/drawing/2014/main" id="{FEF2213E-49F3-464D-860B-A22B047A6BAE}"/>
              </a:ext>
            </a:extLst>
          </p:cNvPr>
          <p:cNvSpPr/>
          <p:nvPr/>
        </p:nvSpPr>
        <p:spPr>
          <a:xfrm>
            <a:off x="7076111" y="6302429"/>
            <a:ext cx="497773" cy="446339"/>
          </a:xfrm>
          <a:prstGeom prst="rect">
            <a:avLst/>
          </a:prstGeom>
          <a:solidFill>
            <a:schemeClr val="accent6">
              <a:lumMod val="60000"/>
              <a:lumOff val="4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Tree>
    <p:extLst>
      <p:ext uri="{BB962C8B-B14F-4D97-AF65-F5344CB8AC3E}">
        <p14:creationId xmlns:p14="http://schemas.microsoft.com/office/powerpoint/2010/main" val="5542052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7BB83-A906-473D-A11F-2D889EC3D8DC}"/>
              </a:ext>
            </a:extLst>
          </p:cNvPr>
          <p:cNvSpPr>
            <a:spLocks noGrp="1"/>
          </p:cNvSpPr>
          <p:nvPr>
            <p:ph type="title"/>
          </p:nvPr>
        </p:nvSpPr>
        <p:spPr>
          <a:xfrm>
            <a:off x="838200" y="18255"/>
            <a:ext cx="10515600" cy="1325563"/>
          </a:xfrm>
        </p:spPr>
        <p:txBody>
          <a:bodyPr/>
          <a:lstStyle/>
          <a:p>
            <a:r>
              <a:rPr lang="en-US" dirty="0"/>
              <a:t>Outline</a:t>
            </a:r>
          </a:p>
        </p:txBody>
      </p:sp>
      <p:sp>
        <p:nvSpPr>
          <p:cNvPr id="3" name="Content Placeholder 2">
            <a:extLst>
              <a:ext uri="{FF2B5EF4-FFF2-40B4-BE49-F238E27FC236}">
                <a16:creationId xmlns:a16="http://schemas.microsoft.com/office/drawing/2014/main" id="{BE83CAC9-B39A-4E55-B5DA-AC40DCB539E3}"/>
              </a:ext>
            </a:extLst>
          </p:cNvPr>
          <p:cNvSpPr>
            <a:spLocks noGrp="1"/>
          </p:cNvSpPr>
          <p:nvPr>
            <p:ph idx="1"/>
          </p:nvPr>
        </p:nvSpPr>
        <p:spPr>
          <a:xfrm>
            <a:off x="838200" y="1343818"/>
            <a:ext cx="10515600" cy="5514182"/>
          </a:xfrm>
        </p:spPr>
        <p:txBody>
          <a:bodyPr>
            <a:normAutofit/>
          </a:bodyPr>
          <a:lstStyle/>
          <a:p>
            <a:r>
              <a:rPr lang="en-US" sz="3600" dirty="0"/>
              <a:t>Spatial Architecture</a:t>
            </a:r>
          </a:p>
          <a:p>
            <a:r>
              <a:rPr lang="en-US" sz="3600" b="1" dirty="0"/>
              <a:t>REVEL: Reconfigurable Vector Lane</a:t>
            </a:r>
          </a:p>
          <a:p>
            <a:pPr lvl="1"/>
            <a:r>
              <a:rPr lang="en-US" sz="3200" b="1" dirty="0"/>
              <a:t>Specialization 1: Hybridizing processing elements </a:t>
            </a:r>
          </a:p>
          <a:p>
            <a:pPr lvl="1"/>
            <a:r>
              <a:rPr lang="en-US" sz="3200" b="1" dirty="0"/>
              <a:t>Specialization 2: Coordinating non-uniform dependences</a:t>
            </a:r>
          </a:p>
          <a:p>
            <a:pPr lvl="1"/>
            <a:r>
              <a:rPr lang="en-US" altLang="zh-CN" sz="3200" b="1" dirty="0"/>
              <a:t>Specialization 3: Inductive Access </a:t>
            </a:r>
            <a:r>
              <a:rPr lang="en-US" altLang="zh-CN" sz="3200" b="1" dirty="0" err="1"/>
              <a:t>Intrinsics</a:t>
            </a:r>
            <a:endParaRPr lang="en-US" sz="3200" b="1" dirty="0"/>
          </a:p>
          <a:p>
            <a:pPr lvl="1"/>
            <a:r>
              <a:rPr lang="en-US" sz="3200" b="1" dirty="0"/>
              <a:t>Specialization 4: Implicit vectorization predication</a:t>
            </a:r>
          </a:p>
          <a:p>
            <a:pPr lvl="1"/>
            <a:r>
              <a:rPr lang="en-US" sz="3200" b="1" dirty="0"/>
              <a:t>Scalability: Larger Spatial or Multiple Lanes?</a:t>
            </a:r>
          </a:p>
          <a:p>
            <a:r>
              <a:rPr lang="en-US" sz="3600" dirty="0"/>
              <a:t>Evaluation</a:t>
            </a:r>
          </a:p>
        </p:txBody>
      </p:sp>
      <p:sp>
        <p:nvSpPr>
          <p:cNvPr id="4" name="Slide Number Placeholder 3">
            <a:extLst>
              <a:ext uri="{FF2B5EF4-FFF2-40B4-BE49-F238E27FC236}">
                <a16:creationId xmlns:a16="http://schemas.microsoft.com/office/drawing/2014/main" id="{66BA47A1-5557-6847-916D-71C32FB410EF}"/>
              </a:ext>
            </a:extLst>
          </p:cNvPr>
          <p:cNvSpPr>
            <a:spLocks noGrp="1"/>
          </p:cNvSpPr>
          <p:nvPr>
            <p:ph type="sldNum" sz="quarter" idx="12"/>
          </p:nvPr>
        </p:nvSpPr>
        <p:spPr/>
        <p:txBody>
          <a:bodyPr/>
          <a:lstStyle/>
          <a:p>
            <a:fld id="{1E977B67-EAC5-4BBB-8F41-E936E21C3F66}" type="slidenum">
              <a:rPr lang="en-US" smtClean="0"/>
              <a:t>13</a:t>
            </a:fld>
            <a:endParaRPr lang="en-US" dirty="0"/>
          </a:p>
        </p:txBody>
      </p:sp>
    </p:spTree>
    <p:extLst>
      <p:ext uri="{BB962C8B-B14F-4D97-AF65-F5344CB8AC3E}">
        <p14:creationId xmlns:p14="http://schemas.microsoft.com/office/powerpoint/2010/main" val="40561019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 name="Content Placeholder 2">
            <a:extLst>
              <a:ext uri="{FF2B5EF4-FFF2-40B4-BE49-F238E27FC236}">
                <a16:creationId xmlns:a16="http://schemas.microsoft.com/office/drawing/2014/main" id="{A86B4C93-95B3-D448-A387-9C0ED4ACAF6A}"/>
              </a:ext>
            </a:extLst>
          </p:cNvPr>
          <p:cNvSpPr txBox="1">
            <a:spLocks/>
          </p:cNvSpPr>
          <p:nvPr/>
        </p:nvSpPr>
        <p:spPr>
          <a:xfrm>
            <a:off x="645571" y="2267497"/>
            <a:ext cx="5299843" cy="999832"/>
          </a:xfrm>
          <a:prstGeom prst="rect">
            <a:avLst/>
          </a:prstGeom>
          <a:solidFill>
            <a:schemeClr val="accent2">
              <a:lumMod val="40000"/>
              <a:lumOff val="60000"/>
            </a:schemeClr>
          </a:solidFill>
        </p:spPr>
        <p:txBody>
          <a:bodyPr vert="horz" lIns="0" tIns="45720" rIns="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a:latin typeface="Consolas" panose="020B0609020204030204" pitchFamily="49" charset="0"/>
              <a:cs typeface="Consolas" panose="020B0609020204030204" pitchFamily="49" charset="0"/>
            </a:endParaRPr>
          </a:p>
        </p:txBody>
      </p:sp>
      <p:sp>
        <p:nvSpPr>
          <p:cNvPr id="219" name="Content Placeholder 2">
            <a:extLst>
              <a:ext uri="{FF2B5EF4-FFF2-40B4-BE49-F238E27FC236}">
                <a16:creationId xmlns:a16="http://schemas.microsoft.com/office/drawing/2014/main" id="{6AC3D6B9-17E0-4745-BE35-AE619D16F535}"/>
              </a:ext>
            </a:extLst>
          </p:cNvPr>
          <p:cNvSpPr txBox="1">
            <a:spLocks/>
          </p:cNvSpPr>
          <p:nvPr/>
        </p:nvSpPr>
        <p:spPr>
          <a:xfrm>
            <a:off x="645571" y="4278310"/>
            <a:ext cx="6400687" cy="1621244"/>
          </a:xfrm>
          <a:prstGeom prst="rect">
            <a:avLst/>
          </a:prstGeom>
          <a:solidFill>
            <a:schemeClr val="accent5">
              <a:lumMod val="20000"/>
              <a:lumOff val="80000"/>
            </a:schemeClr>
          </a:solidFill>
        </p:spPr>
        <p:txBody>
          <a:bodyPr vert="horz" lIns="0" tIns="45720" rIns="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a:latin typeface="Consolas" panose="020B0609020204030204" pitchFamily="49" charset="0"/>
              <a:cs typeface="Consolas" panose="020B0609020204030204" pitchFamily="49" charset="0"/>
            </a:endParaRPr>
          </a:p>
        </p:txBody>
      </p:sp>
      <p:sp>
        <p:nvSpPr>
          <p:cNvPr id="220" name="Content Placeholder 2">
            <a:extLst>
              <a:ext uri="{FF2B5EF4-FFF2-40B4-BE49-F238E27FC236}">
                <a16:creationId xmlns:a16="http://schemas.microsoft.com/office/drawing/2014/main" id="{A786C3B6-687B-1444-A632-203C3C63661D}"/>
              </a:ext>
            </a:extLst>
          </p:cNvPr>
          <p:cNvSpPr txBox="1">
            <a:spLocks/>
          </p:cNvSpPr>
          <p:nvPr/>
        </p:nvSpPr>
        <p:spPr>
          <a:xfrm>
            <a:off x="645572" y="3267328"/>
            <a:ext cx="5580532" cy="999832"/>
          </a:xfrm>
          <a:prstGeom prst="rect">
            <a:avLst/>
          </a:prstGeom>
          <a:solidFill>
            <a:schemeClr val="accent3">
              <a:lumMod val="40000"/>
              <a:lumOff val="60000"/>
            </a:schemeClr>
          </a:solidFill>
        </p:spPr>
        <p:txBody>
          <a:bodyPr vert="horz" lIns="0" tIns="45720" rIns="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a:latin typeface="Consolas" panose="020B0609020204030204" pitchFamily="49" charset="0"/>
              <a:cs typeface="Consolas" panose="020B0609020204030204" pitchFamily="49" charset="0"/>
            </a:endParaRPr>
          </a:p>
        </p:txBody>
      </p:sp>
      <p:sp>
        <p:nvSpPr>
          <p:cNvPr id="221" name="Content Placeholder 2">
            <a:extLst>
              <a:ext uri="{FF2B5EF4-FFF2-40B4-BE49-F238E27FC236}">
                <a16:creationId xmlns:a16="http://schemas.microsoft.com/office/drawing/2014/main" id="{BC683B6F-3320-FB48-95C1-83CEDF5E2E21}"/>
              </a:ext>
            </a:extLst>
          </p:cNvPr>
          <p:cNvSpPr>
            <a:spLocks noGrp="1"/>
          </p:cNvSpPr>
          <p:nvPr>
            <p:ph idx="1"/>
          </p:nvPr>
        </p:nvSpPr>
        <p:spPr>
          <a:xfrm>
            <a:off x="191432" y="1781020"/>
            <a:ext cx="7233495" cy="4834933"/>
          </a:xfrm>
        </p:spPr>
        <p:txBody>
          <a:bodyPr>
            <a:normAutofit/>
          </a:bodyPr>
          <a:lstStyle/>
          <a:p>
            <a:pPr marL="0" indent="0">
              <a:buNone/>
            </a:pPr>
            <a:r>
              <a:rPr lang="en-US" dirty="0">
                <a:latin typeface="Consolas" panose="020B0609020204030204" pitchFamily="49" charset="0"/>
                <a:cs typeface="Consolas" panose="020B0609020204030204" pitchFamily="49" charset="0"/>
              </a:rPr>
              <a:t>for (k=0; k&lt;n; ++k) {</a:t>
            </a:r>
          </a:p>
          <a:p>
            <a:pPr marL="0" indent="0">
              <a:buNone/>
            </a:pPr>
            <a:r>
              <a:rPr lang="en-US" dirty="0">
                <a:latin typeface="Consolas" panose="020B0609020204030204" pitchFamily="49" charset="0"/>
                <a:cs typeface="Consolas" panose="020B0609020204030204" pitchFamily="49" charset="0"/>
              </a:rPr>
              <a:t>  inv = 1.0/a[</a:t>
            </a:r>
            <a:r>
              <a:rPr lang="en-US" dirty="0" err="1">
                <a:latin typeface="Consolas" panose="020B0609020204030204" pitchFamily="49" charset="0"/>
                <a:cs typeface="Consolas" panose="020B0609020204030204" pitchFamily="49" charset="0"/>
              </a:rPr>
              <a:t>k,k</a:t>
            </a:r>
            <a:r>
              <a:rPr lang="en-US" dirty="0">
                <a:latin typeface="Consolas" panose="020B0609020204030204" pitchFamily="49" charset="0"/>
                <a:cs typeface="Consolas" panose="020B0609020204030204" pitchFamily="49" charset="0"/>
              </a:rPr>
              <a:t>];</a:t>
            </a:r>
          </a:p>
          <a:p>
            <a:pPr marL="0" indent="0">
              <a:buNone/>
            </a:pPr>
            <a:r>
              <a:rPr lang="en-US" dirty="0">
                <a:latin typeface="Consolas" panose="020B0609020204030204" pitchFamily="49" charset="0"/>
                <a:cs typeface="Consolas" panose="020B0609020204030204" pitchFamily="49" charset="0"/>
              </a:rPr>
              <a:t>  </a:t>
            </a:r>
            <a:r>
              <a:rPr lang="en-US" dirty="0" err="1">
                <a:latin typeface="Consolas" panose="020B0609020204030204" pitchFamily="49" charset="0"/>
                <a:cs typeface="Consolas" panose="020B0609020204030204" pitchFamily="49" charset="0"/>
              </a:rPr>
              <a:t>invsqrt</a:t>
            </a:r>
            <a:r>
              <a:rPr lang="en-US" dirty="0">
                <a:latin typeface="Consolas" panose="020B0609020204030204" pitchFamily="49" charset="0"/>
                <a:cs typeface="Consolas" panose="020B0609020204030204" pitchFamily="49" charset="0"/>
              </a:rPr>
              <a:t> = 1.0/sqrt(a[</a:t>
            </a:r>
            <a:r>
              <a:rPr lang="en-US" dirty="0" err="1">
                <a:latin typeface="Consolas" panose="020B0609020204030204" pitchFamily="49" charset="0"/>
                <a:cs typeface="Consolas" panose="020B0609020204030204" pitchFamily="49" charset="0"/>
              </a:rPr>
              <a:t>k,k</a:t>
            </a:r>
            <a:r>
              <a:rPr lang="en-US" dirty="0">
                <a:latin typeface="Consolas" panose="020B0609020204030204" pitchFamily="49" charset="0"/>
                <a:cs typeface="Consolas" panose="020B0609020204030204" pitchFamily="49" charset="0"/>
              </a:rPr>
              <a:t>]);</a:t>
            </a:r>
          </a:p>
          <a:p>
            <a:pPr marL="0" indent="0">
              <a:buNone/>
            </a:pPr>
            <a:r>
              <a:rPr lang="en-US" dirty="0">
                <a:latin typeface="Consolas" panose="020B0609020204030204" pitchFamily="49" charset="0"/>
                <a:cs typeface="Consolas" panose="020B0609020204030204" pitchFamily="49" charset="0"/>
              </a:rPr>
              <a:t>  for (j=k; j&lt;n; ++j)</a:t>
            </a:r>
          </a:p>
          <a:p>
            <a:pPr marL="0" indent="0">
              <a:buNone/>
            </a:pPr>
            <a:r>
              <a:rPr lang="en-US" dirty="0">
                <a:latin typeface="Consolas" panose="020B0609020204030204" pitchFamily="49" charset="0"/>
                <a:cs typeface="Consolas" panose="020B0609020204030204" pitchFamily="49" charset="0"/>
              </a:rPr>
              <a:t>    l[</a:t>
            </a:r>
            <a:r>
              <a:rPr lang="en-US" dirty="0" err="1">
                <a:latin typeface="Consolas" panose="020B0609020204030204" pitchFamily="49" charset="0"/>
                <a:cs typeface="Consolas" panose="020B0609020204030204" pitchFamily="49" charset="0"/>
              </a:rPr>
              <a:t>j,k</a:t>
            </a:r>
            <a:r>
              <a:rPr lang="en-US" dirty="0">
                <a:latin typeface="Consolas" panose="020B0609020204030204" pitchFamily="49" charset="0"/>
                <a:cs typeface="Consolas" panose="020B0609020204030204" pitchFamily="49" charset="0"/>
              </a:rPr>
              <a:t>] = a[</a:t>
            </a:r>
            <a:r>
              <a:rPr lang="en-US" dirty="0" err="1">
                <a:latin typeface="Consolas" panose="020B0609020204030204" pitchFamily="49" charset="0"/>
                <a:cs typeface="Consolas" panose="020B0609020204030204" pitchFamily="49" charset="0"/>
              </a:rPr>
              <a:t>k,j</a:t>
            </a:r>
            <a:r>
              <a:rPr lang="en-US" dirty="0">
                <a:latin typeface="Consolas" panose="020B0609020204030204" pitchFamily="49" charset="0"/>
                <a:cs typeface="Consolas" panose="020B0609020204030204" pitchFamily="49" charset="0"/>
              </a:rPr>
              <a:t>]*</a:t>
            </a:r>
            <a:r>
              <a:rPr lang="en-US" dirty="0" err="1">
                <a:latin typeface="Consolas" panose="020B0609020204030204" pitchFamily="49" charset="0"/>
                <a:cs typeface="Consolas" panose="020B0609020204030204" pitchFamily="49" charset="0"/>
              </a:rPr>
              <a:t>invsqrt</a:t>
            </a:r>
            <a:r>
              <a:rPr lang="en-US" dirty="0">
                <a:latin typeface="Consolas" panose="020B0609020204030204" pitchFamily="49" charset="0"/>
                <a:cs typeface="Consolas" panose="020B0609020204030204" pitchFamily="49" charset="0"/>
              </a:rPr>
              <a:t>;</a:t>
            </a:r>
          </a:p>
          <a:p>
            <a:pPr marL="0" indent="0">
              <a:buNone/>
            </a:pPr>
            <a:r>
              <a:rPr lang="en-US" dirty="0">
                <a:latin typeface="Consolas" panose="020B0609020204030204" pitchFamily="49" charset="0"/>
                <a:cs typeface="Consolas" panose="020B0609020204030204" pitchFamily="49" charset="0"/>
              </a:rPr>
              <a:t>  for (j=k+1; j&lt;n; ++j)</a:t>
            </a:r>
          </a:p>
          <a:p>
            <a:pPr marL="0" indent="0">
              <a:buNone/>
            </a:pPr>
            <a:r>
              <a:rPr lang="en-US" dirty="0">
                <a:latin typeface="Consolas" panose="020B0609020204030204" pitchFamily="49" charset="0"/>
                <a:cs typeface="Consolas" panose="020B0609020204030204" pitchFamily="49" charset="0"/>
              </a:rPr>
              <a:t>    for (</a:t>
            </a:r>
            <a:r>
              <a:rPr lang="en-US" dirty="0" err="1">
                <a:latin typeface="Consolas" panose="020B0609020204030204" pitchFamily="49" charset="0"/>
                <a:cs typeface="Consolas" panose="020B0609020204030204" pitchFamily="49" charset="0"/>
              </a:rPr>
              <a:t>i</a:t>
            </a:r>
            <a:r>
              <a:rPr lang="en-US" dirty="0">
                <a:latin typeface="Consolas" panose="020B0609020204030204" pitchFamily="49" charset="0"/>
                <a:cs typeface="Consolas" panose="020B0609020204030204" pitchFamily="49" charset="0"/>
              </a:rPr>
              <a:t>=j; </a:t>
            </a:r>
            <a:r>
              <a:rPr lang="en-US" dirty="0" err="1">
                <a:latin typeface="Consolas" panose="020B0609020204030204" pitchFamily="49" charset="0"/>
                <a:cs typeface="Consolas" panose="020B0609020204030204" pitchFamily="49" charset="0"/>
              </a:rPr>
              <a:t>i</a:t>
            </a:r>
            <a:r>
              <a:rPr lang="en-US" dirty="0">
                <a:latin typeface="Consolas" panose="020B0609020204030204" pitchFamily="49" charset="0"/>
                <a:cs typeface="Consolas" panose="020B0609020204030204" pitchFamily="49" charset="0"/>
              </a:rPr>
              <a:t>&lt;n; ++</a:t>
            </a:r>
            <a:r>
              <a:rPr lang="en-US" dirty="0" err="1">
                <a:latin typeface="Consolas" panose="020B0609020204030204" pitchFamily="49" charset="0"/>
                <a:cs typeface="Consolas" panose="020B0609020204030204" pitchFamily="49" charset="0"/>
              </a:rPr>
              <a:t>i</a:t>
            </a:r>
            <a:r>
              <a:rPr lang="en-US" dirty="0">
                <a:latin typeface="Consolas" panose="020B0609020204030204" pitchFamily="49" charset="0"/>
                <a:cs typeface="Consolas" panose="020B0609020204030204" pitchFamily="49" charset="0"/>
              </a:rPr>
              <a:t>)</a:t>
            </a:r>
          </a:p>
          <a:p>
            <a:pPr marL="0" indent="0">
              <a:buNone/>
            </a:pPr>
            <a:r>
              <a:rPr lang="en-US" dirty="0">
                <a:latin typeface="Consolas" panose="020B0609020204030204" pitchFamily="49" charset="0"/>
                <a:cs typeface="Consolas" panose="020B0609020204030204" pitchFamily="49" charset="0"/>
              </a:rPr>
              <a:t>      a[</a:t>
            </a:r>
            <a:r>
              <a:rPr lang="en-US" dirty="0" err="1">
                <a:latin typeface="Consolas" panose="020B0609020204030204" pitchFamily="49" charset="0"/>
                <a:cs typeface="Consolas" panose="020B0609020204030204" pitchFamily="49" charset="0"/>
              </a:rPr>
              <a:t>j,i</a:t>
            </a:r>
            <a:r>
              <a:rPr lang="en-US" dirty="0">
                <a:latin typeface="Consolas" panose="020B0609020204030204" pitchFamily="49" charset="0"/>
                <a:cs typeface="Consolas" panose="020B0609020204030204" pitchFamily="49" charset="0"/>
              </a:rPr>
              <a:t>] -= a[</a:t>
            </a:r>
            <a:r>
              <a:rPr lang="en-US" dirty="0" err="1">
                <a:latin typeface="Consolas" panose="020B0609020204030204" pitchFamily="49" charset="0"/>
                <a:cs typeface="Consolas" panose="020B0609020204030204" pitchFamily="49" charset="0"/>
              </a:rPr>
              <a:t>k,i</a:t>
            </a:r>
            <a:r>
              <a:rPr lang="en-US" dirty="0">
                <a:latin typeface="Consolas" panose="020B0609020204030204" pitchFamily="49" charset="0"/>
                <a:cs typeface="Consolas" panose="020B0609020204030204" pitchFamily="49" charset="0"/>
              </a:rPr>
              <a:t>]*a[</a:t>
            </a:r>
            <a:r>
              <a:rPr lang="en-US" dirty="0" err="1">
                <a:latin typeface="Consolas" panose="020B0609020204030204" pitchFamily="49" charset="0"/>
                <a:cs typeface="Consolas" panose="020B0609020204030204" pitchFamily="49" charset="0"/>
              </a:rPr>
              <a:t>k,j</a:t>
            </a:r>
            <a:r>
              <a:rPr lang="en-US" dirty="0">
                <a:latin typeface="Consolas" panose="020B0609020204030204" pitchFamily="49" charset="0"/>
                <a:cs typeface="Consolas" panose="020B0609020204030204" pitchFamily="49" charset="0"/>
              </a:rPr>
              <a:t>]*inv;</a:t>
            </a:r>
          </a:p>
          <a:p>
            <a:pPr marL="0" indent="0">
              <a:buNone/>
            </a:pPr>
            <a:r>
              <a:rPr lang="en-US" dirty="0">
                <a:latin typeface="Consolas" panose="020B0609020204030204" pitchFamily="49" charset="0"/>
                <a:cs typeface="Consolas" panose="020B0609020204030204" pitchFamily="49" charset="0"/>
              </a:rPr>
              <a:t>}</a:t>
            </a:r>
          </a:p>
        </p:txBody>
      </p:sp>
      <p:sp>
        <p:nvSpPr>
          <p:cNvPr id="233" name="Slide Number Placeholder 3">
            <a:extLst>
              <a:ext uri="{FF2B5EF4-FFF2-40B4-BE49-F238E27FC236}">
                <a16:creationId xmlns:a16="http://schemas.microsoft.com/office/drawing/2014/main" id="{34E73748-BD67-4D3C-9666-E59606384891}"/>
              </a:ext>
            </a:extLst>
          </p:cNvPr>
          <p:cNvSpPr>
            <a:spLocks noGrp="1"/>
          </p:cNvSpPr>
          <p:nvPr>
            <p:ph type="sldNum" sz="quarter" idx="12"/>
          </p:nvPr>
        </p:nvSpPr>
        <p:spPr>
          <a:xfrm>
            <a:off x="8610600" y="6356350"/>
            <a:ext cx="2743200" cy="365125"/>
          </a:xfrm>
        </p:spPr>
        <p:txBody>
          <a:bodyPr/>
          <a:lstStyle/>
          <a:p>
            <a:fld id="{1E977B67-EAC5-4BBB-8F41-E936E21C3F66}" type="slidenum">
              <a:rPr lang="en-US" smtClean="0"/>
              <a:t>14</a:t>
            </a:fld>
            <a:endParaRPr lang="en-US" dirty="0"/>
          </a:p>
        </p:txBody>
      </p:sp>
      <p:sp>
        <p:nvSpPr>
          <p:cNvPr id="268" name="Title 1">
            <a:extLst>
              <a:ext uri="{FF2B5EF4-FFF2-40B4-BE49-F238E27FC236}">
                <a16:creationId xmlns:a16="http://schemas.microsoft.com/office/drawing/2014/main" id="{18570292-1EBA-43C6-8F74-5AEC7452EEB0}"/>
              </a:ext>
            </a:extLst>
          </p:cNvPr>
          <p:cNvSpPr>
            <a:spLocks noGrp="1"/>
          </p:cNvSpPr>
          <p:nvPr>
            <p:ph type="title"/>
          </p:nvPr>
        </p:nvSpPr>
        <p:spPr>
          <a:xfrm>
            <a:off x="281379" y="350389"/>
            <a:ext cx="10515600" cy="1325563"/>
          </a:xfrm>
        </p:spPr>
        <p:txBody>
          <a:bodyPr>
            <a:normAutofit/>
          </a:bodyPr>
          <a:lstStyle/>
          <a:p>
            <a:r>
              <a:rPr lang="en-US" sz="4000" dirty="0"/>
              <a:t>Specialization 1: Hybridizing Systolic and Dataflow</a:t>
            </a:r>
          </a:p>
        </p:txBody>
      </p:sp>
      <p:sp>
        <p:nvSpPr>
          <p:cNvPr id="224" name="Slide Number Placeholder 3">
            <a:extLst>
              <a:ext uri="{FF2B5EF4-FFF2-40B4-BE49-F238E27FC236}">
                <a16:creationId xmlns:a16="http://schemas.microsoft.com/office/drawing/2014/main" id="{62986120-AAD8-CF47-91FC-B980DDED02EF}"/>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E977B67-EAC5-4BBB-8F41-E936E21C3F66}" type="slidenum">
              <a:rPr lang="en-US" smtClean="0"/>
              <a:pPr/>
              <a:t>14</a:t>
            </a:fld>
            <a:endParaRPr lang="en-US"/>
          </a:p>
        </p:txBody>
      </p:sp>
      <p:grpSp>
        <p:nvGrpSpPr>
          <p:cNvPr id="225" name="Group 224">
            <a:extLst>
              <a:ext uri="{FF2B5EF4-FFF2-40B4-BE49-F238E27FC236}">
                <a16:creationId xmlns:a16="http://schemas.microsoft.com/office/drawing/2014/main" id="{7F1DA9C0-EB14-5E4E-9E37-06EF8025F9A9}"/>
              </a:ext>
            </a:extLst>
          </p:cNvPr>
          <p:cNvGrpSpPr/>
          <p:nvPr/>
        </p:nvGrpSpPr>
        <p:grpSpPr>
          <a:xfrm>
            <a:off x="7759471" y="2569702"/>
            <a:ext cx="3338670" cy="3607261"/>
            <a:chOff x="5485503" y="2893190"/>
            <a:chExt cx="3338670" cy="3607261"/>
          </a:xfrm>
        </p:grpSpPr>
        <p:sp>
          <p:nvSpPr>
            <p:cNvPr id="226" name="Rectangle 225">
              <a:extLst>
                <a:ext uri="{FF2B5EF4-FFF2-40B4-BE49-F238E27FC236}">
                  <a16:creationId xmlns:a16="http://schemas.microsoft.com/office/drawing/2014/main" id="{BE760196-0BF4-F444-AB03-BD87E36FAD36}"/>
                </a:ext>
              </a:extLst>
            </p:cNvPr>
            <p:cNvSpPr/>
            <p:nvPr/>
          </p:nvSpPr>
          <p:spPr>
            <a:xfrm>
              <a:off x="5485503" y="4333326"/>
              <a:ext cx="2235708" cy="328862"/>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Sync</a:t>
              </a:r>
            </a:p>
          </p:txBody>
        </p:sp>
        <p:sp>
          <p:nvSpPr>
            <p:cNvPr id="227" name="Rectangle 226">
              <a:extLst>
                <a:ext uri="{FF2B5EF4-FFF2-40B4-BE49-F238E27FC236}">
                  <a16:creationId xmlns:a16="http://schemas.microsoft.com/office/drawing/2014/main" id="{C8DA09F1-3401-6742-8E30-29EDC02C2309}"/>
                </a:ext>
              </a:extLst>
            </p:cNvPr>
            <p:cNvSpPr/>
            <p:nvPr/>
          </p:nvSpPr>
          <p:spPr>
            <a:xfrm>
              <a:off x="5485503" y="6171589"/>
              <a:ext cx="2235704" cy="328862"/>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Sync</a:t>
              </a:r>
            </a:p>
          </p:txBody>
        </p:sp>
        <p:sp>
          <p:nvSpPr>
            <p:cNvPr id="228" name="Rectangle 227">
              <a:extLst>
                <a:ext uri="{FF2B5EF4-FFF2-40B4-BE49-F238E27FC236}">
                  <a16:creationId xmlns:a16="http://schemas.microsoft.com/office/drawing/2014/main" id="{D4AB8B8B-51AD-B54B-98B8-B2A62E5A1858}"/>
                </a:ext>
              </a:extLst>
            </p:cNvPr>
            <p:cNvSpPr/>
            <p:nvPr/>
          </p:nvSpPr>
          <p:spPr>
            <a:xfrm>
              <a:off x="5485503" y="2914279"/>
              <a:ext cx="2235704" cy="10972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solidFill>
                    <a:schemeClr val="tx1"/>
                  </a:solidFill>
                </a:rPr>
                <a:t>Scratch Memory</a:t>
              </a:r>
            </a:p>
          </p:txBody>
        </p:sp>
        <p:sp>
          <p:nvSpPr>
            <p:cNvPr id="229" name="Rectangle 228">
              <a:extLst>
                <a:ext uri="{FF2B5EF4-FFF2-40B4-BE49-F238E27FC236}">
                  <a16:creationId xmlns:a16="http://schemas.microsoft.com/office/drawing/2014/main" id="{4682480B-28BE-A54C-8CC9-FDF1DDCE57CC}"/>
                </a:ext>
              </a:extLst>
            </p:cNvPr>
            <p:cNvSpPr/>
            <p:nvPr/>
          </p:nvSpPr>
          <p:spPr>
            <a:xfrm>
              <a:off x="7219929" y="2958658"/>
              <a:ext cx="451752" cy="520711"/>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Ctrl</a:t>
              </a:r>
            </a:p>
          </p:txBody>
        </p:sp>
        <p:sp>
          <p:nvSpPr>
            <p:cNvPr id="230" name="Rectangle 229">
              <a:extLst>
                <a:ext uri="{FF2B5EF4-FFF2-40B4-BE49-F238E27FC236}">
                  <a16:creationId xmlns:a16="http://schemas.microsoft.com/office/drawing/2014/main" id="{5896AF28-D0BF-C940-A2CA-C871BEB8631F}"/>
                </a:ext>
              </a:extLst>
            </p:cNvPr>
            <p:cNvSpPr/>
            <p:nvPr/>
          </p:nvSpPr>
          <p:spPr>
            <a:xfrm rot="16200000">
              <a:off x="7067167" y="5216072"/>
              <a:ext cx="2167117" cy="40162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XFER</a:t>
              </a:r>
            </a:p>
          </p:txBody>
        </p:sp>
        <p:sp>
          <p:nvSpPr>
            <p:cNvPr id="231" name="Rectangle 230">
              <a:extLst>
                <a:ext uri="{FF2B5EF4-FFF2-40B4-BE49-F238E27FC236}">
                  <a16:creationId xmlns:a16="http://schemas.microsoft.com/office/drawing/2014/main" id="{DA76D90B-4E6E-3041-A97E-F5ACBE316D42}"/>
                </a:ext>
              </a:extLst>
            </p:cNvPr>
            <p:cNvSpPr/>
            <p:nvPr/>
          </p:nvSpPr>
          <p:spPr>
            <a:xfrm rot="16200000">
              <a:off x="7880756" y="4486168"/>
              <a:ext cx="546099" cy="34583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Ctrl</a:t>
              </a:r>
            </a:p>
          </p:txBody>
        </p:sp>
        <p:cxnSp>
          <p:nvCxnSpPr>
            <p:cNvPr id="232" name="Straight Arrow Connector 231">
              <a:extLst>
                <a:ext uri="{FF2B5EF4-FFF2-40B4-BE49-F238E27FC236}">
                  <a16:creationId xmlns:a16="http://schemas.microsoft.com/office/drawing/2014/main" id="{01B746AB-E582-424B-A224-A833BC24A4E7}"/>
                </a:ext>
              </a:extLst>
            </p:cNvPr>
            <p:cNvCxnSpPr>
              <a:cxnSpLocks/>
              <a:stCxn id="226" idx="3"/>
            </p:cNvCxnSpPr>
            <p:nvPr/>
          </p:nvCxnSpPr>
          <p:spPr>
            <a:xfrm>
              <a:off x="7721211" y="4497757"/>
              <a:ext cx="220145" cy="0"/>
            </a:xfrm>
            <a:prstGeom prst="straightConnector1">
              <a:avLst/>
            </a:prstGeom>
            <a:ln w="6350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234" name="Straight Arrow Connector 233">
              <a:extLst>
                <a:ext uri="{FF2B5EF4-FFF2-40B4-BE49-F238E27FC236}">
                  <a16:creationId xmlns:a16="http://schemas.microsoft.com/office/drawing/2014/main" id="{03E8A13C-9246-0246-AE8E-965D0DF24BFA}"/>
                </a:ext>
              </a:extLst>
            </p:cNvPr>
            <p:cNvCxnSpPr>
              <a:cxnSpLocks/>
              <a:stCxn id="227" idx="3"/>
            </p:cNvCxnSpPr>
            <p:nvPr/>
          </p:nvCxnSpPr>
          <p:spPr>
            <a:xfrm>
              <a:off x="7721207" y="6336020"/>
              <a:ext cx="224133" cy="0"/>
            </a:xfrm>
            <a:prstGeom prst="straightConnector1">
              <a:avLst/>
            </a:prstGeom>
            <a:ln w="6350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236" name="Straight Arrow Connector 235">
              <a:extLst>
                <a:ext uri="{FF2B5EF4-FFF2-40B4-BE49-F238E27FC236}">
                  <a16:creationId xmlns:a16="http://schemas.microsoft.com/office/drawing/2014/main" id="{6C32331C-D16B-204F-BE14-EDEBDCB788D8}"/>
                </a:ext>
              </a:extLst>
            </p:cNvPr>
            <p:cNvCxnSpPr>
              <a:cxnSpLocks/>
              <a:stCxn id="228" idx="2"/>
              <a:endCxn id="226" idx="0"/>
            </p:cNvCxnSpPr>
            <p:nvPr/>
          </p:nvCxnSpPr>
          <p:spPr>
            <a:xfrm>
              <a:off x="6603355" y="4011559"/>
              <a:ext cx="2" cy="321767"/>
            </a:xfrm>
            <a:prstGeom prst="straightConnector1">
              <a:avLst/>
            </a:prstGeom>
            <a:ln w="6350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sp>
          <p:nvSpPr>
            <p:cNvPr id="237" name="Rectangle 236">
              <a:extLst>
                <a:ext uri="{FF2B5EF4-FFF2-40B4-BE49-F238E27FC236}">
                  <a16:creationId xmlns:a16="http://schemas.microsoft.com/office/drawing/2014/main" id="{3C45BC82-8301-0D4D-8241-041B6F75F62E}"/>
                </a:ext>
              </a:extLst>
            </p:cNvPr>
            <p:cNvSpPr/>
            <p:nvPr/>
          </p:nvSpPr>
          <p:spPr>
            <a:xfrm>
              <a:off x="7949914" y="2893190"/>
              <a:ext cx="874259" cy="65480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tx1"/>
                  </a:solidFill>
                </a:rPr>
                <a:t>Ctrl</a:t>
              </a:r>
            </a:p>
          </p:txBody>
        </p:sp>
        <p:cxnSp>
          <p:nvCxnSpPr>
            <p:cNvPr id="238" name="Straight Arrow Connector 237">
              <a:extLst>
                <a:ext uri="{FF2B5EF4-FFF2-40B4-BE49-F238E27FC236}">
                  <a16:creationId xmlns:a16="http://schemas.microsoft.com/office/drawing/2014/main" id="{F13D106B-C197-7045-BBAE-A4F331757BCE}"/>
                </a:ext>
              </a:extLst>
            </p:cNvPr>
            <p:cNvCxnSpPr>
              <a:cxnSpLocks/>
              <a:stCxn id="229" idx="3"/>
              <a:endCxn id="237" idx="1"/>
            </p:cNvCxnSpPr>
            <p:nvPr/>
          </p:nvCxnSpPr>
          <p:spPr>
            <a:xfrm>
              <a:off x="7671681" y="3219014"/>
              <a:ext cx="278233" cy="1577"/>
            </a:xfrm>
            <a:prstGeom prst="straightConnector1">
              <a:avLst/>
            </a:prstGeom>
            <a:ln w="6350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239" name="Straight Arrow Connector 238">
              <a:extLst>
                <a:ext uri="{FF2B5EF4-FFF2-40B4-BE49-F238E27FC236}">
                  <a16:creationId xmlns:a16="http://schemas.microsoft.com/office/drawing/2014/main" id="{93FB95F1-769C-154F-A151-B96429AAEA4B}"/>
                </a:ext>
              </a:extLst>
            </p:cNvPr>
            <p:cNvCxnSpPr>
              <a:cxnSpLocks/>
              <a:stCxn id="231" idx="3"/>
            </p:cNvCxnSpPr>
            <p:nvPr/>
          </p:nvCxnSpPr>
          <p:spPr>
            <a:xfrm flipV="1">
              <a:off x="8153806" y="3547992"/>
              <a:ext cx="0" cy="838042"/>
            </a:xfrm>
            <a:prstGeom prst="straightConnector1">
              <a:avLst/>
            </a:prstGeom>
            <a:ln w="6350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grpSp>
      <p:grpSp>
        <p:nvGrpSpPr>
          <p:cNvPr id="242" name="Group 241">
            <a:extLst>
              <a:ext uri="{FF2B5EF4-FFF2-40B4-BE49-F238E27FC236}">
                <a16:creationId xmlns:a16="http://schemas.microsoft.com/office/drawing/2014/main" id="{9D1F49ED-4C74-AB4C-AD94-5F4D7AC89760}"/>
              </a:ext>
            </a:extLst>
          </p:cNvPr>
          <p:cNvGrpSpPr/>
          <p:nvPr/>
        </p:nvGrpSpPr>
        <p:grpSpPr>
          <a:xfrm>
            <a:off x="7709941" y="4285088"/>
            <a:ext cx="2334768" cy="1600747"/>
            <a:chOff x="8765039" y="3720085"/>
            <a:chExt cx="2334768" cy="1600747"/>
          </a:xfrm>
        </p:grpSpPr>
        <p:cxnSp>
          <p:nvCxnSpPr>
            <p:cNvPr id="248" name="Straight Connector 247">
              <a:extLst>
                <a:ext uri="{FF2B5EF4-FFF2-40B4-BE49-F238E27FC236}">
                  <a16:creationId xmlns:a16="http://schemas.microsoft.com/office/drawing/2014/main" id="{8CDF468B-BCA0-E647-A26C-46C80D6F01B7}"/>
                </a:ext>
              </a:extLst>
            </p:cNvPr>
            <p:cNvCxnSpPr>
              <a:cxnSpLocks/>
              <a:stCxn id="253" idx="3"/>
              <a:endCxn id="262" idx="7"/>
            </p:cNvCxnSpPr>
            <p:nvPr/>
          </p:nvCxnSpPr>
          <p:spPr>
            <a:xfrm flipH="1">
              <a:off x="8849592" y="4559179"/>
              <a:ext cx="675190" cy="6771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9" name="Straight Connector 248">
              <a:extLst>
                <a:ext uri="{FF2B5EF4-FFF2-40B4-BE49-F238E27FC236}">
                  <a16:creationId xmlns:a16="http://schemas.microsoft.com/office/drawing/2014/main" id="{6A0F1952-F1A3-5B43-A888-6CEE03E4D457}"/>
                </a:ext>
              </a:extLst>
            </p:cNvPr>
            <p:cNvCxnSpPr>
              <a:cxnSpLocks/>
              <a:stCxn id="252" idx="5"/>
              <a:endCxn id="266" idx="1"/>
            </p:cNvCxnSpPr>
            <p:nvPr/>
          </p:nvCxnSpPr>
          <p:spPr>
            <a:xfrm>
              <a:off x="8849592" y="4562105"/>
              <a:ext cx="675190" cy="67417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51" name="Rectangle 250">
              <a:extLst>
                <a:ext uri="{FF2B5EF4-FFF2-40B4-BE49-F238E27FC236}">
                  <a16:creationId xmlns:a16="http://schemas.microsoft.com/office/drawing/2014/main" id="{DAFC61F8-B84C-0F49-BDD0-F90D6F8E2CDD}"/>
                </a:ext>
              </a:extLst>
            </p:cNvPr>
            <p:cNvSpPr/>
            <p:nvPr/>
          </p:nvSpPr>
          <p:spPr>
            <a:xfrm>
              <a:off x="8963159" y="4675672"/>
              <a:ext cx="448056" cy="447040"/>
            </a:xfrm>
            <a:prstGeom prst="rect">
              <a:avLst/>
            </a:prstGeom>
            <a:solidFill>
              <a:schemeClr val="accent5">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Oval 251">
              <a:extLst>
                <a:ext uri="{FF2B5EF4-FFF2-40B4-BE49-F238E27FC236}">
                  <a16:creationId xmlns:a16="http://schemas.microsoft.com/office/drawing/2014/main" id="{DE08808E-620A-0647-9FA9-71475D5B279C}"/>
                </a:ext>
              </a:extLst>
            </p:cNvPr>
            <p:cNvSpPr/>
            <p:nvPr/>
          </p:nvSpPr>
          <p:spPr>
            <a:xfrm>
              <a:off x="8765039" y="4477552"/>
              <a:ext cx="99060" cy="99060"/>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Oval 252">
              <a:extLst>
                <a:ext uri="{FF2B5EF4-FFF2-40B4-BE49-F238E27FC236}">
                  <a16:creationId xmlns:a16="http://schemas.microsoft.com/office/drawing/2014/main" id="{74CC936E-CE4C-1944-9BDE-A943B2FA54F2}"/>
                </a:ext>
              </a:extLst>
            </p:cNvPr>
            <p:cNvSpPr/>
            <p:nvPr/>
          </p:nvSpPr>
          <p:spPr>
            <a:xfrm>
              <a:off x="9510275" y="4474626"/>
              <a:ext cx="99060" cy="99060"/>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Oval 261">
              <a:extLst>
                <a:ext uri="{FF2B5EF4-FFF2-40B4-BE49-F238E27FC236}">
                  <a16:creationId xmlns:a16="http://schemas.microsoft.com/office/drawing/2014/main" id="{B5F4866C-5621-A346-A43A-19C9D2DD161C}"/>
                </a:ext>
              </a:extLst>
            </p:cNvPr>
            <p:cNvSpPr/>
            <p:nvPr/>
          </p:nvSpPr>
          <p:spPr>
            <a:xfrm>
              <a:off x="8765039" y="5221772"/>
              <a:ext cx="99060" cy="99060"/>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Oval 265">
              <a:extLst>
                <a:ext uri="{FF2B5EF4-FFF2-40B4-BE49-F238E27FC236}">
                  <a16:creationId xmlns:a16="http://schemas.microsoft.com/office/drawing/2014/main" id="{59694DC5-F80D-EC48-AAEF-0528C668FD89}"/>
                </a:ext>
              </a:extLst>
            </p:cNvPr>
            <p:cNvSpPr/>
            <p:nvPr/>
          </p:nvSpPr>
          <p:spPr>
            <a:xfrm>
              <a:off x="9510275" y="5221772"/>
              <a:ext cx="99060" cy="99060"/>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7" name="Straight Connector 266">
              <a:extLst>
                <a:ext uri="{FF2B5EF4-FFF2-40B4-BE49-F238E27FC236}">
                  <a16:creationId xmlns:a16="http://schemas.microsoft.com/office/drawing/2014/main" id="{11DD9B87-2718-4448-BE03-8C78062AC874}"/>
                </a:ext>
              </a:extLst>
            </p:cNvPr>
            <p:cNvCxnSpPr>
              <a:cxnSpLocks/>
              <a:stCxn id="253" idx="4"/>
              <a:endCxn id="266" idx="0"/>
            </p:cNvCxnSpPr>
            <p:nvPr/>
          </p:nvCxnSpPr>
          <p:spPr>
            <a:xfrm>
              <a:off x="9559805" y="4573686"/>
              <a:ext cx="0" cy="64808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a:extLst>
                <a:ext uri="{FF2B5EF4-FFF2-40B4-BE49-F238E27FC236}">
                  <a16:creationId xmlns:a16="http://schemas.microsoft.com/office/drawing/2014/main" id="{B1997874-67D8-0148-92E7-D8C931AB215C}"/>
                </a:ext>
              </a:extLst>
            </p:cNvPr>
            <p:cNvCxnSpPr>
              <a:cxnSpLocks/>
              <a:stCxn id="262" idx="6"/>
              <a:endCxn id="266" idx="2"/>
            </p:cNvCxnSpPr>
            <p:nvPr/>
          </p:nvCxnSpPr>
          <p:spPr>
            <a:xfrm>
              <a:off x="8864099" y="5271302"/>
              <a:ext cx="64617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72" name="Straight Connector 271">
              <a:extLst>
                <a:ext uri="{FF2B5EF4-FFF2-40B4-BE49-F238E27FC236}">
                  <a16:creationId xmlns:a16="http://schemas.microsoft.com/office/drawing/2014/main" id="{3EAFFE61-EE02-EC44-99A5-3C8B870143EB}"/>
                </a:ext>
              </a:extLst>
            </p:cNvPr>
            <p:cNvCxnSpPr>
              <a:cxnSpLocks/>
              <a:stCxn id="252" idx="4"/>
              <a:endCxn id="262" idx="0"/>
            </p:cNvCxnSpPr>
            <p:nvPr/>
          </p:nvCxnSpPr>
          <p:spPr>
            <a:xfrm>
              <a:off x="8814569" y="4576612"/>
              <a:ext cx="0" cy="64516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73" name="Straight Connector 272">
              <a:extLst>
                <a:ext uri="{FF2B5EF4-FFF2-40B4-BE49-F238E27FC236}">
                  <a16:creationId xmlns:a16="http://schemas.microsoft.com/office/drawing/2014/main" id="{69FD3138-99C5-5448-ADBA-4077AE33577D}"/>
                </a:ext>
              </a:extLst>
            </p:cNvPr>
            <p:cNvCxnSpPr>
              <a:cxnSpLocks/>
              <a:stCxn id="252" idx="6"/>
              <a:endCxn id="253" idx="2"/>
            </p:cNvCxnSpPr>
            <p:nvPr/>
          </p:nvCxnSpPr>
          <p:spPr>
            <a:xfrm flipV="1">
              <a:off x="8864099" y="4524156"/>
              <a:ext cx="646176" cy="292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74" name="Straight Connector 273">
              <a:extLst>
                <a:ext uri="{FF2B5EF4-FFF2-40B4-BE49-F238E27FC236}">
                  <a16:creationId xmlns:a16="http://schemas.microsoft.com/office/drawing/2014/main" id="{2670E65C-1A61-3C45-B9E9-3DAF7253DCC3}"/>
                </a:ext>
              </a:extLst>
            </p:cNvPr>
            <p:cNvCxnSpPr>
              <a:cxnSpLocks/>
              <a:stCxn id="277" idx="3"/>
              <a:endCxn id="266" idx="7"/>
            </p:cNvCxnSpPr>
            <p:nvPr/>
          </p:nvCxnSpPr>
          <p:spPr>
            <a:xfrm flipH="1">
              <a:off x="9594828" y="4559179"/>
              <a:ext cx="675190" cy="6771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75" name="Straight Connector 274">
              <a:extLst>
                <a:ext uri="{FF2B5EF4-FFF2-40B4-BE49-F238E27FC236}">
                  <a16:creationId xmlns:a16="http://schemas.microsoft.com/office/drawing/2014/main" id="{EE60EDF6-61AE-E04E-83C6-335BBB2B9531}"/>
                </a:ext>
              </a:extLst>
            </p:cNvPr>
            <p:cNvCxnSpPr>
              <a:cxnSpLocks/>
              <a:stCxn id="253" idx="5"/>
              <a:endCxn id="278" idx="1"/>
            </p:cNvCxnSpPr>
            <p:nvPr/>
          </p:nvCxnSpPr>
          <p:spPr>
            <a:xfrm>
              <a:off x="9594828" y="4559179"/>
              <a:ext cx="675190" cy="6771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76" name="Rectangle 275">
              <a:extLst>
                <a:ext uri="{FF2B5EF4-FFF2-40B4-BE49-F238E27FC236}">
                  <a16:creationId xmlns:a16="http://schemas.microsoft.com/office/drawing/2014/main" id="{C00DA279-F405-1549-94B6-FAEAB3A8F9FD}"/>
                </a:ext>
              </a:extLst>
            </p:cNvPr>
            <p:cNvSpPr/>
            <p:nvPr/>
          </p:nvSpPr>
          <p:spPr>
            <a:xfrm>
              <a:off x="9708395" y="4675672"/>
              <a:ext cx="448056" cy="447040"/>
            </a:xfrm>
            <a:prstGeom prst="rect">
              <a:avLst/>
            </a:prstGeom>
            <a:solidFill>
              <a:schemeClr val="accent5">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Oval 276">
              <a:extLst>
                <a:ext uri="{FF2B5EF4-FFF2-40B4-BE49-F238E27FC236}">
                  <a16:creationId xmlns:a16="http://schemas.microsoft.com/office/drawing/2014/main" id="{A88F6B10-6FFD-4443-AECF-83285D12FF59}"/>
                </a:ext>
              </a:extLst>
            </p:cNvPr>
            <p:cNvSpPr/>
            <p:nvPr/>
          </p:nvSpPr>
          <p:spPr>
            <a:xfrm>
              <a:off x="10255511" y="4474626"/>
              <a:ext cx="99060" cy="99060"/>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Oval 277">
              <a:extLst>
                <a:ext uri="{FF2B5EF4-FFF2-40B4-BE49-F238E27FC236}">
                  <a16:creationId xmlns:a16="http://schemas.microsoft.com/office/drawing/2014/main" id="{25EF8E0E-D2DF-C84A-BE4B-1017C0553595}"/>
                </a:ext>
              </a:extLst>
            </p:cNvPr>
            <p:cNvSpPr/>
            <p:nvPr/>
          </p:nvSpPr>
          <p:spPr>
            <a:xfrm>
              <a:off x="10255511" y="5221772"/>
              <a:ext cx="99060" cy="99060"/>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9" name="Straight Connector 278">
              <a:extLst>
                <a:ext uri="{FF2B5EF4-FFF2-40B4-BE49-F238E27FC236}">
                  <a16:creationId xmlns:a16="http://schemas.microsoft.com/office/drawing/2014/main" id="{2D8DFAD0-A330-824D-B504-2BAD9D156D42}"/>
                </a:ext>
              </a:extLst>
            </p:cNvPr>
            <p:cNvCxnSpPr>
              <a:cxnSpLocks/>
              <a:stCxn id="277" idx="4"/>
              <a:endCxn id="278" idx="0"/>
            </p:cNvCxnSpPr>
            <p:nvPr/>
          </p:nvCxnSpPr>
          <p:spPr>
            <a:xfrm>
              <a:off x="10305041" y="4573686"/>
              <a:ext cx="0" cy="64808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0" name="Straight Connector 279">
              <a:extLst>
                <a:ext uri="{FF2B5EF4-FFF2-40B4-BE49-F238E27FC236}">
                  <a16:creationId xmlns:a16="http://schemas.microsoft.com/office/drawing/2014/main" id="{AE640A7A-E187-B742-987A-CF0473F313E2}"/>
                </a:ext>
              </a:extLst>
            </p:cNvPr>
            <p:cNvCxnSpPr>
              <a:cxnSpLocks/>
              <a:stCxn id="266" idx="6"/>
              <a:endCxn id="278" idx="2"/>
            </p:cNvCxnSpPr>
            <p:nvPr/>
          </p:nvCxnSpPr>
          <p:spPr>
            <a:xfrm>
              <a:off x="9609335" y="5271302"/>
              <a:ext cx="64617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1" name="Straight Connector 280">
              <a:extLst>
                <a:ext uri="{FF2B5EF4-FFF2-40B4-BE49-F238E27FC236}">
                  <a16:creationId xmlns:a16="http://schemas.microsoft.com/office/drawing/2014/main" id="{6BFBC128-E41D-9C4F-87A5-7655D03376BD}"/>
                </a:ext>
              </a:extLst>
            </p:cNvPr>
            <p:cNvCxnSpPr>
              <a:cxnSpLocks/>
              <a:stCxn id="253" idx="6"/>
              <a:endCxn id="277" idx="2"/>
            </p:cNvCxnSpPr>
            <p:nvPr/>
          </p:nvCxnSpPr>
          <p:spPr>
            <a:xfrm>
              <a:off x="9609335" y="4524156"/>
              <a:ext cx="64617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a:extLst>
                <a:ext uri="{FF2B5EF4-FFF2-40B4-BE49-F238E27FC236}">
                  <a16:creationId xmlns:a16="http://schemas.microsoft.com/office/drawing/2014/main" id="{F3AA3E5E-9FEB-9742-8F88-F0F2F763AD10}"/>
                </a:ext>
              </a:extLst>
            </p:cNvPr>
            <p:cNvCxnSpPr>
              <a:cxnSpLocks/>
              <a:stCxn id="287" idx="3"/>
            </p:cNvCxnSpPr>
            <p:nvPr/>
          </p:nvCxnSpPr>
          <p:spPr>
            <a:xfrm flipH="1">
              <a:off x="10340064" y="4559179"/>
              <a:ext cx="675190" cy="6771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4" name="Straight Connector 283">
              <a:extLst>
                <a:ext uri="{FF2B5EF4-FFF2-40B4-BE49-F238E27FC236}">
                  <a16:creationId xmlns:a16="http://schemas.microsoft.com/office/drawing/2014/main" id="{44EC5C07-A0E7-4647-8938-E80B4C1F73FA}"/>
                </a:ext>
              </a:extLst>
            </p:cNvPr>
            <p:cNvCxnSpPr>
              <a:cxnSpLocks/>
              <a:endCxn id="289" idx="1"/>
            </p:cNvCxnSpPr>
            <p:nvPr/>
          </p:nvCxnSpPr>
          <p:spPr>
            <a:xfrm>
              <a:off x="10340064" y="4562105"/>
              <a:ext cx="675190" cy="67417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85" name="Rectangle 284">
              <a:extLst>
                <a:ext uri="{FF2B5EF4-FFF2-40B4-BE49-F238E27FC236}">
                  <a16:creationId xmlns:a16="http://schemas.microsoft.com/office/drawing/2014/main" id="{41C68D99-70B3-6C40-A821-30CA8C6BF7A6}"/>
                </a:ext>
              </a:extLst>
            </p:cNvPr>
            <p:cNvSpPr/>
            <p:nvPr/>
          </p:nvSpPr>
          <p:spPr>
            <a:xfrm>
              <a:off x="10453631" y="4675672"/>
              <a:ext cx="448056" cy="447040"/>
            </a:xfrm>
            <a:prstGeom prst="rect">
              <a:avLst/>
            </a:prstGeom>
            <a:solidFill>
              <a:schemeClr val="accent5">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Oval 286">
              <a:extLst>
                <a:ext uri="{FF2B5EF4-FFF2-40B4-BE49-F238E27FC236}">
                  <a16:creationId xmlns:a16="http://schemas.microsoft.com/office/drawing/2014/main" id="{E6BCB652-5250-5D46-AD8B-5E6D506C8EA0}"/>
                </a:ext>
              </a:extLst>
            </p:cNvPr>
            <p:cNvSpPr/>
            <p:nvPr/>
          </p:nvSpPr>
          <p:spPr>
            <a:xfrm>
              <a:off x="11000747" y="4474626"/>
              <a:ext cx="99060" cy="99060"/>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Oval 288">
              <a:extLst>
                <a:ext uri="{FF2B5EF4-FFF2-40B4-BE49-F238E27FC236}">
                  <a16:creationId xmlns:a16="http://schemas.microsoft.com/office/drawing/2014/main" id="{035C8148-1525-F848-BB59-7D3D572F98A8}"/>
                </a:ext>
              </a:extLst>
            </p:cNvPr>
            <p:cNvSpPr/>
            <p:nvPr/>
          </p:nvSpPr>
          <p:spPr>
            <a:xfrm>
              <a:off x="11000747" y="5221772"/>
              <a:ext cx="99060" cy="99060"/>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1" name="Straight Connector 290">
              <a:extLst>
                <a:ext uri="{FF2B5EF4-FFF2-40B4-BE49-F238E27FC236}">
                  <a16:creationId xmlns:a16="http://schemas.microsoft.com/office/drawing/2014/main" id="{C94E7360-230B-D047-BB56-0DD2B8A2015D}"/>
                </a:ext>
              </a:extLst>
            </p:cNvPr>
            <p:cNvCxnSpPr>
              <a:cxnSpLocks/>
              <a:stCxn id="287" idx="4"/>
              <a:endCxn id="289" idx="0"/>
            </p:cNvCxnSpPr>
            <p:nvPr/>
          </p:nvCxnSpPr>
          <p:spPr>
            <a:xfrm>
              <a:off x="11050277" y="4573686"/>
              <a:ext cx="0" cy="64808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a:extLst>
                <a:ext uri="{FF2B5EF4-FFF2-40B4-BE49-F238E27FC236}">
                  <a16:creationId xmlns:a16="http://schemas.microsoft.com/office/drawing/2014/main" id="{2CB1F33C-FA52-C045-9C36-F6C6962615D4}"/>
                </a:ext>
              </a:extLst>
            </p:cNvPr>
            <p:cNvCxnSpPr>
              <a:cxnSpLocks/>
              <a:endCxn id="289" idx="2"/>
            </p:cNvCxnSpPr>
            <p:nvPr/>
          </p:nvCxnSpPr>
          <p:spPr>
            <a:xfrm>
              <a:off x="10354571" y="5271302"/>
              <a:ext cx="64617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3" name="Straight Connector 292">
              <a:extLst>
                <a:ext uri="{FF2B5EF4-FFF2-40B4-BE49-F238E27FC236}">
                  <a16:creationId xmlns:a16="http://schemas.microsoft.com/office/drawing/2014/main" id="{838488D3-E8E5-2941-ADB8-096913E58BA8}"/>
                </a:ext>
              </a:extLst>
            </p:cNvPr>
            <p:cNvCxnSpPr>
              <a:cxnSpLocks/>
              <a:endCxn id="287" idx="2"/>
            </p:cNvCxnSpPr>
            <p:nvPr/>
          </p:nvCxnSpPr>
          <p:spPr>
            <a:xfrm flipV="1">
              <a:off x="10354571" y="4524156"/>
              <a:ext cx="646176" cy="292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5" name="Straight Connector 294">
              <a:extLst>
                <a:ext uri="{FF2B5EF4-FFF2-40B4-BE49-F238E27FC236}">
                  <a16:creationId xmlns:a16="http://schemas.microsoft.com/office/drawing/2014/main" id="{73AA8E86-AA30-8B45-84EC-502A81C38F8A}"/>
                </a:ext>
              </a:extLst>
            </p:cNvPr>
            <p:cNvCxnSpPr>
              <a:cxnSpLocks/>
              <a:stCxn id="299" idx="3"/>
            </p:cNvCxnSpPr>
            <p:nvPr/>
          </p:nvCxnSpPr>
          <p:spPr>
            <a:xfrm flipH="1">
              <a:off x="8849592" y="3806243"/>
              <a:ext cx="675190" cy="6771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6" name="Straight Connector 295">
              <a:extLst>
                <a:ext uri="{FF2B5EF4-FFF2-40B4-BE49-F238E27FC236}">
                  <a16:creationId xmlns:a16="http://schemas.microsoft.com/office/drawing/2014/main" id="{DCC2C380-F036-E545-85A0-B4E71E516E87}"/>
                </a:ext>
              </a:extLst>
            </p:cNvPr>
            <p:cNvCxnSpPr>
              <a:cxnSpLocks/>
              <a:stCxn id="298" idx="5"/>
            </p:cNvCxnSpPr>
            <p:nvPr/>
          </p:nvCxnSpPr>
          <p:spPr>
            <a:xfrm>
              <a:off x="8849592" y="3809169"/>
              <a:ext cx="675190" cy="67417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97" name="Rectangle 296">
              <a:extLst>
                <a:ext uri="{FF2B5EF4-FFF2-40B4-BE49-F238E27FC236}">
                  <a16:creationId xmlns:a16="http://schemas.microsoft.com/office/drawing/2014/main" id="{BFE3FDF7-8DB0-A74F-B246-AE41BDB8F8A0}"/>
                </a:ext>
              </a:extLst>
            </p:cNvPr>
            <p:cNvSpPr/>
            <p:nvPr/>
          </p:nvSpPr>
          <p:spPr>
            <a:xfrm>
              <a:off x="8963159" y="3922736"/>
              <a:ext cx="448056" cy="447040"/>
            </a:xfrm>
            <a:prstGeom prst="rect">
              <a:avLst/>
            </a:prstGeom>
            <a:solidFill>
              <a:srgbClr val="C7A1E3"/>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Oval 297">
              <a:extLst>
                <a:ext uri="{FF2B5EF4-FFF2-40B4-BE49-F238E27FC236}">
                  <a16:creationId xmlns:a16="http://schemas.microsoft.com/office/drawing/2014/main" id="{387987F0-9FB1-344C-A34B-5991A6AD3CBD}"/>
                </a:ext>
              </a:extLst>
            </p:cNvPr>
            <p:cNvSpPr/>
            <p:nvPr/>
          </p:nvSpPr>
          <p:spPr>
            <a:xfrm>
              <a:off x="8765039" y="3724616"/>
              <a:ext cx="99060" cy="99060"/>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Oval 298">
              <a:extLst>
                <a:ext uri="{FF2B5EF4-FFF2-40B4-BE49-F238E27FC236}">
                  <a16:creationId xmlns:a16="http://schemas.microsoft.com/office/drawing/2014/main" id="{8BB28000-2A46-A542-B323-17B0188E6AF5}"/>
                </a:ext>
              </a:extLst>
            </p:cNvPr>
            <p:cNvSpPr/>
            <p:nvPr/>
          </p:nvSpPr>
          <p:spPr>
            <a:xfrm>
              <a:off x="9510275" y="3721690"/>
              <a:ext cx="99060" cy="99060"/>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0" name="Straight Connector 299">
              <a:extLst>
                <a:ext uri="{FF2B5EF4-FFF2-40B4-BE49-F238E27FC236}">
                  <a16:creationId xmlns:a16="http://schemas.microsoft.com/office/drawing/2014/main" id="{D84E411B-DEFB-3A47-B150-44E961E8C5A7}"/>
                </a:ext>
              </a:extLst>
            </p:cNvPr>
            <p:cNvCxnSpPr>
              <a:cxnSpLocks/>
              <a:stCxn id="299" idx="4"/>
            </p:cNvCxnSpPr>
            <p:nvPr/>
          </p:nvCxnSpPr>
          <p:spPr>
            <a:xfrm>
              <a:off x="9559805" y="3820750"/>
              <a:ext cx="0" cy="64808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01" name="Straight Connector 300">
              <a:extLst>
                <a:ext uri="{FF2B5EF4-FFF2-40B4-BE49-F238E27FC236}">
                  <a16:creationId xmlns:a16="http://schemas.microsoft.com/office/drawing/2014/main" id="{C23B1C79-FD84-E045-8953-B770FDD7F4B1}"/>
                </a:ext>
              </a:extLst>
            </p:cNvPr>
            <p:cNvCxnSpPr>
              <a:cxnSpLocks/>
              <a:stCxn id="298" idx="4"/>
            </p:cNvCxnSpPr>
            <p:nvPr/>
          </p:nvCxnSpPr>
          <p:spPr>
            <a:xfrm>
              <a:off x="8814569" y="3823676"/>
              <a:ext cx="0" cy="64516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02" name="Straight Connector 301">
              <a:extLst>
                <a:ext uri="{FF2B5EF4-FFF2-40B4-BE49-F238E27FC236}">
                  <a16:creationId xmlns:a16="http://schemas.microsoft.com/office/drawing/2014/main" id="{BCCB0324-7BAE-E74E-BF18-AB4539F35630}"/>
                </a:ext>
              </a:extLst>
            </p:cNvPr>
            <p:cNvCxnSpPr>
              <a:cxnSpLocks/>
              <a:stCxn id="298" idx="6"/>
              <a:endCxn id="299" idx="2"/>
            </p:cNvCxnSpPr>
            <p:nvPr/>
          </p:nvCxnSpPr>
          <p:spPr>
            <a:xfrm flipV="1">
              <a:off x="8864099" y="3771220"/>
              <a:ext cx="646176" cy="292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03" name="Straight Connector 302">
              <a:extLst>
                <a:ext uri="{FF2B5EF4-FFF2-40B4-BE49-F238E27FC236}">
                  <a16:creationId xmlns:a16="http://schemas.microsoft.com/office/drawing/2014/main" id="{8F13711C-B0BE-FE4D-BB5F-593D5ECE3981}"/>
                </a:ext>
              </a:extLst>
            </p:cNvPr>
            <p:cNvCxnSpPr>
              <a:cxnSpLocks/>
              <a:stCxn id="306" idx="3"/>
            </p:cNvCxnSpPr>
            <p:nvPr/>
          </p:nvCxnSpPr>
          <p:spPr>
            <a:xfrm flipH="1">
              <a:off x="9594828" y="3804781"/>
              <a:ext cx="675190" cy="6771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04" name="Straight Connector 303">
              <a:extLst>
                <a:ext uri="{FF2B5EF4-FFF2-40B4-BE49-F238E27FC236}">
                  <a16:creationId xmlns:a16="http://schemas.microsoft.com/office/drawing/2014/main" id="{56C2AF29-708F-8244-B878-3A631C7F4CF5}"/>
                </a:ext>
              </a:extLst>
            </p:cNvPr>
            <p:cNvCxnSpPr>
              <a:cxnSpLocks/>
            </p:cNvCxnSpPr>
            <p:nvPr/>
          </p:nvCxnSpPr>
          <p:spPr>
            <a:xfrm>
              <a:off x="9594828" y="3807707"/>
              <a:ext cx="675190" cy="67417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05" name="Rectangle 304">
              <a:extLst>
                <a:ext uri="{FF2B5EF4-FFF2-40B4-BE49-F238E27FC236}">
                  <a16:creationId xmlns:a16="http://schemas.microsoft.com/office/drawing/2014/main" id="{BC9046DF-CB4D-6E44-A4A4-CE9523451C83}"/>
                </a:ext>
              </a:extLst>
            </p:cNvPr>
            <p:cNvSpPr/>
            <p:nvPr/>
          </p:nvSpPr>
          <p:spPr>
            <a:xfrm>
              <a:off x="9708395" y="3921274"/>
              <a:ext cx="448056" cy="447040"/>
            </a:xfrm>
            <a:prstGeom prst="rect">
              <a:avLst/>
            </a:prstGeom>
            <a:solidFill>
              <a:schemeClr val="accent5">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Oval 305">
              <a:extLst>
                <a:ext uri="{FF2B5EF4-FFF2-40B4-BE49-F238E27FC236}">
                  <a16:creationId xmlns:a16="http://schemas.microsoft.com/office/drawing/2014/main" id="{3871D917-BD2F-F149-98AA-4420461052D4}"/>
                </a:ext>
              </a:extLst>
            </p:cNvPr>
            <p:cNvSpPr/>
            <p:nvPr/>
          </p:nvSpPr>
          <p:spPr>
            <a:xfrm>
              <a:off x="10255511" y="3720228"/>
              <a:ext cx="99060" cy="99060"/>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7" name="Straight Connector 306">
              <a:extLst>
                <a:ext uri="{FF2B5EF4-FFF2-40B4-BE49-F238E27FC236}">
                  <a16:creationId xmlns:a16="http://schemas.microsoft.com/office/drawing/2014/main" id="{A373C12A-83EB-1142-AD3A-D68145B4EA15}"/>
                </a:ext>
              </a:extLst>
            </p:cNvPr>
            <p:cNvCxnSpPr>
              <a:cxnSpLocks/>
              <a:stCxn id="306" idx="4"/>
            </p:cNvCxnSpPr>
            <p:nvPr/>
          </p:nvCxnSpPr>
          <p:spPr>
            <a:xfrm>
              <a:off x="10305041" y="3819288"/>
              <a:ext cx="0" cy="64808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08" name="Straight Connector 307">
              <a:extLst>
                <a:ext uri="{FF2B5EF4-FFF2-40B4-BE49-F238E27FC236}">
                  <a16:creationId xmlns:a16="http://schemas.microsoft.com/office/drawing/2014/main" id="{663F11FA-774A-2C49-B23A-DE552506AC34}"/>
                </a:ext>
              </a:extLst>
            </p:cNvPr>
            <p:cNvCxnSpPr>
              <a:cxnSpLocks/>
              <a:endCxn id="306" idx="2"/>
            </p:cNvCxnSpPr>
            <p:nvPr/>
          </p:nvCxnSpPr>
          <p:spPr>
            <a:xfrm flipV="1">
              <a:off x="9609335" y="3769758"/>
              <a:ext cx="646176" cy="292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09" name="Straight Connector 308">
              <a:extLst>
                <a:ext uri="{FF2B5EF4-FFF2-40B4-BE49-F238E27FC236}">
                  <a16:creationId xmlns:a16="http://schemas.microsoft.com/office/drawing/2014/main" id="{1EF2A486-A965-0A4C-82D0-0658B1C5E186}"/>
                </a:ext>
              </a:extLst>
            </p:cNvPr>
            <p:cNvCxnSpPr>
              <a:cxnSpLocks/>
              <a:stCxn id="312" idx="3"/>
            </p:cNvCxnSpPr>
            <p:nvPr/>
          </p:nvCxnSpPr>
          <p:spPr>
            <a:xfrm flipH="1">
              <a:off x="10340064" y="3804638"/>
              <a:ext cx="675190" cy="6771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10" name="Straight Connector 309">
              <a:extLst>
                <a:ext uri="{FF2B5EF4-FFF2-40B4-BE49-F238E27FC236}">
                  <a16:creationId xmlns:a16="http://schemas.microsoft.com/office/drawing/2014/main" id="{C4592106-27D3-164E-B188-DAFAD18E5DC8}"/>
                </a:ext>
              </a:extLst>
            </p:cNvPr>
            <p:cNvCxnSpPr>
              <a:cxnSpLocks/>
            </p:cNvCxnSpPr>
            <p:nvPr/>
          </p:nvCxnSpPr>
          <p:spPr>
            <a:xfrm>
              <a:off x="10340064" y="3807564"/>
              <a:ext cx="675190" cy="67417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11" name="Rectangle 310">
              <a:extLst>
                <a:ext uri="{FF2B5EF4-FFF2-40B4-BE49-F238E27FC236}">
                  <a16:creationId xmlns:a16="http://schemas.microsoft.com/office/drawing/2014/main" id="{FAEC8C3F-112F-F140-A89E-FF2D8D277CB9}"/>
                </a:ext>
              </a:extLst>
            </p:cNvPr>
            <p:cNvSpPr/>
            <p:nvPr/>
          </p:nvSpPr>
          <p:spPr>
            <a:xfrm>
              <a:off x="10453631" y="3921131"/>
              <a:ext cx="448056" cy="447040"/>
            </a:xfrm>
            <a:prstGeom prst="rect">
              <a:avLst/>
            </a:prstGeom>
            <a:solidFill>
              <a:schemeClr val="accent5">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Oval 311">
              <a:extLst>
                <a:ext uri="{FF2B5EF4-FFF2-40B4-BE49-F238E27FC236}">
                  <a16:creationId xmlns:a16="http://schemas.microsoft.com/office/drawing/2014/main" id="{9C7883BF-02EE-FB41-BDCF-5BE052E2F20D}"/>
                </a:ext>
              </a:extLst>
            </p:cNvPr>
            <p:cNvSpPr/>
            <p:nvPr/>
          </p:nvSpPr>
          <p:spPr>
            <a:xfrm>
              <a:off x="11000747" y="3720085"/>
              <a:ext cx="99060" cy="99060"/>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3" name="Straight Connector 312">
              <a:extLst>
                <a:ext uri="{FF2B5EF4-FFF2-40B4-BE49-F238E27FC236}">
                  <a16:creationId xmlns:a16="http://schemas.microsoft.com/office/drawing/2014/main" id="{55064D78-7578-9245-8047-0E0910312582}"/>
                </a:ext>
              </a:extLst>
            </p:cNvPr>
            <p:cNvCxnSpPr>
              <a:cxnSpLocks/>
              <a:stCxn id="312" idx="4"/>
            </p:cNvCxnSpPr>
            <p:nvPr/>
          </p:nvCxnSpPr>
          <p:spPr>
            <a:xfrm>
              <a:off x="11050277" y="3819145"/>
              <a:ext cx="0" cy="64808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14" name="Straight Connector 313">
              <a:extLst>
                <a:ext uri="{FF2B5EF4-FFF2-40B4-BE49-F238E27FC236}">
                  <a16:creationId xmlns:a16="http://schemas.microsoft.com/office/drawing/2014/main" id="{11F99F98-25D2-4345-B685-6ACE3B104479}"/>
                </a:ext>
              </a:extLst>
            </p:cNvPr>
            <p:cNvCxnSpPr>
              <a:cxnSpLocks/>
              <a:endCxn id="312" idx="2"/>
            </p:cNvCxnSpPr>
            <p:nvPr/>
          </p:nvCxnSpPr>
          <p:spPr>
            <a:xfrm flipV="1">
              <a:off x="10354571" y="3769615"/>
              <a:ext cx="646176" cy="292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244" name="Oval 243">
            <a:extLst>
              <a:ext uri="{FF2B5EF4-FFF2-40B4-BE49-F238E27FC236}">
                <a16:creationId xmlns:a16="http://schemas.microsoft.com/office/drawing/2014/main" id="{AED4477F-97F6-4AC1-A0E2-32FB0A83BB77}"/>
              </a:ext>
            </a:extLst>
          </p:cNvPr>
          <p:cNvSpPr/>
          <p:nvPr/>
        </p:nvSpPr>
        <p:spPr>
          <a:xfrm>
            <a:off x="3802917" y="3752634"/>
            <a:ext cx="475035" cy="475035"/>
          </a:xfrm>
          <a:prstGeom prst="ellipse">
            <a:avLst/>
          </a:prstGeom>
          <a:solidFill>
            <a:schemeClr val="accent4">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45720" rIns="0" bIns="0" rtlCol="0" anchor="ctr"/>
          <a:lstStyle/>
          <a:p>
            <a:pPr algn="ctr"/>
            <a:r>
              <a:rPr lang="en-US">
                <a:solidFill>
                  <a:schemeClr val="tx1"/>
                </a:solidFill>
              </a:rPr>
              <a:t>✖️</a:t>
            </a:r>
          </a:p>
        </p:txBody>
      </p:sp>
      <p:sp>
        <p:nvSpPr>
          <p:cNvPr id="255" name="Oval 254">
            <a:extLst>
              <a:ext uri="{FF2B5EF4-FFF2-40B4-BE49-F238E27FC236}">
                <a16:creationId xmlns:a16="http://schemas.microsoft.com/office/drawing/2014/main" id="{8BB28FBC-E3F8-457E-B15C-F57052A730E7}"/>
              </a:ext>
            </a:extLst>
          </p:cNvPr>
          <p:cNvSpPr/>
          <p:nvPr/>
        </p:nvSpPr>
        <p:spPr>
          <a:xfrm>
            <a:off x="5722628" y="5360146"/>
            <a:ext cx="475035" cy="475035"/>
          </a:xfrm>
          <a:prstGeom prst="ellipse">
            <a:avLst/>
          </a:prstGeom>
          <a:solidFill>
            <a:schemeClr val="accent5">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45720" rIns="0" bIns="0" rtlCol="0" anchor="ctr"/>
          <a:lstStyle/>
          <a:p>
            <a:pPr algn="ctr"/>
            <a:r>
              <a:rPr lang="en-US" dirty="0">
                <a:solidFill>
                  <a:schemeClr val="tx1"/>
                </a:solidFill>
              </a:rPr>
              <a:t>✖️</a:t>
            </a:r>
          </a:p>
        </p:txBody>
      </p:sp>
      <p:sp>
        <p:nvSpPr>
          <p:cNvPr id="257" name="Oval 256">
            <a:extLst>
              <a:ext uri="{FF2B5EF4-FFF2-40B4-BE49-F238E27FC236}">
                <a16:creationId xmlns:a16="http://schemas.microsoft.com/office/drawing/2014/main" id="{1E4572F7-EB1A-4E04-8EF3-66BC92ED770E}"/>
              </a:ext>
            </a:extLst>
          </p:cNvPr>
          <p:cNvSpPr/>
          <p:nvPr/>
        </p:nvSpPr>
        <p:spPr>
          <a:xfrm>
            <a:off x="4353394" y="5413458"/>
            <a:ext cx="475035" cy="475035"/>
          </a:xfrm>
          <a:prstGeom prst="ellipse">
            <a:avLst/>
          </a:prstGeom>
          <a:solidFill>
            <a:schemeClr val="accent5">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45720" rIns="0" bIns="0" rtlCol="0" anchor="ctr"/>
          <a:lstStyle/>
          <a:p>
            <a:pPr algn="ctr"/>
            <a:r>
              <a:rPr lang="en-US" dirty="0">
                <a:solidFill>
                  <a:schemeClr val="tx1"/>
                </a:solidFill>
              </a:rPr>
              <a:t>✖️</a:t>
            </a:r>
          </a:p>
        </p:txBody>
      </p:sp>
      <p:sp>
        <p:nvSpPr>
          <p:cNvPr id="259" name="Oval 258">
            <a:extLst>
              <a:ext uri="{FF2B5EF4-FFF2-40B4-BE49-F238E27FC236}">
                <a16:creationId xmlns:a16="http://schemas.microsoft.com/office/drawing/2014/main" id="{B212D3AB-B8E4-426D-8FF6-58EF760BAC99}"/>
              </a:ext>
            </a:extLst>
          </p:cNvPr>
          <p:cNvSpPr/>
          <p:nvPr/>
        </p:nvSpPr>
        <p:spPr>
          <a:xfrm>
            <a:off x="2820457" y="5369794"/>
            <a:ext cx="475035" cy="475035"/>
          </a:xfrm>
          <a:prstGeom prst="ellipse">
            <a:avLst/>
          </a:prstGeom>
          <a:solidFill>
            <a:schemeClr val="accent5">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45720" rtlCol="0" anchor="ctr"/>
          <a:lstStyle/>
          <a:p>
            <a:pPr algn="ctr"/>
            <a:r>
              <a:rPr lang="en-US" altLang="zh-CN" sz="4800" b="1">
                <a:solidFill>
                  <a:schemeClr val="tx1"/>
                </a:solidFill>
              </a:rPr>
              <a:t>-</a:t>
            </a:r>
            <a:endParaRPr lang="en-US" sz="2800" b="1">
              <a:solidFill>
                <a:schemeClr val="tx1"/>
              </a:solidFill>
            </a:endParaRPr>
          </a:p>
        </p:txBody>
      </p:sp>
      <p:sp>
        <p:nvSpPr>
          <p:cNvPr id="128" name="Oval 127">
            <a:extLst>
              <a:ext uri="{FF2B5EF4-FFF2-40B4-BE49-F238E27FC236}">
                <a16:creationId xmlns:a16="http://schemas.microsoft.com/office/drawing/2014/main" id="{A81A79D7-0AFB-B742-9C39-47A16570DBD5}"/>
              </a:ext>
            </a:extLst>
          </p:cNvPr>
          <p:cNvSpPr/>
          <p:nvPr/>
        </p:nvSpPr>
        <p:spPr>
          <a:xfrm>
            <a:off x="3506571" y="2819886"/>
            <a:ext cx="475035" cy="475035"/>
          </a:xfrm>
          <a:prstGeom prst="ellipse">
            <a:avLst/>
          </a:prstGeom>
          <a:solidFill>
            <a:schemeClr val="accent2">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45720" rIns="0" bIns="0" rtlCol="0" anchor="ctr"/>
          <a:lstStyle/>
          <a:p>
            <a:pPr algn="ctr"/>
            <a:r>
              <a:rPr lang="en-US" sz="2400" b="1" i="1" dirty="0">
                <a:solidFill>
                  <a:schemeClr val="tx1"/>
                </a:solidFill>
              </a:rPr>
              <a:t>√</a:t>
            </a:r>
            <a:endParaRPr lang="en-US" sz="2400" b="1" dirty="0">
              <a:solidFill>
                <a:schemeClr val="tx1"/>
              </a:solidFill>
            </a:endParaRPr>
          </a:p>
        </p:txBody>
      </p:sp>
      <p:sp>
        <p:nvSpPr>
          <p:cNvPr id="132" name="Oval 131">
            <a:extLst>
              <a:ext uri="{FF2B5EF4-FFF2-40B4-BE49-F238E27FC236}">
                <a16:creationId xmlns:a16="http://schemas.microsoft.com/office/drawing/2014/main" id="{6FB32A77-F3E9-E84B-A0C5-A98AF30BD2EC}"/>
              </a:ext>
            </a:extLst>
          </p:cNvPr>
          <p:cNvSpPr/>
          <p:nvPr/>
        </p:nvSpPr>
        <p:spPr>
          <a:xfrm>
            <a:off x="2960803" y="2845169"/>
            <a:ext cx="475035" cy="475035"/>
          </a:xfrm>
          <a:prstGeom prst="ellipse">
            <a:avLst/>
          </a:prstGeom>
          <a:solidFill>
            <a:schemeClr val="accent2">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45720" rIns="0" bIns="0" rtlCol="0" anchor="ctr"/>
          <a:lstStyle/>
          <a:p>
            <a:pPr algn="ctr"/>
            <a:r>
              <a:rPr lang="en-US">
                <a:solidFill>
                  <a:schemeClr val="tx1"/>
                </a:solidFill>
              </a:rPr>
              <a:t>➗</a:t>
            </a:r>
          </a:p>
        </p:txBody>
      </p:sp>
      <p:sp>
        <p:nvSpPr>
          <p:cNvPr id="129" name="Oval 128">
            <a:extLst>
              <a:ext uri="{FF2B5EF4-FFF2-40B4-BE49-F238E27FC236}">
                <a16:creationId xmlns:a16="http://schemas.microsoft.com/office/drawing/2014/main" id="{EC186463-13F0-2B4C-BCDA-F30ADEF4E701}"/>
              </a:ext>
            </a:extLst>
          </p:cNvPr>
          <p:cNvSpPr/>
          <p:nvPr/>
        </p:nvSpPr>
        <p:spPr>
          <a:xfrm>
            <a:off x="2281577" y="2306988"/>
            <a:ext cx="475035" cy="475035"/>
          </a:xfrm>
          <a:prstGeom prst="ellipse">
            <a:avLst/>
          </a:prstGeom>
          <a:solidFill>
            <a:schemeClr val="accent2">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45720" rIns="0" bIns="0" rtlCol="0" anchor="ctr"/>
          <a:lstStyle/>
          <a:p>
            <a:pPr algn="ctr"/>
            <a:r>
              <a:rPr lang="en-US" dirty="0">
                <a:solidFill>
                  <a:schemeClr val="tx1"/>
                </a:solidFill>
              </a:rPr>
              <a:t>➗</a:t>
            </a:r>
            <a:endParaRPr lang="en-US" b="1" dirty="0">
              <a:solidFill>
                <a:schemeClr val="tx1"/>
              </a:solidFill>
            </a:endParaRPr>
          </a:p>
        </p:txBody>
      </p:sp>
      <p:sp>
        <p:nvSpPr>
          <p:cNvPr id="2" name="TextBox 1">
            <a:extLst>
              <a:ext uri="{FF2B5EF4-FFF2-40B4-BE49-F238E27FC236}">
                <a16:creationId xmlns:a16="http://schemas.microsoft.com/office/drawing/2014/main" id="{24CC75E4-25EA-D44F-912F-EEF68BB5848D}"/>
              </a:ext>
            </a:extLst>
          </p:cNvPr>
          <p:cNvSpPr txBox="1"/>
          <p:nvPr/>
        </p:nvSpPr>
        <p:spPr>
          <a:xfrm>
            <a:off x="4648200" y="-381000"/>
            <a:ext cx="184731" cy="369332"/>
          </a:xfrm>
          <a:prstGeom prst="rect">
            <a:avLst/>
          </a:prstGeom>
          <a:noFill/>
        </p:spPr>
        <p:txBody>
          <a:bodyPr wrap="none" rtlCol="0">
            <a:spAutoFit/>
          </a:bodyPr>
          <a:lstStyle/>
          <a:p>
            <a:endParaRPr lang="en-US"/>
          </a:p>
        </p:txBody>
      </p:sp>
      <p:sp>
        <p:nvSpPr>
          <p:cNvPr id="3" name="TextBox 2">
            <a:extLst>
              <a:ext uri="{FF2B5EF4-FFF2-40B4-BE49-F238E27FC236}">
                <a16:creationId xmlns:a16="http://schemas.microsoft.com/office/drawing/2014/main" id="{A688D7CE-BEF0-E840-97BC-A88622F99EB0}"/>
              </a:ext>
            </a:extLst>
          </p:cNvPr>
          <p:cNvSpPr txBox="1"/>
          <p:nvPr/>
        </p:nvSpPr>
        <p:spPr>
          <a:xfrm>
            <a:off x="5958355" y="2450595"/>
            <a:ext cx="926857" cy="584775"/>
          </a:xfrm>
          <a:prstGeom prst="rect">
            <a:avLst/>
          </a:prstGeom>
          <a:noFill/>
        </p:spPr>
        <p:txBody>
          <a:bodyPr wrap="none" rtlCol="0">
            <a:spAutoFit/>
          </a:bodyPr>
          <a:lstStyle/>
          <a:p>
            <a:r>
              <a:rPr lang="en-US" sz="3200" b="1" dirty="0"/>
              <a:t>O(1)</a:t>
            </a:r>
          </a:p>
        </p:txBody>
      </p:sp>
      <p:sp>
        <p:nvSpPr>
          <p:cNvPr id="79" name="TextBox 78">
            <a:extLst>
              <a:ext uri="{FF2B5EF4-FFF2-40B4-BE49-F238E27FC236}">
                <a16:creationId xmlns:a16="http://schemas.microsoft.com/office/drawing/2014/main" id="{B0B5EA94-8739-504D-A079-CC624C80D807}"/>
              </a:ext>
            </a:extLst>
          </p:cNvPr>
          <p:cNvSpPr txBox="1"/>
          <p:nvPr/>
        </p:nvSpPr>
        <p:spPr>
          <a:xfrm>
            <a:off x="5960957" y="3429000"/>
            <a:ext cx="938077" cy="584775"/>
          </a:xfrm>
          <a:prstGeom prst="rect">
            <a:avLst/>
          </a:prstGeom>
          <a:noFill/>
        </p:spPr>
        <p:txBody>
          <a:bodyPr wrap="none" rtlCol="0">
            <a:spAutoFit/>
          </a:bodyPr>
          <a:lstStyle/>
          <a:p>
            <a:r>
              <a:rPr lang="en-US" sz="3200" b="1" dirty="0"/>
              <a:t>O(n)</a:t>
            </a:r>
          </a:p>
        </p:txBody>
      </p:sp>
      <p:sp>
        <p:nvSpPr>
          <p:cNvPr id="80" name="TextBox 79">
            <a:extLst>
              <a:ext uri="{FF2B5EF4-FFF2-40B4-BE49-F238E27FC236}">
                <a16:creationId xmlns:a16="http://schemas.microsoft.com/office/drawing/2014/main" id="{628AB56E-169E-9847-B6AA-E9675D1C3968}"/>
              </a:ext>
            </a:extLst>
          </p:cNvPr>
          <p:cNvSpPr txBox="1"/>
          <p:nvPr/>
        </p:nvSpPr>
        <p:spPr>
          <a:xfrm>
            <a:off x="5955958" y="4447459"/>
            <a:ext cx="1077539" cy="584775"/>
          </a:xfrm>
          <a:prstGeom prst="rect">
            <a:avLst/>
          </a:prstGeom>
          <a:noFill/>
        </p:spPr>
        <p:txBody>
          <a:bodyPr wrap="none" rtlCol="0">
            <a:spAutoFit/>
          </a:bodyPr>
          <a:lstStyle/>
          <a:p>
            <a:r>
              <a:rPr lang="en-US" sz="3200" b="1" dirty="0"/>
              <a:t>O(n²)</a:t>
            </a:r>
          </a:p>
        </p:txBody>
      </p:sp>
    </p:spTree>
    <p:extLst>
      <p:ext uri="{BB962C8B-B14F-4D97-AF65-F5344CB8AC3E}">
        <p14:creationId xmlns:p14="http://schemas.microsoft.com/office/powerpoint/2010/main" val="343232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5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5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4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9"/>
                                        </p:tgtEl>
                                        <p:attrNameLst>
                                          <p:attrName>style.visibility</p:attrName>
                                        </p:attrNameLst>
                                      </p:cBhvr>
                                      <p:to>
                                        <p:strVal val="visible"/>
                                      </p:to>
                                    </p:set>
                                  </p:childTnLst>
                                </p:cTn>
                              </p:par>
                              <p:par>
                                <p:cTn id="27" presetID="42" presetClass="path" presetSubtype="0" accel="50000" decel="50000" fill="hold" grpId="1" nodeType="withEffect">
                                  <p:stCondLst>
                                    <p:cond delay="0"/>
                                  </p:stCondLst>
                                  <p:childTnLst>
                                    <p:animMotion origin="layout" path="M 4.16667E-7 4.44444E-6 L 0.39336 0.25023 " pathEditMode="relative" rAng="0" ptsTypes="AA">
                                      <p:cBhvr>
                                        <p:cTn id="28" dur="2000" fill="hold"/>
                                        <p:tgtEl>
                                          <p:spTgt spid="132"/>
                                        </p:tgtEl>
                                        <p:attrNameLst>
                                          <p:attrName>ppt_x</p:attrName>
                                          <p:attrName>ppt_y</p:attrName>
                                        </p:attrNameLst>
                                      </p:cBhvr>
                                      <p:rCtr x="19661" y="12500"/>
                                    </p:animMotion>
                                  </p:childTnLst>
                                </p:cTn>
                              </p:par>
                              <p:par>
                                <p:cTn id="29" presetID="0" presetClass="path" presetSubtype="0" accel="50000" decel="50000" fill="hold" grpId="1" nodeType="withEffect">
                                  <p:stCondLst>
                                    <p:cond delay="0"/>
                                  </p:stCondLst>
                                  <p:childTnLst>
                                    <p:animMotion origin="layout" path="M -1.25E-6 -3.33333E-6 L 0.36771 0.23912 " pathEditMode="relative" rAng="0" ptsTypes="AA">
                                      <p:cBhvr>
                                        <p:cTn id="30" dur="2000" fill="hold"/>
                                        <p:tgtEl>
                                          <p:spTgt spid="128"/>
                                        </p:tgtEl>
                                        <p:attrNameLst>
                                          <p:attrName>ppt_x</p:attrName>
                                          <p:attrName>ppt_y</p:attrName>
                                        </p:attrNameLst>
                                      </p:cBhvr>
                                      <p:rCtr x="18385" y="11944"/>
                                    </p:animMotion>
                                  </p:childTnLst>
                                </p:cTn>
                              </p:par>
                              <p:par>
                                <p:cTn id="31" presetID="0" presetClass="path" presetSubtype="0" accel="50000" decel="50000" fill="hold" grpId="1" nodeType="withEffect">
                                  <p:stCondLst>
                                    <p:cond delay="0"/>
                                  </p:stCondLst>
                                  <p:childTnLst>
                                    <p:animMotion origin="layout" path="M -2.08333E-7 -2.96296E-6 L 0.45768 0.10718 " pathEditMode="relative" rAng="0" ptsTypes="AA">
                                      <p:cBhvr>
                                        <p:cTn id="32" dur="2000" fill="hold"/>
                                        <p:tgtEl>
                                          <p:spTgt spid="244"/>
                                        </p:tgtEl>
                                        <p:attrNameLst>
                                          <p:attrName>ppt_x</p:attrName>
                                          <p:attrName>ppt_y</p:attrName>
                                        </p:attrNameLst>
                                      </p:cBhvr>
                                      <p:rCtr x="22878" y="5347"/>
                                    </p:animMotion>
                                  </p:childTnLst>
                                </p:cTn>
                              </p:par>
                              <p:par>
                                <p:cTn id="33" presetID="42" presetClass="path" presetSubtype="0" accel="50000" decel="50000" fill="hold" grpId="1" nodeType="withEffect">
                                  <p:stCondLst>
                                    <p:cond delay="0"/>
                                  </p:stCondLst>
                                  <p:childTnLst>
                                    <p:animMotion origin="layout" path="M -2.5E-6 -2.59259E-6 L 0.28907 -0.02893 " pathEditMode="relative" rAng="0" ptsTypes="AA">
                                      <p:cBhvr>
                                        <p:cTn id="34" dur="2000" fill="hold"/>
                                        <p:tgtEl>
                                          <p:spTgt spid="257"/>
                                        </p:tgtEl>
                                        <p:attrNameLst>
                                          <p:attrName>ppt_x</p:attrName>
                                          <p:attrName>ppt_y</p:attrName>
                                        </p:attrNameLst>
                                      </p:cBhvr>
                                      <p:rCtr x="14453" y="-1458"/>
                                    </p:animMotion>
                                  </p:childTnLst>
                                </p:cTn>
                              </p:par>
                              <p:par>
                                <p:cTn id="35" presetID="0" presetClass="path" presetSubtype="0" accel="50000" decel="50000" fill="hold" grpId="1" nodeType="withEffect">
                                  <p:stCondLst>
                                    <p:cond delay="0"/>
                                  </p:stCondLst>
                                  <p:childTnLst>
                                    <p:animMotion origin="layout" path="M -2.08333E-6 -3.7037E-6 L 0.23933 -0.01898 " pathEditMode="relative" rAng="0" ptsTypes="AA">
                                      <p:cBhvr>
                                        <p:cTn id="36" dur="2000" fill="hold"/>
                                        <p:tgtEl>
                                          <p:spTgt spid="255"/>
                                        </p:tgtEl>
                                        <p:attrNameLst>
                                          <p:attrName>ppt_x</p:attrName>
                                          <p:attrName>ppt_y</p:attrName>
                                        </p:attrNameLst>
                                      </p:cBhvr>
                                      <p:rCtr x="11966" y="-949"/>
                                    </p:animMotion>
                                  </p:childTnLst>
                                </p:cTn>
                              </p:par>
                              <p:par>
                                <p:cTn id="37" presetID="42" presetClass="path" presetSubtype="0" accel="50000" decel="50000" fill="hold" grpId="1" nodeType="withEffect">
                                  <p:stCondLst>
                                    <p:cond delay="0"/>
                                  </p:stCondLst>
                                  <p:childTnLst>
                                    <p:animMotion origin="layout" path="M -1.25E-6 -2.59259E-6 L 0.53659 -0.01967 " pathEditMode="relative" rAng="0" ptsTypes="AA">
                                      <p:cBhvr>
                                        <p:cTn id="38" dur="2000" fill="hold"/>
                                        <p:tgtEl>
                                          <p:spTgt spid="259"/>
                                        </p:tgtEl>
                                        <p:attrNameLst>
                                          <p:attrName>ppt_x</p:attrName>
                                          <p:attrName>ppt_y</p:attrName>
                                        </p:attrNameLst>
                                      </p:cBhvr>
                                      <p:rCtr x="26823" y="-995"/>
                                    </p:animMotion>
                                  </p:childTnLst>
                                </p:cTn>
                              </p:par>
                              <p:par>
                                <p:cTn id="39" presetID="42" presetClass="path" presetSubtype="0" accel="50000" decel="50000" fill="hold" grpId="1" nodeType="withEffect">
                                  <p:stCondLst>
                                    <p:cond delay="0"/>
                                  </p:stCondLst>
                                  <p:childTnLst>
                                    <p:animMotion origin="layout" path="M -4.16667E-7 -3.33333E-6 L 0.45156 0.29584 " pathEditMode="relative" rAng="0" ptsTypes="AA">
                                      <p:cBhvr>
                                        <p:cTn id="40" dur="2000" fill="hold"/>
                                        <p:tgtEl>
                                          <p:spTgt spid="129"/>
                                        </p:tgtEl>
                                        <p:attrNameLst>
                                          <p:attrName>ppt_x</p:attrName>
                                          <p:attrName>ppt_y</p:attrName>
                                        </p:attrNameLst>
                                      </p:cBhvr>
                                      <p:rCtr x="22578" y="14792"/>
                                    </p:animMotion>
                                  </p:childTnLst>
                                </p:cTn>
                              </p:par>
                              <p:par>
                                <p:cTn id="41" presetID="6" presetClass="emph" presetSubtype="0" fill="hold" grpId="2" nodeType="withEffect">
                                  <p:stCondLst>
                                    <p:cond delay="0"/>
                                  </p:stCondLst>
                                  <p:childTnLst>
                                    <p:animScale>
                                      <p:cBhvr>
                                        <p:cTn id="42" dur="1000" fill="hold"/>
                                        <p:tgtEl>
                                          <p:spTgt spid="129"/>
                                        </p:tgtEl>
                                      </p:cBhvr>
                                      <p:by x="50000" y="50000"/>
                                    </p:animScale>
                                  </p:childTnLst>
                                </p:cTn>
                              </p:par>
                              <p:par>
                                <p:cTn id="43" presetID="6" presetClass="emph" presetSubtype="0" fill="hold" grpId="2" nodeType="withEffect">
                                  <p:stCondLst>
                                    <p:cond delay="0"/>
                                  </p:stCondLst>
                                  <p:childTnLst>
                                    <p:animScale>
                                      <p:cBhvr>
                                        <p:cTn id="44" dur="1000" fill="hold"/>
                                        <p:tgtEl>
                                          <p:spTgt spid="132"/>
                                        </p:tgtEl>
                                      </p:cBhvr>
                                      <p:by x="50000" y="50000"/>
                                    </p:animScale>
                                  </p:childTnLst>
                                </p:cTn>
                              </p:par>
                              <p:par>
                                <p:cTn id="45" presetID="6" presetClass="emph" presetSubtype="0" fill="hold" grpId="2" nodeType="withEffect">
                                  <p:stCondLst>
                                    <p:cond delay="0"/>
                                  </p:stCondLst>
                                  <p:childTnLst>
                                    <p:animScale>
                                      <p:cBhvr>
                                        <p:cTn id="46" dur="1000" fill="hold"/>
                                        <p:tgtEl>
                                          <p:spTgt spid="128"/>
                                        </p:tgtEl>
                                      </p:cBhvr>
                                      <p:by x="50000" y="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4" grpId="0" animBg="1"/>
      <p:bldP spid="244" grpId="1" animBg="1"/>
      <p:bldP spid="255" grpId="0" animBg="1"/>
      <p:bldP spid="255" grpId="1" animBg="1"/>
      <p:bldP spid="257" grpId="0" animBg="1"/>
      <p:bldP spid="257" grpId="1" animBg="1"/>
      <p:bldP spid="259" grpId="0" animBg="1"/>
      <p:bldP spid="259" grpId="1" animBg="1"/>
      <p:bldP spid="128" grpId="0" animBg="1"/>
      <p:bldP spid="128" grpId="1" animBg="1"/>
      <p:bldP spid="128" grpId="2" animBg="1"/>
      <p:bldP spid="132" grpId="0" animBg="1"/>
      <p:bldP spid="132" grpId="1" animBg="1"/>
      <p:bldP spid="132" grpId="2" animBg="1"/>
      <p:bldP spid="129" grpId="0" animBg="1"/>
      <p:bldP spid="129" grpId="1" animBg="1"/>
      <p:bldP spid="129" grpId="2" animBg="1"/>
      <p:bldP spid="3" grpId="0"/>
      <p:bldP spid="79" grpId="0"/>
      <p:bldP spid="8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03DE7F-307F-EA45-82F1-9899B231F719}"/>
              </a:ext>
            </a:extLst>
          </p:cNvPr>
          <p:cNvSpPr>
            <a:spLocks noGrp="1"/>
          </p:cNvSpPr>
          <p:nvPr>
            <p:ph type="title"/>
          </p:nvPr>
        </p:nvSpPr>
        <p:spPr/>
        <p:txBody>
          <a:bodyPr/>
          <a:lstStyle/>
          <a:p>
            <a:r>
              <a:rPr lang="en-US" dirty="0"/>
              <a:t>Specialization 2: Coordinating Non-uniform Dependences</a:t>
            </a:r>
          </a:p>
        </p:txBody>
      </p:sp>
      <p:sp>
        <p:nvSpPr>
          <p:cNvPr id="4" name="Slide Number Placeholder 3">
            <a:extLst>
              <a:ext uri="{FF2B5EF4-FFF2-40B4-BE49-F238E27FC236}">
                <a16:creationId xmlns:a16="http://schemas.microsoft.com/office/drawing/2014/main" id="{59E77687-E5CD-AF4C-A6F1-0F3CDF0D01A1}"/>
              </a:ext>
            </a:extLst>
          </p:cNvPr>
          <p:cNvSpPr>
            <a:spLocks noGrp="1"/>
          </p:cNvSpPr>
          <p:nvPr>
            <p:ph type="sldNum" sz="quarter" idx="12"/>
          </p:nvPr>
        </p:nvSpPr>
        <p:spPr/>
        <p:txBody>
          <a:bodyPr/>
          <a:lstStyle/>
          <a:p>
            <a:fld id="{1E977B67-EAC5-4BBB-8F41-E936E21C3F66}" type="slidenum">
              <a:rPr lang="en-US" smtClean="0"/>
              <a:t>15</a:t>
            </a:fld>
            <a:endParaRPr lang="en-US"/>
          </a:p>
        </p:txBody>
      </p:sp>
      <p:grpSp>
        <p:nvGrpSpPr>
          <p:cNvPr id="5" name="Group 4">
            <a:extLst>
              <a:ext uri="{FF2B5EF4-FFF2-40B4-BE49-F238E27FC236}">
                <a16:creationId xmlns:a16="http://schemas.microsoft.com/office/drawing/2014/main" id="{36F19D7B-D011-654D-A8EC-FC45D3EA0977}"/>
              </a:ext>
            </a:extLst>
          </p:cNvPr>
          <p:cNvGrpSpPr/>
          <p:nvPr/>
        </p:nvGrpSpPr>
        <p:grpSpPr>
          <a:xfrm>
            <a:off x="7759471" y="2569702"/>
            <a:ext cx="3338670" cy="3607261"/>
            <a:chOff x="5485503" y="2893190"/>
            <a:chExt cx="3338670" cy="3607261"/>
          </a:xfrm>
        </p:grpSpPr>
        <p:sp>
          <p:nvSpPr>
            <p:cNvPr id="6" name="Rectangle 5">
              <a:extLst>
                <a:ext uri="{FF2B5EF4-FFF2-40B4-BE49-F238E27FC236}">
                  <a16:creationId xmlns:a16="http://schemas.microsoft.com/office/drawing/2014/main" id="{680BECBF-2744-E649-BBA9-9A6460B49DD8}"/>
                </a:ext>
              </a:extLst>
            </p:cNvPr>
            <p:cNvSpPr/>
            <p:nvPr/>
          </p:nvSpPr>
          <p:spPr>
            <a:xfrm>
              <a:off x="5485503" y="4333326"/>
              <a:ext cx="2235708" cy="328862"/>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Sync</a:t>
              </a:r>
            </a:p>
          </p:txBody>
        </p:sp>
        <p:sp>
          <p:nvSpPr>
            <p:cNvPr id="7" name="Rectangle 6">
              <a:extLst>
                <a:ext uri="{FF2B5EF4-FFF2-40B4-BE49-F238E27FC236}">
                  <a16:creationId xmlns:a16="http://schemas.microsoft.com/office/drawing/2014/main" id="{45BA9FB3-8C62-6C49-A14A-04B528EE068E}"/>
                </a:ext>
              </a:extLst>
            </p:cNvPr>
            <p:cNvSpPr/>
            <p:nvPr/>
          </p:nvSpPr>
          <p:spPr>
            <a:xfrm>
              <a:off x="5485503" y="6171589"/>
              <a:ext cx="2235704" cy="328862"/>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Sync</a:t>
              </a:r>
            </a:p>
          </p:txBody>
        </p:sp>
        <p:sp>
          <p:nvSpPr>
            <p:cNvPr id="8" name="Rectangle 7">
              <a:extLst>
                <a:ext uri="{FF2B5EF4-FFF2-40B4-BE49-F238E27FC236}">
                  <a16:creationId xmlns:a16="http://schemas.microsoft.com/office/drawing/2014/main" id="{92A8A46D-ABB3-8842-8F1E-C360BFD98459}"/>
                </a:ext>
              </a:extLst>
            </p:cNvPr>
            <p:cNvSpPr/>
            <p:nvPr/>
          </p:nvSpPr>
          <p:spPr>
            <a:xfrm>
              <a:off x="5485503" y="2914279"/>
              <a:ext cx="2235704" cy="10972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solidFill>
                    <a:schemeClr val="tx1"/>
                  </a:solidFill>
                </a:rPr>
                <a:t>Scratch Memory</a:t>
              </a:r>
            </a:p>
          </p:txBody>
        </p:sp>
        <p:sp>
          <p:nvSpPr>
            <p:cNvPr id="9" name="Rectangle 8">
              <a:extLst>
                <a:ext uri="{FF2B5EF4-FFF2-40B4-BE49-F238E27FC236}">
                  <a16:creationId xmlns:a16="http://schemas.microsoft.com/office/drawing/2014/main" id="{5F956283-ACEE-1F4D-B730-4C82A58A94BE}"/>
                </a:ext>
              </a:extLst>
            </p:cNvPr>
            <p:cNvSpPr/>
            <p:nvPr/>
          </p:nvSpPr>
          <p:spPr>
            <a:xfrm>
              <a:off x="7219929" y="2958658"/>
              <a:ext cx="451752" cy="520711"/>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Ctrl</a:t>
              </a:r>
            </a:p>
          </p:txBody>
        </p:sp>
        <p:sp>
          <p:nvSpPr>
            <p:cNvPr id="10" name="Rectangle 9">
              <a:extLst>
                <a:ext uri="{FF2B5EF4-FFF2-40B4-BE49-F238E27FC236}">
                  <a16:creationId xmlns:a16="http://schemas.microsoft.com/office/drawing/2014/main" id="{15C3FE16-B5BA-9449-8DF2-172916E80197}"/>
                </a:ext>
              </a:extLst>
            </p:cNvPr>
            <p:cNvSpPr/>
            <p:nvPr/>
          </p:nvSpPr>
          <p:spPr>
            <a:xfrm rot="16200000">
              <a:off x="7067167" y="5216072"/>
              <a:ext cx="2167117" cy="40162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XFER</a:t>
              </a:r>
            </a:p>
          </p:txBody>
        </p:sp>
        <p:sp>
          <p:nvSpPr>
            <p:cNvPr id="11" name="Rectangle 10">
              <a:extLst>
                <a:ext uri="{FF2B5EF4-FFF2-40B4-BE49-F238E27FC236}">
                  <a16:creationId xmlns:a16="http://schemas.microsoft.com/office/drawing/2014/main" id="{FC84765A-99AA-E242-A1BA-30361026BC63}"/>
                </a:ext>
              </a:extLst>
            </p:cNvPr>
            <p:cNvSpPr/>
            <p:nvPr/>
          </p:nvSpPr>
          <p:spPr>
            <a:xfrm rot="16200000">
              <a:off x="7880756" y="4486168"/>
              <a:ext cx="546099" cy="34583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Ctrl</a:t>
              </a:r>
            </a:p>
          </p:txBody>
        </p:sp>
        <p:cxnSp>
          <p:nvCxnSpPr>
            <p:cNvPr id="12" name="Straight Arrow Connector 11">
              <a:extLst>
                <a:ext uri="{FF2B5EF4-FFF2-40B4-BE49-F238E27FC236}">
                  <a16:creationId xmlns:a16="http://schemas.microsoft.com/office/drawing/2014/main" id="{7F774CF0-056B-FA49-A5DC-4961085431EA}"/>
                </a:ext>
              </a:extLst>
            </p:cNvPr>
            <p:cNvCxnSpPr>
              <a:cxnSpLocks/>
              <a:stCxn id="6" idx="3"/>
            </p:cNvCxnSpPr>
            <p:nvPr/>
          </p:nvCxnSpPr>
          <p:spPr>
            <a:xfrm>
              <a:off x="7721211" y="4497757"/>
              <a:ext cx="220145" cy="0"/>
            </a:xfrm>
            <a:prstGeom prst="straightConnector1">
              <a:avLst/>
            </a:prstGeom>
            <a:ln w="6350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65C16DE2-4C83-6440-ABC1-704738E5835E}"/>
                </a:ext>
              </a:extLst>
            </p:cNvPr>
            <p:cNvCxnSpPr>
              <a:cxnSpLocks/>
              <a:stCxn id="7" idx="3"/>
            </p:cNvCxnSpPr>
            <p:nvPr/>
          </p:nvCxnSpPr>
          <p:spPr>
            <a:xfrm>
              <a:off x="7721207" y="6336020"/>
              <a:ext cx="224133" cy="0"/>
            </a:xfrm>
            <a:prstGeom prst="straightConnector1">
              <a:avLst/>
            </a:prstGeom>
            <a:ln w="6350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E9E3D2A9-664E-9244-946A-DAAE8058730F}"/>
                </a:ext>
              </a:extLst>
            </p:cNvPr>
            <p:cNvCxnSpPr>
              <a:cxnSpLocks/>
              <a:stCxn id="8" idx="2"/>
              <a:endCxn id="6" idx="0"/>
            </p:cNvCxnSpPr>
            <p:nvPr/>
          </p:nvCxnSpPr>
          <p:spPr>
            <a:xfrm>
              <a:off x="6603355" y="4011559"/>
              <a:ext cx="2" cy="321767"/>
            </a:xfrm>
            <a:prstGeom prst="straightConnector1">
              <a:avLst/>
            </a:prstGeom>
            <a:ln w="6350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9C02C29E-111E-064A-8289-C02A6571EA80}"/>
                </a:ext>
              </a:extLst>
            </p:cNvPr>
            <p:cNvSpPr/>
            <p:nvPr/>
          </p:nvSpPr>
          <p:spPr>
            <a:xfrm>
              <a:off x="7949914" y="2893190"/>
              <a:ext cx="874259" cy="65480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tx1"/>
                  </a:solidFill>
                </a:rPr>
                <a:t>Ctrl</a:t>
              </a:r>
            </a:p>
          </p:txBody>
        </p:sp>
        <p:cxnSp>
          <p:nvCxnSpPr>
            <p:cNvPr id="16" name="Straight Arrow Connector 15">
              <a:extLst>
                <a:ext uri="{FF2B5EF4-FFF2-40B4-BE49-F238E27FC236}">
                  <a16:creationId xmlns:a16="http://schemas.microsoft.com/office/drawing/2014/main" id="{3EFCB64E-20D9-A246-82D1-B9D865A4F6E3}"/>
                </a:ext>
              </a:extLst>
            </p:cNvPr>
            <p:cNvCxnSpPr>
              <a:cxnSpLocks/>
              <a:stCxn id="9" idx="3"/>
              <a:endCxn id="15" idx="1"/>
            </p:cNvCxnSpPr>
            <p:nvPr/>
          </p:nvCxnSpPr>
          <p:spPr>
            <a:xfrm>
              <a:off x="7671681" y="3219014"/>
              <a:ext cx="278233" cy="1577"/>
            </a:xfrm>
            <a:prstGeom prst="straightConnector1">
              <a:avLst/>
            </a:prstGeom>
            <a:ln w="6350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2FCA051E-5DC9-8643-A429-19C8FA9C9A42}"/>
                </a:ext>
              </a:extLst>
            </p:cNvPr>
            <p:cNvCxnSpPr>
              <a:cxnSpLocks/>
              <a:stCxn id="11" idx="3"/>
            </p:cNvCxnSpPr>
            <p:nvPr/>
          </p:nvCxnSpPr>
          <p:spPr>
            <a:xfrm flipV="1">
              <a:off x="8153806" y="3547992"/>
              <a:ext cx="0" cy="838042"/>
            </a:xfrm>
            <a:prstGeom prst="straightConnector1">
              <a:avLst/>
            </a:prstGeom>
            <a:ln w="6350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E58691B4-134F-2D40-9ECA-55CB338FE358}"/>
              </a:ext>
            </a:extLst>
          </p:cNvPr>
          <p:cNvGrpSpPr/>
          <p:nvPr/>
        </p:nvGrpSpPr>
        <p:grpSpPr>
          <a:xfrm>
            <a:off x="7709941" y="4285088"/>
            <a:ext cx="2334768" cy="1600747"/>
            <a:chOff x="8765039" y="3720085"/>
            <a:chExt cx="2334768" cy="1600747"/>
          </a:xfrm>
        </p:grpSpPr>
        <p:cxnSp>
          <p:nvCxnSpPr>
            <p:cNvPr id="19" name="Straight Connector 18">
              <a:extLst>
                <a:ext uri="{FF2B5EF4-FFF2-40B4-BE49-F238E27FC236}">
                  <a16:creationId xmlns:a16="http://schemas.microsoft.com/office/drawing/2014/main" id="{5182B215-546F-2146-8FEC-998F030F417C}"/>
                </a:ext>
              </a:extLst>
            </p:cNvPr>
            <p:cNvCxnSpPr>
              <a:cxnSpLocks/>
              <a:stCxn id="23" idx="3"/>
              <a:endCxn id="24" idx="7"/>
            </p:cNvCxnSpPr>
            <p:nvPr/>
          </p:nvCxnSpPr>
          <p:spPr>
            <a:xfrm flipH="1">
              <a:off x="8849592" y="4559179"/>
              <a:ext cx="675190" cy="6771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80FB258-331E-CD4C-9712-90C25B57129C}"/>
                </a:ext>
              </a:extLst>
            </p:cNvPr>
            <p:cNvCxnSpPr>
              <a:cxnSpLocks/>
              <a:stCxn id="22" idx="5"/>
              <a:endCxn id="25" idx="1"/>
            </p:cNvCxnSpPr>
            <p:nvPr/>
          </p:nvCxnSpPr>
          <p:spPr>
            <a:xfrm>
              <a:off x="8849592" y="4562105"/>
              <a:ext cx="675190" cy="67417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0AACAB5A-ED06-EF4B-A431-E308DEFAC7F8}"/>
                </a:ext>
              </a:extLst>
            </p:cNvPr>
            <p:cNvSpPr/>
            <p:nvPr/>
          </p:nvSpPr>
          <p:spPr>
            <a:xfrm>
              <a:off x="8963159" y="4675672"/>
              <a:ext cx="448056" cy="447040"/>
            </a:xfrm>
            <a:prstGeom prst="rect">
              <a:avLst/>
            </a:prstGeom>
            <a:solidFill>
              <a:schemeClr val="accent5">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A1E2055E-1F9C-9448-ACA1-7DD5FE703743}"/>
                </a:ext>
              </a:extLst>
            </p:cNvPr>
            <p:cNvSpPr/>
            <p:nvPr/>
          </p:nvSpPr>
          <p:spPr>
            <a:xfrm>
              <a:off x="8765039" y="4477552"/>
              <a:ext cx="99060" cy="99060"/>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9FC8703-D0B4-8541-A130-05DAAF051362}"/>
                </a:ext>
              </a:extLst>
            </p:cNvPr>
            <p:cNvSpPr/>
            <p:nvPr/>
          </p:nvSpPr>
          <p:spPr>
            <a:xfrm>
              <a:off x="9510275" y="4474626"/>
              <a:ext cx="99060" cy="99060"/>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2FC2794-39DF-E04F-948D-F012FF594B62}"/>
                </a:ext>
              </a:extLst>
            </p:cNvPr>
            <p:cNvSpPr/>
            <p:nvPr/>
          </p:nvSpPr>
          <p:spPr>
            <a:xfrm>
              <a:off x="8765039" y="5221772"/>
              <a:ext cx="99060" cy="99060"/>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9992FCA0-7285-5641-927F-17E36A316090}"/>
                </a:ext>
              </a:extLst>
            </p:cNvPr>
            <p:cNvSpPr/>
            <p:nvPr/>
          </p:nvSpPr>
          <p:spPr>
            <a:xfrm>
              <a:off x="9510275" y="5221772"/>
              <a:ext cx="99060" cy="99060"/>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a:extLst>
                <a:ext uri="{FF2B5EF4-FFF2-40B4-BE49-F238E27FC236}">
                  <a16:creationId xmlns:a16="http://schemas.microsoft.com/office/drawing/2014/main" id="{4683EF69-B696-684A-B9AC-9F82E292CBFE}"/>
                </a:ext>
              </a:extLst>
            </p:cNvPr>
            <p:cNvCxnSpPr>
              <a:cxnSpLocks/>
              <a:stCxn id="23" idx="4"/>
              <a:endCxn id="25" idx="0"/>
            </p:cNvCxnSpPr>
            <p:nvPr/>
          </p:nvCxnSpPr>
          <p:spPr>
            <a:xfrm>
              <a:off x="9559805" y="4573686"/>
              <a:ext cx="0" cy="64808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F5A6C7E0-37EA-B84E-9036-1E8DEA0FF2DF}"/>
                </a:ext>
              </a:extLst>
            </p:cNvPr>
            <p:cNvCxnSpPr>
              <a:cxnSpLocks/>
              <a:stCxn id="24" idx="6"/>
              <a:endCxn id="25" idx="2"/>
            </p:cNvCxnSpPr>
            <p:nvPr/>
          </p:nvCxnSpPr>
          <p:spPr>
            <a:xfrm>
              <a:off x="8864099" y="5271302"/>
              <a:ext cx="64617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94C24C9-B395-CA41-A82D-66339BDDFB61}"/>
                </a:ext>
              </a:extLst>
            </p:cNvPr>
            <p:cNvCxnSpPr>
              <a:cxnSpLocks/>
              <a:stCxn id="22" idx="4"/>
              <a:endCxn id="24" idx="0"/>
            </p:cNvCxnSpPr>
            <p:nvPr/>
          </p:nvCxnSpPr>
          <p:spPr>
            <a:xfrm>
              <a:off x="8814569" y="4576612"/>
              <a:ext cx="0" cy="64516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ED81281C-D245-554C-9991-7804651B76B5}"/>
                </a:ext>
              </a:extLst>
            </p:cNvPr>
            <p:cNvCxnSpPr>
              <a:cxnSpLocks/>
              <a:stCxn id="22" idx="6"/>
              <a:endCxn id="23" idx="2"/>
            </p:cNvCxnSpPr>
            <p:nvPr/>
          </p:nvCxnSpPr>
          <p:spPr>
            <a:xfrm flipV="1">
              <a:off x="8864099" y="4524156"/>
              <a:ext cx="646176" cy="292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1ABD0619-DD3B-494A-8AB1-CC3BAD844998}"/>
                </a:ext>
              </a:extLst>
            </p:cNvPr>
            <p:cNvCxnSpPr>
              <a:cxnSpLocks/>
              <a:stCxn id="33" idx="3"/>
              <a:endCxn id="25" idx="7"/>
            </p:cNvCxnSpPr>
            <p:nvPr/>
          </p:nvCxnSpPr>
          <p:spPr>
            <a:xfrm flipH="1">
              <a:off x="9594828" y="4559179"/>
              <a:ext cx="675190" cy="6771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F18257DE-CBFA-3C48-8760-5203E55059AF}"/>
                </a:ext>
              </a:extLst>
            </p:cNvPr>
            <p:cNvCxnSpPr>
              <a:cxnSpLocks/>
              <a:stCxn id="23" idx="5"/>
              <a:endCxn id="34" idx="1"/>
            </p:cNvCxnSpPr>
            <p:nvPr/>
          </p:nvCxnSpPr>
          <p:spPr>
            <a:xfrm>
              <a:off x="9594828" y="4559179"/>
              <a:ext cx="675190" cy="6771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2" name="Rectangle 31">
              <a:extLst>
                <a:ext uri="{FF2B5EF4-FFF2-40B4-BE49-F238E27FC236}">
                  <a16:creationId xmlns:a16="http://schemas.microsoft.com/office/drawing/2014/main" id="{7F586624-9761-0948-AC92-7BC95D890BBC}"/>
                </a:ext>
              </a:extLst>
            </p:cNvPr>
            <p:cNvSpPr/>
            <p:nvPr/>
          </p:nvSpPr>
          <p:spPr>
            <a:xfrm>
              <a:off x="9708395" y="4675672"/>
              <a:ext cx="448056" cy="447040"/>
            </a:xfrm>
            <a:prstGeom prst="rect">
              <a:avLst/>
            </a:prstGeom>
            <a:solidFill>
              <a:schemeClr val="accent5">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3276D998-3C96-504A-9934-6CAE6DF4D2FA}"/>
                </a:ext>
              </a:extLst>
            </p:cNvPr>
            <p:cNvSpPr/>
            <p:nvPr/>
          </p:nvSpPr>
          <p:spPr>
            <a:xfrm>
              <a:off x="10255511" y="4474626"/>
              <a:ext cx="99060" cy="99060"/>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049271C7-E1E9-2940-A967-A46F795A62F2}"/>
                </a:ext>
              </a:extLst>
            </p:cNvPr>
            <p:cNvSpPr/>
            <p:nvPr/>
          </p:nvSpPr>
          <p:spPr>
            <a:xfrm>
              <a:off x="10255511" y="5221772"/>
              <a:ext cx="99060" cy="99060"/>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Straight Connector 34">
              <a:extLst>
                <a:ext uri="{FF2B5EF4-FFF2-40B4-BE49-F238E27FC236}">
                  <a16:creationId xmlns:a16="http://schemas.microsoft.com/office/drawing/2014/main" id="{3DE8FFD3-1405-A042-B353-1793E2EF0686}"/>
                </a:ext>
              </a:extLst>
            </p:cNvPr>
            <p:cNvCxnSpPr>
              <a:cxnSpLocks/>
              <a:stCxn id="33" idx="4"/>
              <a:endCxn id="34" idx="0"/>
            </p:cNvCxnSpPr>
            <p:nvPr/>
          </p:nvCxnSpPr>
          <p:spPr>
            <a:xfrm>
              <a:off x="10305041" y="4573686"/>
              <a:ext cx="0" cy="64808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64A43E6A-5C3C-1543-B930-C1F2C9A4D3A2}"/>
                </a:ext>
              </a:extLst>
            </p:cNvPr>
            <p:cNvCxnSpPr>
              <a:cxnSpLocks/>
              <a:stCxn id="25" idx="6"/>
              <a:endCxn id="34" idx="2"/>
            </p:cNvCxnSpPr>
            <p:nvPr/>
          </p:nvCxnSpPr>
          <p:spPr>
            <a:xfrm>
              <a:off x="9609335" y="5271302"/>
              <a:ext cx="64617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E59255AB-3E8B-114E-9F63-3C8D0BFADDBE}"/>
                </a:ext>
              </a:extLst>
            </p:cNvPr>
            <p:cNvCxnSpPr>
              <a:cxnSpLocks/>
              <a:stCxn id="23" idx="6"/>
              <a:endCxn id="33" idx="2"/>
            </p:cNvCxnSpPr>
            <p:nvPr/>
          </p:nvCxnSpPr>
          <p:spPr>
            <a:xfrm>
              <a:off x="9609335" y="4524156"/>
              <a:ext cx="64617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8829FEE1-1837-1441-A400-97A14A044C6F}"/>
                </a:ext>
              </a:extLst>
            </p:cNvPr>
            <p:cNvCxnSpPr>
              <a:cxnSpLocks/>
              <a:stCxn id="41" idx="3"/>
            </p:cNvCxnSpPr>
            <p:nvPr/>
          </p:nvCxnSpPr>
          <p:spPr>
            <a:xfrm flipH="1">
              <a:off x="10340064" y="4559179"/>
              <a:ext cx="675190" cy="6771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024C1EDA-5DC9-BD43-8CD5-B5E3F2F2B154}"/>
                </a:ext>
              </a:extLst>
            </p:cNvPr>
            <p:cNvCxnSpPr>
              <a:cxnSpLocks/>
              <a:endCxn id="42" idx="1"/>
            </p:cNvCxnSpPr>
            <p:nvPr/>
          </p:nvCxnSpPr>
          <p:spPr>
            <a:xfrm>
              <a:off x="10340064" y="4562105"/>
              <a:ext cx="675190" cy="67417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0" name="Rectangle 39">
              <a:extLst>
                <a:ext uri="{FF2B5EF4-FFF2-40B4-BE49-F238E27FC236}">
                  <a16:creationId xmlns:a16="http://schemas.microsoft.com/office/drawing/2014/main" id="{A14977EF-39FB-3C42-B6BF-94A20AFAAB2B}"/>
                </a:ext>
              </a:extLst>
            </p:cNvPr>
            <p:cNvSpPr/>
            <p:nvPr/>
          </p:nvSpPr>
          <p:spPr>
            <a:xfrm>
              <a:off x="10453631" y="4675672"/>
              <a:ext cx="448056" cy="447040"/>
            </a:xfrm>
            <a:prstGeom prst="rect">
              <a:avLst/>
            </a:prstGeom>
            <a:solidFill>
              <a:schemeClr val="accent5">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53705DFF-551F-CA49-8922-9ECD9BC969FC}"/>
                </a:ext>
              </a:extLst>
            </p:cNvPr>
            <p:cNvSpPr/>
            <p:nvPr/>
          </p:nvSpPr>
          <p:spPr>
            <a:xfrm>
              <a:off x="11000747" y="4474626"/>
              <a:ext cx="99060" cy="99060"/>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E27ADACD-0F09-B34E-A583-1EC69A129450}"/>
                </a:ext>
              </a:extLst>
            </p:cNvPr>
            <p:cNvSpPr/>
            <p:nvPr/>
          </p:nvSpPr>
          <p:spPr>
            <a:xfrm>
              <a:off x="11000747" y="5221772"/>
              <a:ext cx="99060" cy="99060"/>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3" name="Straight Connector 42">
              <a:extLst>
                <a:ext uri="{FF2B5EF4-FFF2-40B4-BE49-F238E27FC236}">
                  <a16:creationId xmlns:a16="http://schemas.microsoft.com/office/drawing/2014/main" id="{CBF0FCE1-FB95-054F-9FE9-4FCAAA001E85}"/>
                </a:ext>
              </a:extLst>
            </p:cNvPr>
            <p:cNvCxnSpPr>
              <a:cxnSpLocks/>
              <a:stCxn id="41" idx="4"/>
              <a:endCxn id="42" idx="0"/>
            </p:cNvCxnSpPr>
            <p:nvPr/>
          </p:nvCxnSpPr>
          <p:spPr>
            <a:xfrm>
              <a:off x="11050277" y="4573686"/>
              <a:ext cx="0" cy="64808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227E26CE-566A-7446-960B-93557EDE2FE2}"/>
                </a:ext>
              </a:extLst>
            </p:cNvPr>
            <p:cNvCxnSpPr>
              <a:cxnSpLocks/>
              <a:endCxn id="42" idx="2"/>
            </p:cNvCxnSpPr>
            <p:nvPr/>
          </p:nvCxnSpPr>
          <p:spPr>
            <a:xfrm>
              <a:off x="10354571" y="5271302"/>
              <a:ext cx="64617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6F49B729-CDC4-5140-8AC3-6925E0ABCD75}"/>
                </a:ext>
              </a:extLst>
            </p:cNvPr>
            <p:cNvCxnSpPr>
              <a:cxnSpLocks/>
              <a:endCxn id="41" idx="2"/>
            </p:cNvCxnSpPr>
            <p:nvPr/>
          </p:nvCxnSpPr>
          <p:spPr>
            <a:xfrm flipV="1">
              <a:off x="10354571" y="4524156"/>
              <a:ext cx="646176" cy="292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857AC13-596F-DA44-8293-7F2423181FF4}"/>
                </a:ext>
              </a:extLst>
            </p:cNvPr>
            <p:cNvCxnSpPr>
              <a:cxnSpLocks/>
              <a:stCxn id="50" idx="3"/>
            </p:cNvCxnSpPr>
            <p:nvPr/>
          </p:nvCxnSpPr>
          <p:spPr>
            <a:xfrm flipH="1">
              <a:off x="8849592" y="3806243"/>
              <a:ext cx="675190" cy="6771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7FC69A65-4858-6449-9540-3B90CCA1AFB7}"/>
                </a:ext>
              </a:extLst>
            </p:cNvPr>
            <p:cNvCxnSpPr>
              <a:cxnSpLocks/>
              <a:stCxn id="49" idx="5"/>
            </p:cNvCxnSpPr>
            <p:nvPr/>
          </p:nvCxnSpPr>
          <p:spPr>
            <a:xfrm>
              <a:off x="8849592" y="3809169"/>
              <a:ext cx="675190" cy="67417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8" name="Rectangle 47">
              <a:extLst>
                <a:ext uri="{FF2B5EF4-FFF2-40B4-BE49-F238E27FC236}">
                  <a16:creationId xmlns:a16="http://schemas.microsoft.com/office/drawing/2014/main" id="{55493597-E022-2644-96E5-A801131EF06B}"/>
                </a:ext>
              </a:extLst>
            </p:cNvPr>
            <p:cNvSpPr/>
            <p:nvPr/>
          </p:nvSpPr>
          <p:spPr>
            <a:xfrm>
              <a:off x="8963159" y="3922736"/>
              <a:ext cx="448056" cy="447040"/>
            </a:xfrm>
            <a:prstGeom prst="rect">
              <a:avLst/>
            </a:prstGeom>
            <a:solidFill>
              <a:srgbClr val="C7A1E3"/>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27AE900E-4E83-8145-A197-860EAEF9A0AF}"/>
                </a:ext>
              </a:extLst>
            </p:cNvPr>
            <p:cNvSpPr/>
            <p:nvPr/>
          </p:nvSpPr>
          <p:spPr>
            <a:xfrm>
              <a:off x="8765039" y="3724616"/>
              <a:ext cx="99060" cy="99060"/>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327057D4-2007-FB4E-B319-2CC049A6D18F}"/>
                </a:ext>
              </a:extLst>
            </p:cNvPr>
            <p:cNvSpPr/>
            <p:nvPr/>
          </p:nvSpPr>
          <p:spPr>
            <a:xfrm>
              <a:off x="9510275" y="3721690"/>
              <a:ext cx="99060" cy="99060"/>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1" name="Straight Connector 50">
              <a:extLst>
                <a:ext uri="{FF2B5EF4-FFF2-40B4-BE49-F238E27FC236}">
                  <a16:creationId xmlns:a16="http://schemas.microsoft.com/office/drawing/2014/main" id="{95DC4B77-7600-3443-B2EB-059C2250807B}"/>
                </a:ext>
              </a:extLst>
            </p:cNvPr>
            <p:cNvCxnSpPr>
              <a:cxnSpLocks/>
              <a:stCxn id="50" idx="4"/>
            </p:cNvCxnSpPr>
            <p:nvPr/>
          </p:nvCxnSpPr>
          <p:spPr>
            <a:xfrm>
              <a:off x="9559805" y="3820750"/>
              <a:ext cx="0" cy="64808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E1AB0B62-B2A5-A348-BC1D-27D497868EAE}"/>
                </a:ext>
              </a:extLst>
            </p:cNvPr>
            <p:cNvCxnSpPr>
              <a:cxnSpLocks/>
              <a:stCxn id="49" idx="4"/>
            </p:cNvCxnSpPr>
            <p:nvPr/>
          </p:nvCxnSpPr>
          <p:spPr>
            <a:xfrm>
              <a:off x="8814569" y="3823676"/>
              <a:ext cx="0" cy="64516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665724BC-281E-DC41-A05A-A755D33936C1}"/>
                </a:ext>
              </a:extLst>
            </p:cNvPr>
            <p:cNvCxnSpPr>
              <a:cxnSpLocks/>
              <a:stCxn id="49" idx="6"/>
              <a:endCxn id="50" idx="2"/>
            </p:cNvCxnSpPr>
            <p:nvPr/>
          </p:nvCxnSpPr>
          <p:spPr>
            <a:xfrm flipV="1">
              <a:off x="8864099" y="3771220"/>
              <a:ext cx="646176" cy="292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1D271F45-E3E8-0D46-973E-E7C5178B4928}"/>
                </a:ext>
              </a:extLst>
            </p:cNvPr>
            <p:cNvCxnSpPr>
              <a:cxnSpLocks/>
              <a:stCxn id="57" idx="3"/>
            </p:cNvCxnSpPr>
            <p:nvPr/>
          </p:nvCxnSpPr>
          <p:spPr>
            <a:xfrm flipH="1">
              <a:off x="9594828" y="3804781"/>
              <a:ext cx="675190" cy="6771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B688E4D8-4A77-B143-92F7-51E32405A165}"/>
                </a:ext>
              </a:extLst>
            </p:cNvPr>
            <p:cNvCxnSpPr>
              <a:cxnSpLocks/>
            </p:cNvCxnSpPr>
            <p:nvPr/>
          </p:nvCxnSpPr>
          <p:spPr>
            <a:xfrm>
              <a:off x="9594828" y="3807707"/>
              <a:ext cx="675190" cy="67417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56" name="Rectangle 55">
              <a:extLst>
                <a:ext uri="{FF2B5EF4-FFF2-40B4-BE49-F238E27FC236}">
                  <a16:creationId xmlns:a16="http://schemas.microsoft.com/office/drawing/2014/main" id="{4D02D3EC-91D1-F347-B824-857413818D7A}"/>
                </a:ext>
              </a:extLst>
            </p:cNvPr>
            <p:cNvSpPr/>
            <p:nvPr/>
          </p:nvSpPr>
          <p:spPr>
            <a:xfrm>
              <a:off x="9708395" y="3921274"/>
              <a:ext cx="448056" cy="447040"/>
            </a:xfrm>
            <a:prstGeom prst="rect">
              <a:avLst/>
            </a:prstGeom>
            <a:solidFill>
              <a:schemeClr val="accent5">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09FECF6A-3314-894D-B3BF-A201FF93257D}"/>
                </a:ext>
              </a:extLst>
            </p:cNvPr>
            <p:cNvSpPr/>
            <p:nvPr/>
          </p:nvSpPr>
          <p:spPr>
            <a:xfrm>
              <a:off x="10255511" y="3720228"/>
              <a:ext cx="99060" cy="99060"/>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8" name="Straight Connector 57">
              <a:extLst>
                <a:ext uri="{FF2B5EF4-FFF2-40B4-BE49-F238E27FC236}">
                  <a16:creationId xmlns:a16="http://schemas.microsoft.com/office/drawing/2014/main" id="{86A79B37-BF91-604E-ACAA-4B31384A97FF}"/>
                </a:ext>
              </a:extLst>
            </p:cNvPr>
            <p:cNvCxnSpPr>
              <a:cxnSpLocks/>
              <a:stCxn id="57" idx="4"/>
            </p:cNvCxnSpPr>
            <p:nvPr/>
          </p:nvCxnSpPr>
          <p:spPr>
            <a:xfrm>
              <a:off x="10305041" y="3819288"/>
              <a:ext cx="0" cy="64808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6FD46FD0-DAF5-974C-9E99-B535BFB7593F}"/>
                </a:ext>
              </a:extLst>
            </p:cNvPr>
            <p:cNvCxnSpPr>
              <a:cxnSpLocks/>
              <a:endCxn id="57" idx="2"/>
            </p:cNvCxnSpPr>
            <p:nvPr/>
          </p:nvCxnSpPr>
          <p:spPr>
            <a:xfrm flipV="1">
              <a:off x="9609335" y="3769758"/>
              <a:ext cx="646176" cy="292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286CE95B-36F5-5E4C-B538-4EE904A07536}"/>
                </a:ext>
              </a:extLst>
            </p:cNvPr>
            <p:cNvCxnSpPr>
              <a:cxnSpLocks/>
              <a:stCxn id="63" idx="3"/>
            </p:cNvCxnSpPr>
            <p:nvPr/>
          </p:nvCxnSpPr>
          <p:spPr>
            <a:xfrm flipH="1">
              <a:off x="10340064" y="3804638"/>
              <a:ext cx="675190" cy="6771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F74472F0-0102-004E-9564-AB80FE931F0C}"/>
                </a:ext>
              </a:extLst>
            </p:cNvPr>
            <p:cNvCxnSpPr>
              <a:cxnSpLocks/>
            </p:cNvCxnSpPr>
            <p:nvPr/>
          </p:nvCxnSpPr>
          <p:spPr>
            <a:xfrm>
              <a:off x="10340064" y="3807564"/>
              <a:ext cx="675190" cy="67417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62" name="Rectangle 61">
              <a:extLst>
                <a:ext uri="{FF2B5EF4-FFF2-40B4-BE49-F238E27FC236}">
                  <a16:creationId xmlns:a16="http://schemas.microsoft.com/office/drawing/2014/main" id="{553AC872-747D-3A43-97C7-27FB51CE4C87}"/>
                </a:ext>
              </a:extLst>
            </p:cNvPr>
            <p:cNvSpPr/>
            <p:nvPr/>
          </p:nvSpPr>
          <p:spPr>
            <a:xfrm>
              <a:off x="10453631" y="3921131"/>
              <a:ext cx="448056" cy="447040"/>
            </a:xfrm>
            <a:prstGeom prst="rect">
              <a:avLst/>
            </a:prstGeom>
            <a:solidFill>
              <a:schemeClr val="accent5">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4477EEE5-727D-B94D-BECD-17E3C560B893}"/>
                </a:ext>
              </a:extLst>
            </p:cNvPr>
            <p:cNvSpPr/>
            <p:nvPr/>
          </p:nvSpPr>
          <p:spPr>
            <a:xfrm>
              <a:off x="11000747" y="3720085"/>
              <a:ext cx="99060" cy="99060"/>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4" name="Straight Connector 63">
              <a:extLst>
                <a:ext uri="{FF2B5EF4-FFF2-40B4-BE49-F238E27FC236}">
                  <a16:creationId xmlns:a16="http://schemas.microsoft.com/office/drawing/2014/main" id="{B4A5B099-F396-8C49-8BB7-B60CEC72820C}"/>
                </a:ext>
              </a:extLst>
            </p:cNvPr>
            <p:cNvCxnSpPr>
              <a:cxnSpLocks/>
              <a:stCxn id="63" idx="4"/>
            </p:cNvCxnSpPr>
            <p:nvPr/>
          </p:nvCxnSpPr>
          <p:spPr>
            <a:xfrm>
              <a:off x="11050277" y="3819145"/>
              <a:ext cx="0" cy="64808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AFBF82AA-981A-CD46-AF0A-1278A8E17024}"/>
                </a:ext>
              </a:extLst>
            </p:cNvPr>
            <p:cNvCxnSpPr>
              <a:cxnSpLocks/>
              <a:endCxn id="63" idx="2"/>
            </p:cNvCxnSpPr>
            <p:nvPr/>
          </p:nvCxnSpPr>
          <p:spPr>
            <a:xfrm flipV="1">
              <a:off x="10354571" y="3769615"/>
              <a:ext cx="646176" cy="292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68" name="Oval 67">
            <a:extLst>
              <a:ext uri="{FF2B5EF4-FFF2-40B4-BE49-F238E27FC236}">
                <a16:creationId xmlns:a16="http://schemas.microsoft.com/office/drawing/2014/main" id="{27C3DADA-C72E-D743-BDFB-957B2A1DD506}"/>
              </a:ext>
            </a:extLst>
          </p:cNvPr>
          <p:cNvSpPr/>
          <p:nvPr/>
        </p:nvSpPr>
        <p:spPr>
          <a:xfrm>
            <a:off x="9418173" y="4509021"/>
            <a:ext cx="411480" cy="411480"/>
          </a:xfrm>
          <a:prstGeom prst="ellipse">
            <a:avLst/>
          </a:prstGeom>
          <a:solidFill>
            <a:schemeClr val="accent5">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45720" rIns="0" bIns="0" rtlCol="0" anchor="ctr"/>
          <a:lstStyle/>
          <a:p>
            <a:pPr algn="ctr"/>
            <a:r>
              <a:rPr lang="en-US">
                <a:solidFill>
                  <a:schemeClr val="tx1"/>
                </a:solidFill>
              </a:rPr>
              <a:t>✖️</a:t>
            </a:r>
          </a:p>
        </p:txBody>
      </p:sp>
      <p:sp>
        <p:nvSpPr>
          <p:cNvPr id="70" name="Oval 69">
            <a:extLst>
              <a:ext uri="{FF2B5EF4-FFF2-40B4-BE49-F238E27FC236}">
                <a16:creationId xmlns:a16="http://schemas.microsoft.com/office/drawing/2014/main" id="{2344C601-C446-784E-9751-4A8D4F5B208C}"/>
              </a:ext>
            </a:extLst>
          </p:cNvPr>
          <p:cNvSpPr/>
          <p:nvPr/>
        </p:nvSpPr>
        <p:spPr>
          <a:xfrm>
            <a:off x="9410842" y="5250745"/>
            <a:ext cx="411480" cy="411480"/>
          </a:xfrm>
          <a:prstGeom prst="ellipse">
            <a:avLst/>
          </a:prstGeom>
          <a:solidFill>
            <a:schemeClr val="accent5">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45720" rIns="0" bIns="0" rtlCol="0" anchor="ctr"/>
          <a:lstStyle/>
          <a:p>
            <a:pPr algn="ctr"/>
            <a:r>
              <a:rPr lang="en-US" altLang="zh-CN" sz="2000" b="1">
                <a:solidFill>
                  <a:schemeClr val="tx1"/>
                </a:solidFill>
              </a:rPr>
              <a:t>➖</a:t>
            </a:r>
            <a:endParaRPr lang="en-US" sz="1100" b="1">
              <a:solidFill>
                <a:schemeClr val="tx1"/>
              </a:solidFill>
            </a:endParaRPr>
          </a:p>
        </p:txBody>
      </p:sp>
      <p:sp>
        <p:nvSpPr>
          <p:cNvPr id="71" name="Oval 70">
            <a:extLst>
              <a:ext uri="{FF2B5EF4-FFF2-40B4-BE49-F238E27FC236}">
                <a16:creationId xmlns:a16="http://schemas.microsoft.com/office/drawing/2014/main" id="{171189BD-BF8E-9C4E-B435-791A5E39BBB6}"/>
              </a:ext>
            </a:extLst>
          </p:cNvPr>
          <p:cNvSpPr/>
          <p:nvPr/>
        </p:nvSpPr>
        <p:spPr>
          <a:xfrm>
            <a:off x="7926943" y="4509832"/>
            <a:ext cx="411480" cy="411480"/>
          </a:xfrm>
          <a:prstGeom prst="ellipse">
            <a:avLst/>
          </a:prstGeom>
          <a:solidFill>
            <a:srgbClr val="C7A1E3"/>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45720" rIns="0" bIns="0" rtlCol="0" anchor="ctr"/>
          <a:lstStyle/>
          <a:p>
            <a:pPr algn="ctr"/>
            <a:r>
              <a:rPr lang="en-US" altLang="zh-CN" sz="2400" b="1" dirty="0">
                <a:solidFill>
                  <a:schemeClr val="tx1"/>
                </a:solidFill>
              </a:rPr>
              <a:t>➗</a:t>
            </a:r>
            <a:endParaRPr lang="en-US" sz="1200" b="1" dirty="0">
              <a:solidFill>
                <a:schemeClr val="tx1"/>
              </a:solidFill>
            </a:endParaRPr>
          </a:p>
        </p:txBody>
      </p:sp>
      <p:sp>
        <p:nvSpPr>
          <p:cNvPr id="73" name="Freeform: Shape 199">
            <a:extLst>
              <a:ext uri="{FF2B5EF4-FFF2-40B4-BE49-F238E27FC236}">
                <a16:creationId xmlns:a16="http://schemas.microsoft.com/office/drawing/2014/main" id="{8BB1B2AA-17D0-AC45-85CE-F27C88143F96}"/>
              </a:ext>
            </a:extLst>
          </p:cNvPr>
          <p:cNvSpPr/>
          <p:nvPr/>
        </p:nvSpPr>
        <p:spPr>
          <a:xfrm flipH="1">
            <a:off x="9755189" y="4861718"/>
            <a:ext cx="197686" cy="452684"/>
          </a:xfrm>
          <a:custGeom>
            <a:avLst/>
            <a:gdLst>
              <a:gd name="connsiteX0" fmla="*/ 152521 w 152521"/>
              <a:gd name="connsiteY0" fmla="*/ 0 h 304800"/>
              <a:gd name="connsiteX1" fmla="*/ 121 w 152521"/>
              <a:gd name="connsiteY1" fmla="*/ 152400 h 304800"/>
              <a:gd name="connsiteX2" fmla="*/ 132201 w 152521"/>
              <a:gd name="connsiteY2" fmla="*/ 304800 h 304800"/>
            </a:gdLst>
            <a:ahLst/>
            <a:cxnLst>
              <a:cxn ang="0">
                <a:pos x="connsiteX0" y="connsiteY0"/>
              </a:cxn>
              <a:cxn ang="0">
                <a:pos x="connsiteX1" y="connsiteY1"/>
              </a:cxn>
              <a:cxn ang="0">
                <a:pos x="connsiteX2" y="connsiteY2"/>
              </a:cxn>
            </a:cxnLst>
            <a:rect l="l" t="t" r="r" b="b"/>
            <a:pathLst>
              <a:path w="152521" h="304800">
                <a:moveTo>
                  <a:pt x="152521" y="0"/>
                </a:moveTo>
                <a:cubicBezTo>
                  <a:pt x="78014" y="50800"/>
                  <a:pt x="3508" y="101600"/>
                  <a:pt x="121" y="152400"/>
                </a:cubicBezTo>
                <a:cubicBezTo>
                  <a:pt x="-3266" y="203200"/>
                  <a:pt x="64467" y="254000"/>
                  <a:pt x="132201" y="304800"/>
                </a:cubicBezTo>
              </a:path>
            </a:pathLst>
          </a:custGeom>
          <a:noFill/>
          <a:ln w="25400">
            <a:solidFill>
              <a:schemeClr val="tx1"/>
            </a:solidFill>
            <a:prstDash val="solid"/>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C0FF7AA7-7DEF-0344-8201-ADCA6147F2DE}"/>
              </a:ext>
            </a:extLst>
          </p:cNvPr>
          <p:cNvSpPr/>
          <p:nvPr/>
        </p:nvSpPr>
        <p:spPr>
          <a:xfrm>
            <a:off x="1743624" y="2998493"/>
            <a:ext cx="3759200" cy="519289"/>
          </a:xfrm>
          <a:prstGeom prst="rect">
            <a:avLst/>
          </a:prstGeom>
          <a:solidFill>
            <a:srgbClr val="C7A1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BA846E47-A48C-4D46-9F57-766E9658EAD9}"/>
              </a:ext>
            </a:extLst>
          </p:cNvPr>
          <p:cNvSpPr/>
          <p:nvPr/>
        </p:nvSpPr>
        <p:spPr>
          <a:xfrm>
            <a:off x="1743624" y="3517782"/>
            <a:ext cx="4334934" cy="970844"/>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Content Placeholder 2">
            <a:extLst>
              <a:ext uri="{FF2B5EF4-FFF2-40B4-BE49-F238E27FC236}">
                <a16:creationId xmlns:a16="http://schemas.microsoft.com/office/drawing/2014/main" id="{22F1521D-198F-B949-A88B-C9987B09B5EE}"/>
              </a:ext>
            </a:extLst>
          </p:cNvPr>
          <p:cNvSpPr txBox="1">
            <a:spLocks/>
          </p:cNvSpPr>
          <p:nvPr/>
        </p:nvSpPr>
        <p:spPr>
          <a:xfrm>
            <a:off x="1294891" y="2498607"/>
            <a:ext cx="5400040" cy="27125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latin typeface="Consolas" panose="020B0609020204030204" pitchFamily="49" charset="0"/>
              </a:rPr>
              <a:t>for (j=0; j&lt;n; ++j) {</a:t>
            </a:r>
          </a:p>
          <a:p>
            <a:pPr marL="0" indent="0">
              <a:buFont typeface="Arial" panose="020B0604020202020204" pitchFamily="34" charset="0"/>
              <a:buNone/>
            </a:pPr>
            <a:r>
              <a:rPr lang="en-US" dirty="0">
                <a:latin typeface="Consolas" panose="020B0609020204030204" pitchFamily="49" charset="0"/>
              </a:rPr>
              <a:t>  x[j] = x[j]/a[</a:t>
            </a:r>
            <a:r>
              <a:rPr lang="en-US" dirty="0" err="1">
                <a:latin typeface="Consolas" panose="020B0609020204030204" pitchFamily="49" charset="0"/>
              </a:rPr>
              <a:t>j,j</a:t>
            </a:r>
            <a:r>
              <a:rPr lang="en-US" dirty="0">
                <a:latin typeface="Consolas" panose="020B0609020204030204" pitchFamily="49" charset="0"/>
              </a:rPr>
              <a:t>];</a:t>
            </a:r>
          </a:p>
          <a:p>
            <a:pPr marL="0" indent="0">
              <a:buFont typeface="Arial" panose="020B0604020202020204" pitchFamily="34" charset="0"/>
              <a:buNone/>
            </a:pPr>
            <a:r>
              <a:rPr lang="en-US" dirty="0">
                <a:latin typeface="Consolas" panose="020B0609020204030204" pitchFamily="49" charset="0"/>
              </a:rPr>
              <a:t>  for (</a:t>
            </a:r>
            <a:r>
              <a:rPr lang="en-US" dirty="0" err="1">
                <a:latin typeface="Consolas" panose="020B0609020204030204" pitchFamily="49" charset="0"/>
              </a:rPr>
              <a:t>i</a:t>
            </a:r>
            <a:r>
              <a:rPr lang="en-US" dirty="0">
                <a:latin typeface="Consolas" panose="020B0609020204030204" pitchFamily="49" charset="0"/>
              </a:rPr>
              <a:t>=j+1; </a:t>
            </a:r>
            <a:r>
              <a:rPr lang="en-US" dirty="0" err="1">
                <a:latin typeface="Consolas" panose="020B0609020204030204" pitchFamily="49" charset="0"/>
              </a:rPr>
              <a:t>i</a:t>
            </a:r>
            <a:r>
              <a:rPr lang="en-US" dirty="0">
                <a:latin typeface="Consolas" panose="020B0609020204030204" pitchFamily="49" charset="0"/>
              </a:rPr>
              <a:t>&lt;n; ++</a:t>
            </a:r>
            <a:r>
              <a:rPr lang="en-US" dirty="0" err="1">
                <a:latin typeface="Consolas" panose="020B0609020204030204" pitchFamily="49" charset="0"/>
              </a:rPr>
              <a:t>i</a:t>
            </a:r>
            <a:r>
              <a:rPr lang="en-US" dirty="0">
                <a:latin typeface="Consolas" panose="020B0609020204030204" pitchFamily="49" charset="0"/>
              </a:rPr>
              <a:t>)</a:t>
            </a:r>
          </a:p>
          <a:p>
            <a:pPr marL="0" indent="0">
              <a:buFont typeface="Arial" panose="020B0604020202020204" pitchFamily="34" charset="0"/>
              <a:buNone/>
            </a:pPr>
            <a:r>
              <a:rPr lang="en-US" dirty="0">
                <a:latin typeface="Consolas" panose="020B0609020204030204" pitchFamily="49" charset="0"/>
              </a:rPr>
              <a:t>    x[</a:t>
            </a:r>
            <a:r>
              <a:rPr lang="en-US" dirty="0" err="1">
                <a:latin typeface="Consolas" panose="020B0609020204030204" pitchFamily="49" charset="0"/>
              </a:rPr>
              <a:t>i</a:t>
            </a:r>
            <a:r>
              <a:rPr lang="en-US" dirty="0">
                <a:latin typeface="Consolas" panose="020B0609020204030204" pitchFamily="49" charset="0"/>
              </a:rPr>
              <a:t>] -= x[j]*a[</a:t>
            </a:r>
            <a:r>
              <a:rPr lang="en-US" dirty="0" err="1">
                <a:latin typeface="Consolas" panose="020B0609020204030204" pitchFamily="49" charset="0"/>
              </a:rPr>
              <a:t>j,i</a:t>
            </a:r>
            <a:r>
              <a:rPr lang="en-US" dirty="0">
                <a:latin typeface="Consolas" panose="020B0609020204030204" pitchFamily="49" charset="0"/>
              </a:rPr>
              <a:t>];</a:t>
            </a:r>
          </a:p>
          <a:p>
            <a:pPr marL="0" indent="0">
              <a:buFont typeface="Arial" panose="020B0604020202020204" pitchFamily="34" charset="0"/>
              <a:buNone/>
            </a:pPr>
            <a:r>
              <a:rPr lang="en-US" dirty="0">
                <a:latin typeface="Consolas" panose="020B0609020204030204" pitchFamily="49" charset="0"/>
              </a:rPr>
              <a:t>}</a:t>
            </a:r>
          </a:p>
        </p:txBody>
      </p:sp>
      <p:cxnSp>
        <p:nvCxnSpPr>
          <p:cNvPr id="83" name="Straight Arrow Connector 82">
            <a:extLst>
              <a:ext uri="{FF2B5EF4-FFF2-40B4-BE49-F238E27FC236}">
                <a16:creationId xmlns:a16="http://schemas.microsoft.com/office/drawing/2014/main" id="{A7D543C9-4239-2942-AB33-A39C26CD2D3C}"/>
              </a:ext>
            </a:extLst>
          </p:cNvPr>
          <p:cNvCxnSpPr>
            <a:cxnSpLocks/>
            <a:stCxn id="49" idx="1"/>
          </p:cNvCxnSpPr>
          <p:nvPr/>
        </p:nvCxnSpPr>
        <p:spPr>
          <a:xfrm>
            <a:off x="7724448" y="4304126"/>
            <a:ext cx="253233" cy="26214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a:extLst>
              <a:ext uri="{FF2B5EF4-FFF2-40B4-BE49-F238E27FC236}">
                <a16:creationId xmlns:a16="http://schemas.microsoft.com/office/drawing/2014/main" id="{18EE5A98-8073-6749-A6D4-517E18CCD3CF}"/>
              </a:ext>
            </a:extLst>
          </p:cNvPr>
          <p:cNvCxnSpPr>
            <a:cxnSpLocks/>
            <a:stCxn id="57" idx="1"/>
            <a:endCxn id="68" idx="1"/>
          </p:cNvCxnSpPr>
          <p:nvPr/>
        </p:nvCxnSpPr>
        <p:spPr>
          <a:xfrm>
            <a:off x="9214920" y="4299738"/>
            <a:ext cx="263513" cy="26954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8" name="Straight Arrow Connector 87">
            <a:extLst>
              <a:ext uri="{FF2B5EF4-FFF2-40B4-BE49-F238E27FC236}">
                <a16:creationId xmlns:a16="http://schemas.microsoft.com/office/drawing/2014/main" id="{80285D46-BDF7-814D-AC23-6C1D30A888F0}"/>
              </a:ext>
            </a:extLst>
          </p:cNvPr>
          <p:cNvCxnSpPr>
            <a:cxnSpLocks/>
            <a:stCxn id="63" idx="7"/>
            <a:endCxn id="68" idx="7"/>
          </p:cNvCxnSpPr>
          <p:nvPr/>
        </p:nvCxnSpPr>
        <p:spPr>
          <a:xfrm flipH="1">
            <a:off x="9769393" y="4299595"/>
            <a:ext cx="260809" cy="26968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8" name="Freeform 97">
            <a:extLst>
              <a:ext uri="{FF2B5EF4-FFF2-40B4-BE49-F238E27FC236}">
                <a16:creationId xmlns:a16="http://schemas.microsoft.com/office/drawing/2014/main" id="{74AE9B40-F91E-4C48-B832-59FA37CE8DAA}"/>
              </a:ext>
            </a:extLst>
          </p:cNvPr>
          <p:cNvSpPr/>
          <p:nvPr/>
        </p:nvSpPr>
        <p:spPr>
          <a:xfrm>
            <a:off x="8368145" y="4232564"/>
            <a:ext cx="1115291" cy="1080654"/>
          </a:xfrm>
          <a:custGeom>
            <a:avLst/>
            <a:gdLst>
              <a:gd name="connsiteX0" fmla="*/ 0 w 1115291"/>
              <a:gd name="connsiteY0" fmla="*/ 0 h 1080654"/>
              <a:gd name="connsiteX1" fmla="*/ 193964 w 1115291"/>
              <a:gd name="connsiteY1" fmla="*/ 152400 h 1080654"/>
              <a:gd name="connsiteX2" fmla="*/ 180110 w 1115291"/>
              <a:gd name="connsiteY2" fmla="*/ 796636 h 1080654"/>
              <a:gd name="connsiteX3" fmla="*/ 858982 w 1115291"/>
              <a:gd name="connsiteY3" fmla="*/ 872836 h 1080654"/>
              <a:gd name="connsiteX4" fmla="*/ 1115291 w 1115291"/>
              <a:gd name="connsiteY4" fmla="*/ 1080654 h 10806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5291" h="1080654">
                <a:moveTo>
                  <a:pt x="0" y="0"/>
                </a:moveTo>
                <a:cubicBezTo>
                  <a:pt x="81973" y="9813"/>
                  <a:pt x="163946" y="19627"/>
                  <a:pt x="193964" y="152400"/>
                </a:cubicBezTo>
                <a:cubicBezTo>
                  <a:pt x="223982" y="285173"/>
                  <a:pt x="69274" y="676563"/>
                  <a:pt x="180110" y="796636"/>
                </a:cubicBezTo>
                <a:cubicBezTo>
                  <a:pt x="290946" y="916709"/>
                  <a:pt x="703119" y="825500"/>
                  <a:pt x="858982" y="872836"/>
                </a:cubicBezTo>
                <a:cubicBezTo>
                  <a:pt x="1014845" y="920172"/>
                  <a:pt x="1065068" y="1000413"/>
                  <a:pt x="1115291" y="1080654"/>
                </a:cubicBezTo>
              </a:path>
            </a:pathLst>
          </a:custGeom>
          <a:noFill/>
          <a:ln w="25400">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a:extLst>
              <a:ext uri="{FF2B5EF4-FFF2-40B4-BE49-F238E27FC236}">
                <a16:creationId xmlns:a16="http://schemas.microsoft.com/office/drawing/2014/main" id="{B45136C9-7E65-F041-8635-AB1829415C0F}"/>
              </a:ext>
            </a:extLst>
          </p:cNvPr>
          <p:cNvSpPr/>
          <p:nvPr/>
        </p:nvSpPr>
        <p:spPr>
          <a:xfrm>
            <a:off x="7750828" y="4886151"/>
            <a:ext cx="271100" cy="1079048"/>
          </a:xfrm>
          <a:custGeom>
            <a:avLst/>
            <a:gdLst>
              <a:gd name="connsiteX0" fmla="*/ 220720 w 220720"/>
              <a:gd name="connsiteY0" fmla="*/ 0 h 1079048"/>
              <a:gd name="connsiteX1" fmla="*/ 18767 w 220720"/>
              <a:gd name="connsiteY1" fmla="*/ 230002 h 1079048"/>
              <a:gd name="connsiteX2" fmla="*/ 7547 w 220720"/>
              <a:gd name="connsiteY2" fmla="*/ 970498 h 1079048"/>
              <a:gd name="connsiteX3" fmla="*/ 7547 w 220720"/>
              <a:gd name="connsiteY3" fmla="*/ 1060255 h 1079048"/>
            </a:gdLst>
            <a:ahLst/>
            <a:cxnLst>
              <a:cxn ang="0">
                <a:pos x="connsiteX0" y="connsiteY0"/>
              </a:cxn>
              <a:cxn ang="0">
                <a:pos x="connsiteX1" y="connsiteY1"/>
              </a:cxn>
              <a:cxn ang="0">
                <a:pos x="connsiteX2" y="connsiteY2"/>
              </a:cxn>
              <a:cxn ang="0">
                <a:pos x="connsiteX3" y="connsiteY3"/>
              </a:cxn>
            </a:cxnLst>
            <a:rect l="l" t="t" r="r" b="b"/>
            <a:pathLst>
              <a:path w="220720" h="1079048">
                <a:moveTo>
                  <a:pt x="220720" y="0"/>
                </a:moveTo>
                <a:cubicBezTo>
                  <a:pt x="137508" y="34126"/>
                  <a:pt x="54296" y="68252"/>
                  <a:pt x="18767" y="230002"/>
                </a:cubicBezTo>
                <a:cubicBezTo>
                  <a:pt x="-16762" y="391752"/>
                  <a:pt x="9417" y="832123"/>
                  <a:pt x="7547" y="970498"/>
                </a:cubicBezTo>
                <a:cubicBezTo>
                  <a:pt x="5677" y="1108874"/>
                  <a:pt x="6612" y="1084564"/>
                  <a:pt x="7547" y="1060255"/>
                </a:cubicBezTo>
              </a:path>
            </a:pathLst>
          </a:custGeom>
          <a:noFill/>
          <a:ln w="25400">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3" name="Straight Arrow Connector 92">
            <a:extLst>
              <a:ext uri="{FF2B5EF4-FFF2-40B4-BE49-F238E27FC236}">
                <a16:creationId xmlns:a16="http://schemas.microsoft.com/office/drawing/2014/main" id="{0AF2BC8B-FD9E-0E47-8A60-33D5F84803F7}"/>
              </a:ext>
            </a:extLst>
          </p:cNvPr>
          <p:cNvCxnSpPr>
            <a:cxnSpLocks/>
            <a:endCxn id="11" idx="3"/>
          </p:cNvCxnSpPr>
          <p:nvPr/>
        </p:nvCxnSpPr>
        <p:spPr>
          <a:xfrm>
            <a:off x="10424693" y="3224496"/>
            <a:ext cx="3081" cy="838050"/>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2" name="Straight Arrow Connector 101">
            <a:extLst>
              <a:ext uri="{FF2B5EF4-FFF2-40B4-BE49-F238E27FC236}">
                <a16:creationId xmlns:a16="http://schemas.microsoft.com/office/drawing/2014/main" id="{6FCD7475-7913-9840-B8D5-B9822F4FB5F3}"/>
              </a:ext>
            </a:extLst>
          </p:cNvPr>
          <p:cNvCxnSpPr>
            <a:cxnSpLocks/>
            <a:endCxn id="42" idx="5"/>
          </p:cNvCxnSpPr>
          <p:nvPr/>
        </p:nvCxnSpPr>
        <p:spPr>
          <a:xfrm>
            <a:off x="9766476" y="5609180"/>
            <a:ext cx="263726" cy="26214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66" name="Group 65">
            <a:extLst>
              <a:ext uri="{FF2B5EF4-FFF2-40B4-BE49-F238E27FC236}">
                <a16:creationId xmlns:a16="http://schemas.microsoft.com/office/drawing/2014/main" id="{FA0E8582-4F61-4DC1-9FAE-A16835E37966}"/>
              </a:ext>
            </a:extLst>
          </p:cNvPr>
          <p:cNvGrpSpPr/>
          <p:nvPr/>
        </p:nvGrpSpPr>
        <p:grpSpPr>
          <a:xfrm>
            <a:off x="7760098" y="3897833"/>
            <a:ext cx="4157940" cy="2048573"/>
            <a:chOff x="7760098" y="3897833"/>
            <a:chExt cx="4157940" cy="2048573"/>
          </a:xfrm>
        </p:grpSpPr>
        <p:grpSp>
          <p:nvGrpSpPr>
            <p:cNvPr id="90" name="Group 89">
              <a:extLst>
                <a:ext uri="{FF2B5EF4-FFF2-40B4-BE49-F238E27FC236}">
                  <a16:creationId xmlns:a16="http://schemas.microsoft.com/office/drawing/2014/main" id="{0C47448B-65BC-F94C-9C43-EE15E64E214F}"/>
                </a:ext>
              </a:extLst>
            </p:cNvPr>
            <p:cNvGrpSpPr/>
            <p:nvPr/>
          </p:nvGrpSpPr>
          <p:grpSpPr>
            <a:xfrm>
              <a:off x="7760098" y="4285232"/>
              <a:ext cx="2667676" cy="1661174"/>
              <a:chOff x="7760098" y="4285232"/>
              <a:chExt cx="2667676" cy="1661174"/>
            </a:xfrm>
          </p:grpSpPr>
          <p:cxnSp>
            <p:nvCxnSpPr>
              <p:cNvPr id="67" name="Elbow Connector 66">
                <a:extLst>
                  <a:ext uri="{FF2B5EF4-FFF2-40B4-BE49-F238E27FC236}">
                    <a16:creationId xmlns:a16="http://schemas.microsoft.com/office/drawing/2014/main" id="{957BD919-AAFB-1B4D-952D-60859087AB27}"/>
                  </a:ext>
                </a:extLst>
              </p:cNvPr>
              <p:cNvCxnSpPr>
                <a:cxnSpLocks/>
                <a:stCxn id="99" idx="3"/>
                <a:endCxn id="11" idx="1"/>
              </p:cNvCxnSpPr>
              <p:nvPr/>
            </p:nvCxnSpPr>
            <p:spPr>
              <a:xfrm flipV="1">
                <a:off x="7760098" y="4608645"/>
                <a:ext cx="2667676" cy="1337761"/>
              </a:xfrm>
              <a:prstGeom prst="bentConnector2">
                <a:avLst/>
              </a:prstGeom>
              <a:ln w="508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91" name="Elbow Connector 90">
                <a:extLst>
                  <a:ext uri="{FF2B5EF4-FFF2-40B4-BE49-F238E27FC236}">
                    <a16:creationId xmlns:a16="http://schemas.microsoft.com/office/drawing/2014/main" id="{F6892E09-1727-A740-B67B-194F8957358D}"/>
                  </a:ext>
                </a:extLst>
              </p:cNvPr>
              <p:cNvCxnSpPr>
                <a:cxnSpLocks/>
                <a:stCxn id="11" idx="1"/>
                <a:endCxn id="57" idx="0"/>
              </p:cNvCxnSpPr>
              <p:nvPr/>
            </p:nvCxnSpPr>
            <p:spPr>
              <a:xfrm rot="5400000" flipH="1">
                <a:off x="9677152" y="3858023"/>
                <a:ext cx="323414" cy="1177831"/>
              </a:xfrm>
              <a:prstGeom prst="bentConnector5">
                <a:avLst>
                  <a:gd name="adj1" fmla="val 170519"/>
                  <a:gd name="adj2" fmla="val 56943"/>
                  <a:gd name="adj3" fmla="val 170683"/>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104" name="TextBox 103">
              <a:extLst>
                <a:ext uri="{FF2B5EF4-FFF2-40B4-BE49-F238E27FC236}">
                  <a16:creationId xmlns:a16="http://schemas.microsoft.com/office/drawing/2014/main" id="{C13CF27E-C80C-CB4D-AA76-71E9CAB3B5D2}"/>
                </a:ext>
              </a:extLst>
            </p:cNvPr>
            <p:cNvSpPr txBox="1"/>
            <p:nvPr/>
          </p:nvSpPr>
          <p:spPr>
            <a:xfrm>
              <a:off x="10468602" y="3897833"/>
              <a:ext cx="1449436" cy="523220"/>
            </a:xfrm>
            <a:prstGeom prst="rect">
              <a:avLst/>
            </a:prstGeom>
            <a:noFill/>
          </p:spPr>
          <p:txBody>
            <a:bodyPr wrap="none" rtlCol="0">
              <a:spAutoFit/>
            </a:bodyPr>
            <a:lstStyle/>
            <a:p>
              <a:r>
                <a:rPr lang="en-US" sz="2800" b="1" dirty="0">
                  <a:solidFill>
                    <a:srgbClr val="FF0000"/>
                  </a:solidFill>
                </a:rPr>
                <a:t>1|(n-j-1)</a:t>
              </a:r>
            </a:p>
          </p:txBody>
        </p:sp>
      </p:grpSp>
      <p:sp>
        <p:nvSpPr>
          <p:cNvPr id="72" name="Right Arrow 71">
            <a:extLst>
              <a:ext uri="{FF2B5EF4-FFF2-40B4-BE49-F238E27FC236}">
                <a16:creationId xmlns:a16="http://schemas.microsoft.com/office/drawing/2014/main" id="{6AA2EBE9-E43C-F84C-B124-3BDB5291F3ED}"/>
              </a:ext>
            </a:extLst>
          </p:cNvPr>
          <p:cNvSpPr/>
          <p:nvPr/>
        </p:nvSpPr>
        <p:spPr>
          <a:xfrm rot="7527502">
            <a:off x="11090530" y="2225540"/>
            <a:ext cx="472636" cy="32729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4FAF5C7C-CAA7-A94F-9444-F225EB2E7D03}"/>
              </a:ext>
            </a:extLst>
          </p:cNvPr>
          <p:cNvSpPr txBox="1"/>
          <p:nvPr/>
        </p:nvSpPr>
        <p:spPr>
          <a:xfrm>
            <a:off x="3495078" y="2064174"/>
            <a:ext cx="1449436" cy="523220"/>
          </a:xfrm>
          <a:prstGeom prst="rect">
            <a:avLst/>
          </a:prstGeom>
          <a:noFill/>
        </p:spPr>
        <p:txBody>
          <a:bodyPr wrap="none" rtlCol="0">
            <a:spAutoFit/>
          </a:bodyPr>
          <a:lstStyle/>
          <a:p>
            <a:r>
              <a:rPr lang="en-US" sz="2800" b="1" dirty="0">
                <a:solidFill>
                  <a:srgbClr val="FF0000"/>
                </a:solidFill>
              </a:rPr>
              <a:t>1|(n-j-1)</a:t>
            </a:r>
          </a:p>
        </p:txBody>
      </p:sp>
      <p:sp>
        <p:nvSpPr>
          <p:cNvPr id="95" name="Freeform 94">
            <a:extLst>
              <a:ext uri="{FF2B5EF4-FFF2-40B4-BE49-F238E27FC236}">
                <a16:creationId xmlns:a16="http://schemas.microsoft.com/office/drawing/2014/main" id="{3FCE6BE9-D9D7-0842-A656-20F53F5AC434}"/>
              </a:ext>
            </a:extLst>
          </p:cNvPr>
          <p:cNvSpPr/>
          <p:nvPr/>
        </p:nvSpPr>
        <p:spPr>
          <a:xfrm>
            <a:off x="2257771" y="2238782"/>
            <a:ext cx="1816444" cy="1761592"/>
          </a:xfrm>
          <a:custGeom>
            <a:avLst/>
            <a:gdLst>
              <a:gd name="connsiteX0" fmla="*/ 0 w 1816444"/>
              <a:gd name="connsiteY0" fmla="*/ 619549 h 1669874"/>
              <a:gd name="connsiteX1" fmla="*/ 234779 w 1816444"/>
              <a:gd name="connsiteY1" fmla="*/ 149993 h 1669874"/>
              <a:gd name="connsiteX2" fmla="*/ 988541 w 1816444"/>
              <a:gd name="connsiteY2" fmla="*/ 125279 h 1669874"/>
              <a:gd name="connsiteX3" fmla="*/ 1816444 w 1816444"/>
              <a:gd name="connsiteY3" fmla="*/ 1669874 h 1669874"/>
            </a:gdLst>
            <a:ahLst/>
            <a:cxnLst>
              <a:cxn ang="0">
                <a:pos x="connsiteX0" y="connsiteY0"/>
              </a:cxn>
              <a:cxn ang="0">
                <a:pos x="connsiteX1" y="connsiteY1"/>
              </a:cxn>
              <a:cxn ang="0">
                <a:pos x="connsiteX2" y="connsiteY2"/>
              </a:cxn>
              <a:cxn ang="0">
                <a:pos x="connsiteX3" y="connsiteY3"/>
              </a:cxn>
            </a:cxnLst>
            <a:rect l="l" t="t" r="r" b="b"/>
            <a:pathLst>
              <a:path w="1816444" h="1669874">
                <a:moveTo>
                  <a:pt x="0" y="619549"/>
                </a:moveTo>
                <a:cubicBezTo>
                  <a:pt x="35011" y="425960"/>
                  <a:pt x="70022" y="232371"/>
                  <a:pt x="234779" y="149993"/>
                </a:cubicBezTo>
                <a:cubicBezTo>
                  <a:pt x="399536" y="67615"/>
                  <a:pt x="724930" y="-128034"/>
                  <a:pt x="988541" y="125279"/>
                </a:cubicBezTo>
                <a:cubicBezTo>
                  <a:pt x="1252152" y="378592"/>
                  <a:pt x="1534298" y="1024233"/>
                  <a:pt x="1816444" y="1669874"/>
                </a:cubicBezTo>
              </a:path>
            </a:pathLst>
          </a:custGeom>
          <a:noFill/>
          <a:ln w="25400">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71749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P spid="89" grpId="0"/>
      <p:bldP spid="9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03DE7F-307F-EA45-82F1-9899B231F719}"/>
              </a:ext>
            </a:extLst>
          </p:cNvPr>
          <p:cNvSpPr>
            <a:spLocks noGrp="1"/>
          </p:cNvSpPr>
          <p:nvPr>
            <p:ph type="title"/>
          </p:nvPr>
        </p:nvSpPr>
        <p:spPr>
          <a:xfrm>
            <a:off x="419100" y="337251"/>
            <a:ext cx="11353800" cy="1325563"/>
          </a:xfrm>
        </p:spPr>
        <p:txBody>
          <a:bodyPr/>
          <a:lstStyle/>
          <a:p>
            <a:r>
              <a:rPr lang="en-US" dirty="0"/>
              <a:t>Specialization 3: Inductive Memory Access</a:t>
            </a:r>
          </a:p>
        </p:txBody>
      </p:sp>
      <p:sp>
        <p:nvSpPr>
          <p:cNvPr id="4" name="Slide Number Placeholder 3">
            <a:extLst>
              <a:ext uri="{FF2B5EF4-FFF2-40B4-BE49-F238E27FC236}">
                <a16:creationId xmlns:a16="http://schemas.microsoft.com/office/drawing/2014/main" id="{59E77687-E5CD-AF4C-A6F1-0F3CDF0D01A1}"/>
              </a:ext>
            </a:extLst>
          </p:cNvPr>
          <p:cNvSpPr>
            <a:spLocks noGrp="1"/>
          </p:cNvSpPr>
          <p:nvPr>
            <p:ph type="sldNum" sz="quarter" idx="12"/>
          </p:nvPr>
        </p:nvSpPr>
        <p:spPr/>
        <p:txBody>
          <a:bodyPr/>
          <a:lstStyle/>
          <a:p>
            <a:fld id="{1E977B67-EAC5-4BBB-8F41-E936E21C3F66}" type="slidenum">
              <a:rPr lang="en-US" smtClean="0"/>
              <a:t>16</a:t>
            </a:fld>
            <a:endParaRPr lang="en-US"/>
          </a:p>
        </p:txBody>
      </p:sp>
      <p:grpSp>
        <p:nvGrpSpPr>
          <p:cNvPr id="5" name="Group 4">
            <a:extLst>
              <a:ext uri="{FF2B5EF4-FFF2-40B4-BE49-F238E27FC236}">
                <a16:creationId xmlns:a16="http://schemas.microsoft.com/office/drawing/2014/main" id="{36F19D7B-D011-654D-A8EC-FC45D3EA0977}"/>
              </a:ext>
            </a:extLst>
          </p:cNvPr>
          <p:cNvGrpSpPr/>
          <p:nvPr/>
        </p:nvGrpSpPr>
        <p:grpSpPr>
          <a:xfrm>
            <a:off x="7759471" y="2569702"/>
            <a:ext cx="3338670" cy="3607261"/>
            <a:chOff x="5485503" y="2893190"/>
            <a:chExt cx="3338670" cy="3607261"/>
          </a:xfrm>
        </p:grpSpPr>
        <p:sp>
          <p:nvSpPr>
            <p:cNvPr id="6" name="Rectangle 5">
              <a:extLst>
                <a:ext uri="{FF2B5EF4-FFF2-40B4-BE49-F238E27FC236}">
                  <a16:creationId xmlns:a16="http://schemas.microsoft.com/office/drawing/2014/main" id="{680BECBF-2744-E649-BBA9-9A6460B49DD8}"/>
                </a:ext>
              </a:extLst>
            </p:cNvPr>
            <p:cNvSpPr/>
            <p:nvPr/>
          </p:nvSpPr>
          <p:spPr>
            <a:xfrm>
              <a:off x="5485503" y="4333326"/>
              <a:ext cx="2235708" cy="328862"/>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Sync</a:t>
              </a:r>
            </a:p>
          </p:txBody>
        </p:sp>
        <p:sp>
          <p:nvSpPr>
            <p:cNvPr id="7" name="Rectangle 6">
              <a:extLst>
                <a:ext uri="{FF2B5EF4-FFF2-40B4-BE49-F238E27FC236}">
                  <a16:creationId xmlns:a16="http://schemas.microsoft.com/office/drawing/2014/main" id="{45BA9FB3-8C62-6C49-A14A-04B528EE068E}"/>
                </a:ext>
              </a:extLst>
            </p:cNvPr>
            <p:cNvSpPr/>
            <p:nvPr/>
          </p:nvSpPr>
          <p:spPr>
            <a:xfrm>
              <a:off x="5485503" y="6171589"/>
              <a:ext cx="2235704" cy="328862"/>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Sync</a:t>
              </a:r>
            </a:p>
          </p:txBody>
        </p:sp>
        <p:sp>
          <p:nvSpPr>
            <p:cNvPr id="8" name="Rectangle 7">
              <a:extLst>
                <a:ext uri="{FF2B5EF4-FFF2-40B4-BE49-F238E27FC236}">
                  <a16:creationId xmlns:a16="http://schemas.microsoft.com/office/drawing/2014/main" id="{92A8A46D-ABB3-8842-8F1E-C360BFD98459}"/>
                </a:ext>
              </a:extLst>
            </p:cNvPr>
            <p:cNvSpPr/>
            <p:nvPr/>
          </p:nvSpPr>
          <p:spPr>
            <a:xfrm>
              <a:off x="5485503" y="2914279"/>
              <a:ext cx="2235704" cy="10972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solidFill>
                    <a:schemeClr val="tx1"/>
                  </a:solidFill>
                </a:rPr>
                <a:t>Scratch Memory</a:t>
              </a:r>
            </a:p>
          </p:txBody>
        </p:sp>
        <p:sp>
          <p:nvSpPr>
            <p:cNvPr id="9" name="Rectangle 8">
              <a:extLst>
                <a:ext uri="{FF2B5EF4-FFF2-40B4-BE49-F238E27FC236}">
                  <a16:creationId xmlns:a16="http://schemas.microsoft.com/office/drawing/2014/main" id="{5F956283-ACEE-1F4D-B730-4C82A58A94BE}"/>
                </a:ext>
              </a:extLst>
            </p:cNvPr>
            <p:cNvSpPr/>
            <p:nvPr/>
          </p:nvSpPr>
          <p:spPr>
            <a:xfrm>
              <a:off x="7219929" y="2958658"/>
              <a:ext cx="451752" cy="520711"/>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Ctrl</a:t>
              </a:r>
            </a:p>
          </p:txBody>
        </p:sp>
        <p:sp>
          <p:nvSpPr>
            <p:cNvPr id="10" name="Rectangle 9">
              <a:extLst>
                <a:ext uri="{FF2B5EF4-FFF2-40B4-BE49-F238E27FC236}">
                  <a16:creationId xmlns:a16="http://schemas.microsoft.com/office/drawing/2014/main" id="{15C3FE16-B5BA-9449-8DF2-172916E80197}"/>
                </a:ext>
              </a:extLst>
            </p:cNvPr>
            <p:cNvSpPr/>
            <p:nvPr/>
          </p:nvSpPr>
          <p:spPr>
            <a:xfrm rot="16200000">
              <a:off x="7067167" y="5216072"/>
              <a:ext cx="2167117" cy="40162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XFER</a:t>
              </a:r>
            </a:p>
          </p:txBody>
        </p:sp>
        <p:sp>
          <p:nvSpPr>
            <p:cNvPr id="11" name="Rectangle 10">
              <a:extLst>
                <a:ext uri="{FF2B5EF4-FFF2-40B4-BE49-F238E27FC236}">
                  <a16:creationId xmlns:a16="http://schemas.microsoft.com/office/drawing/2014/main" id="{FC84765A-99AA-E242-A1BA-30361026BC63}"/>
                </a:ext>
              </a:extLst>
            </p:cNvPr>
            <p:cNvSpPr/>
            <p:nvPr/>
          </p:nvSpPr>
          <p:spPr>
            <a:xfrm rot="16200000">
              <a:off x="7880756" y="4486168"/>
              <a:ext cx="546099" cy="34583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Ctrl</a:t>
              </a:r>
            </a:p>
          </p:txBody>
        </p:sp>
        <p:cxnSp>
          <p:nvCxnSpPr>
            <p:cNvPr id="12" name="Straight Arrow Connector 11">
              <a:extLst>
                <a:ext uri="{FF2B5EF4-FFF2-40B4-BE49-F238E27FC236}">
                  <a16:creationId xmlns:a16="http://schemas.microsoft.com/office/drawing/2014/main" id="{7F774CF0-056B-FA49-A5DC-4961085431EA}"/>
                </a:ext>
              </a:extLst>
            </p:cNvPr>
            <p:cNvCxnSpPr>
              <a:cxnSpLocks/>
              <a:stCxn id="6" idx="3"/>
            </p:cNvCxnSpPr>
            <p:nvPr/>
          </p:nvCxnSpPr>
          <p:spPr>
            <a:xfrm>
              <a:off x="7721211" y="4497757"/>
              <a:ext cx="220145" cy="0"/>
            </a:xfrm>
            <a:prstGeom prst="straightConnector1">
              <a:avLst/>
            </a:prstGeom>
            <a:ln w="6350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65C16DE2-4C83-6440-ABC1-704738E5835E}"/>
                </a:ext>
              </a:extLst>
            </p:cNvPr>
            <p:cNvCxnSpPr>
              <a:cxnSpLocks/>
              <a:stCxn id="7" idx="3"/>
            </p:cNvCxnSpPr>
            <p:nvPr/>
          </p:nvCxnSpPr>
          <p:spPr>
            <a:xfrm>
              <a:off x="7721207" y="6336020"/>
              <a:ext cx="224133" cy="0"/>
            </a:xfrm>
            <a:prstGeom prst="straightConnector1">
              <a:avLst/>
            </a:prstGeom>
            <a:ln w="6350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E9E3D2A9-664E-9244-946A-DAAE8058730F}"/>
                </a:ext>
              </a:extLst>
            </p:cNvPr>
            <p:cNvCxnSpPr>
              <a:cxnSpLocks/>
              <a:stCxn id="8" idx="2"/>
              <a:endCxn id="6" idx="0"/>
            </p:cNvCxnSpPr>
            <p:nvPr/>
          </p:nvCxnSpPr>
          <p:spPr>
            <a:xfrm>
              <a:off x="6603355" y="4011559"/>
              <a:ext cx="2" cy="321767"/>
            </a:xfrm>
            <a:prstGeom prst="straightConnector1">
              <a:avLst/>
            </a:prstGeom>
            <a:ln w="6350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9C02C29E-111E-064A-8289-C02A6571EA80}"/>
                </a:ext>
              </a:extLst>
            </p:cNvPr>
            <p:cNvSpPr/>
            <p:nvPr/>
          </p:nvSpPr>
          <p:spPr>
            <a:xfrm>
              <a:off x="7949914" y="2893190"/>
              <a:ext cx="874259" cy="65480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tx1"/>
                  </a:solidFill>
                </a:rPr>
                <a:t>Ctrl</a:t>
              </a:r>
            </a:p>
          </p:txBody>
        </p:sp>
        <p:cxnSp>
          <p:nvCxnSpPr>
            <p:cNvPr id="16" name="Straight Arrow Connector 15">
              <a:extLst>
                <a:ext uri="{FF2B5EF4-FFF2-40B4-BE49-F238E27FC236}">
                  <a16:creationId xmlns:a16="http://schemas.microsoft.com/office/drawing/2014/main" id="{3EFCB64E-20D9-A246-82D1-B9D865A4F6E3}"/>
                </a:ext>
              </a:extLst>
            </p:cNvPr>
            <p:cNvCxnSpPr>
              <a:cxnSpLocks/>
              <a:stCxn id="9" idx="3"/>
              <a:endCxn id="15" idx="1"/>
            </p:cNvCxnSpPr>
            <p:nvPr/>
          </p:nvCxnSpPr>
          <p:spPr>
            <a:xfrm>
              <a:off x="7671681" y="3219014"/>
              <a:ext cx="278233" cy="1577"/>
            </a:xfrm>
            <a:prstGeom prst="straightConnector1">
              <a:avLst/>
            </a:prstGeom>
            <a:ln w="6350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2FCA051E-5DC9-8643-A429-19C8FA9C9A42}"/>
                </a:ext>
              </a:extLst>
            </p:cNvPr>
            <p:cNvCxnSpPr>
              <a:cxnSpLocks/>
              <a:stCxn id="11" idx="3"/>
            </p:cNvCxnSpPr>
            <p:nvPr/>
          </p:nvCxnSpPr>
          <p:spPr>
            <a:xfrm flipV="1">
              <a:off x="8153806" y="3547992"/>
              <a:ext cx="0" cy="838042"/>
            </a:xfrm>
            <a:prstGeom prst="straightConnector1">
              <a:avLst/>
            </a:prstGeom>
            <a:ln w="6350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E58691B4-134F-2D40-9ECA-55CB338FE358}"/>
              </a:ext>
            </a:extLst>
          </p:cNvPr>
          <p:cNvGrpSpPr/>
          <p:nvPr/>
        </p:nvGrpSpPr>
        <p:grpSpPr>
          <a:xfrm>
            <a:off x="7709941" y="4285088"/>
            <a:ext cx="2334768" cy="1600747"/>
            <a:chOff x="8765039" y="3720085"/>
            <a:chExt cx="2334768" cy="1600747"/>
          </a:xfrm>
        </p:grpSpPr>
        <p:cxnSp>
          <p:nvCxnSpPr>
            <p:cNvPr id="19" name="Straight Connector 18">
              <a:extLst>
                <a:ext uri="{FF2B5EF4-FFF2-40B4-BE49-F238E27FC236}">
                  <a16:creationId xmlns:a16="http://schemas.microsoft.com/office/drawing/2014/main" id="{5182B215-546F-2146-8FEC-998F030F417C}"/>
                </a:ext>
              </a:extLst>
            </p:cNvPr>
            <p:cNvCxnSpPr>
              <a:cxnSpLocks/>
              <a:stCxn id="23" idx="3"/>
              <a:endCxn id="24" idx="7"/>
            </p:cNvCxnSpPr>
            <p:nvPr/>
          </p:nvCxnSpPr>
          <p:spPr>
            <a:xfrm flipH="1">
              <a:off x="8849592" y="4559179"/>
              <a:ext cx="675190" cy="6771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80FB258-331E-CD4C-9712-90C25B57129C}"/>
                </a:ext>
              </a:extLst>
            </p:cNvPr>
            <p:cNvCxnSpPr>
              <a:cxnSpLocks/>
              <a:stCxn id="22" idx="5"/>
              <a:endCxn id="25" idx="1"/>
            </p:cNvCxnSpPr>
            <p:nvPr/>
          </p:nvCxnSpPr>
          <p:spPr>
            <a:xfrm>
              <a:off x="8849592" y="4562105"/>
              <a:ext cx="675190" cy="67417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0AACAB5A-ED06-EF4B-A431-E308DEFAC7F8}"/>
                </a:ext>
              </a:extLst>
            </p:cNvPr>
            <p:cNvSpPr/>
            <p:nvPr/>
          </p:nvSpPr>
          <p:spPr>
            <a:xfrm>
              <a:off x="8963159" y="4675672"/>
              <a:ext cx="448056" cy="447040"/>
            </a:xfrm>
            <a:prstGeom prst="rect">
              <a:avLst/>
            </a:prstGeom>
            <a:solidFill>
              <a:schemeClr val="accent5">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A1E2055E-1F9C-9448-ACA1-7DD5FE703743}"/>
                </a:ext>
              </a:extLst>
            </p:cNvPr>
            <p:cNvSpPr/>
            <p:nvPr/>
          </p:nvSpPr>
          <p:spPr>
            <a:xfrm>
              <a:off x="8765039" y="4477552"/>
              <a:ext cx="99060" cy="99060"/>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9FC8703-D0B4-8541-A130-05DAAF051362}"/>
                </a:ext>
              </a:extLst>
            </p:cNvPr>
            <p:cNvSpPr/>
            <p:nvPr/>
          </p:nvSpPr>
          <p:spPr>
            <a:xfrm>
              <a:off x="9510275" y="4474626"/>
              <a:ext cx="99060" cy="99060"/>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2FC2794-39DF-E04F-948D-F012FF594B62}"/>
                </a:ext>
              </a:extLst>
            </p:cNvPr>
            <p:cNvSpPr/>
            <p:nvPr/>
          </p:nvSpPr>
          <p:spPr>
            <a:xfrm>
              <a:off x="8765039" y="5221772"/>
              <a:ext cx="99060" cy="99060"/>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9992FCA0-7285-5641-927F-17E36A316090}"/>
                </a:ext>
              </a:extLst>
            </p:cNvPr>
            <p:cNvSpPr/>
            <p:nvPr/>
          </p:nvSpPr>
          <p:spPr>
            <a:xfrm>
              <a:off x="9510275" y="5221772"/>
              <a:ext cx="99060" cy="99060"/>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a:extLst>
                <a:ext uri="{FF2B5EF4-FFF2-40B4-BE49-F238E27FC236}">
                  <a16:creationId xmlns:a16="http://schemas.microsoft.com/office/drawing/2014/main" id="{4683EF69-B696-684A-B9AC-9F82E292CBFE}"/>
                </a:ext>
              </a:extLst>
            </p:cNvPr>
            <p:cNvCxnSpPr>
              <a:cxnSpLocks/>
              <a:stCxn id="23" idx="4"/>
              <a:endCxn id="25" idx="0"/>
            </p:cNvCxnSpPr>
            <p:nvPr/>
          </p:nvCxnSpPr>
          <p:spPr>
            <a:xfrm>
              <a:off x="9559805" y="4573686"/>
              <a:ext cx="0" cy="64808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F5A6C7E0-37EA-B84E-9036-1E8DEA0FF2DF}"/>
                </a:ext>
              </a:extLst>
            </p:cNvPr>
            <p:cNvCxnSpPr>
              <a:cxnSpLocks/>
              <a:stCxn id="24" idx="6"/>
              <a:endCxn id="25" idx="2"/>
            </p:cNvCxnSpPr>
            <p:nvPr/>
          </p:nvCxnSpPr>
          <p:spPr>
            <a:xfrm>
              <a:off x="8864099" y="5271302"/>
              <a:ext cx="64617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94C24C9-B395-CA41-A82D-66339BDDFB61}"/>
                </a:ext>
              </a:extLst>
            </p:cNvPr>
            <p:cNvCxnSpPr>
              <a:cxnSpLocks/>
              <a:stCxn id="22" idx="4"/>
              <a:endCxn id="24" idx="0"/>
            </p:cNvCxnSpPr>
            <p:nvPr/>
          </p:nvCxnSpPr>
          <p:spPr>
            <a:xfrm>
              <a:off x="8814569" y="4576612"/>
              <a:ext cx="0" cy="64516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ED81281C-D245-554C-9991-7804651B76B5}"/>
                </a:ext>
              </a:extLst>
            </p:cNvPr>
            <p:cNvCxnSpPr>
              <a:cxnSpLocks/>
              <a:stCxn id="22" idx="6"/>
              <a:endCxn id="23" idx="2"/>
            </p:cNvCxnSpPr>
            <p:nvPr/>
          </p:nvCxnSpPr>
          <p:spPr>
            <a:xfrm flipV="1">
              <a:off x="8864099" y="4524156"/>
              <a:ext cx="646176" cy="292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1ABD0619-DD3B-494A-8AB1-CC3BAD844998}"/>
                </a:ext>
              </a:extLst>
            </p:cNvPr>
            <p:cNvCxnSpPr>
              <a:cxnSpLocks/>
              <a:stCxn id="33" idx="3"/>
              <a:endCxn id="25" idx="7"/>
            </p:cNvCxnSpPr>
            <p:nvPr/>
          </p:nvCxnSpPr>
          <p:spPr>
            <a:xfrm flipH="1">
              <a:off x="9594828" y="4559179"/>
              <a:ext cx="675190" cy="6771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F18257DE-CBFA-3C48-8760-5203E55059AF}"/>
                </a:ext>
              </a:extLst>
            </p:cNvPr>
            <p:cNvCxnSpPr>
              <a:cxnSpLocks/>
              <a:stCxn id="23" idx="5"/>
              <a:endCxn id="34" idx="1"/>
            </p:cNvCxnSpPr>
            <p:nvPr/>
          </p:nvCxnSpPr>
          <p:spPr>
            <a:xfrm>
              <a:off x="9594828" y="4559179"/>
              <a:ext cx="675190" cy="6771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2" name="Rectangle 31">
              <a:extLst>
                <a:ext uri="{FF2B5EF4-FFF2-40B4-BE49-F238E27FC236}">
                  <a16:creationId xmlns:a16="http://schemas.microsoft.com/office/drawing/2014/main" id="{7F586624-9761-0948-AC92-7BC95D890BBC}"/>
                </a:ext>
              </a:extLst>
            </p:cNvPr>
            <p:cNvSpPr/>
            <p:nvPr/>
          </p:nvSpPr>
          <p:spPr>
            <a:xfrm>
              <a:off x="9708395" y="4675672"/>
              <a:ext cx="448056" cy="447040"/>
            </a:xfrm>
            <a:prstGeom prst="rect">
              <a:avLst/>
            </a:prstGeom>
            <a:solidFill>
              <a:schemeClr val="accent5">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3276D998-3C96-504A-9934-6CAE6DF4D2FA}"/>
                </a:ext>
              </a:extLst>
            </p:cNvPr>
            <p:cNvSpPr/>
            <p:nvPr/>
          </p:nvSpPr>
          <p:spPr>
            <a:xfrm>
              <a:off x="10255511" y="4474626"/>
              <a:ext cx="99060" cy="99060"/>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049271C7-E1E9-2940-A967-A46F795A62F2}"/>
                </a:ext>
              </a:extLst>
            </p:cNvPr>
            <p:cNvSpPr/>
            <p:nvPr/>
          </p:nvSpPr>
          <p:spPr>
            <a:xfrm>
              <a:off x="10255511" y="5221772"/>
              <a:ext cx="99060" cy="99060"/>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Straight Connector 34">
              <a:extLst>
                <a:ext uri="{FF2B5EF4-FFF2-40B4-BE49-F238E27FC236}">
                  <a16:creationId xmlns:a16="http://schemas.microsoft.com/office/drawing/2014/main" id="{3DE8FFD3-1405-A042-B353-1793E2EF0686}"/>
                </a:ext>
              </a:extLst>
            </p:cNvPr>
            <p:cNvCxnSpPr>
              <a:cxnSpLocks/>
              <a:stCxn id="33" idx="4"/>
              <a:endCxn id="34" idx="0"/>
            </p:cNvCxnSpPr>
            <p:nvPr/>
          </p:nvCxnSpPr>
          <p:spPr>
            <a:xfrm>
              <a:off x="10305041" y="4573686"/>
              <a:ext cx="0" cy="64808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64A43E6A-5C3C-1543-B930-C1F2C9A4D3A2}"/>
                </a:ext>
              </a:extLst>
            </p:cNvPr>
            <p:cNvCxnSpPr>
              <a:cxnSpLocks/>
              <a:stCxn id="25" idx="6"/>
              <a:endCxn id="34" idx="2"/>
            </p:cNvCxnSpPr>
            <p:nvPr/>
          </p:nvCxnSpPr>
          <p:spPr>
            <a:xfrm>
              <a:off x="9609335" y="5271302"/>
              <a:ext cx="64617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E59255AB-3E8B-114E-9F63-3C8D0BFADDBE}"/>
                </a:ext>
              </a:extLst>
            </p:cNvPr>
            <p:cNvCxnSpPr>
              <a:cxnSpLocks/>
              <a:stCxn id="23" idx="6"/>
              <a:endCxn id="33" idx="2"/>
            </p:cNvCxnSpPr>
            <p:nvPr/>
          </p:nvCxnSpPr>
          <p:spPr>
            <a:xfrm>
              <a:off x="9609335" y="4524156"/>
              <a:ext cx="64617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8829FEE1-1837-1441-A400-97A14A044C6F}"/>
                </a:ext>
              </a:extLst>
            </p:cNvPr>
            <p:cNvCxnSpPr>
              <a:cxnSpLocks/>
              <a:stCxn id="41" idx="3"/>
            </p:cNvCxnSpPr>
            <p:nvPr/>
          </p:nvCxnSpPr>
          <p:spPr>
            <a:xfrm flipH="1">
              <a:off x="10340064" y="4559179"/>
              <a:ext cx="675190" cy="6771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024C1EDA-5DC9-BD43-8CD5-B5E3F2F2B154}"/>
                </a:ext>
              </a:extLst>
            </p:cNvPr>
            <p:cNvCxnSpPr>
              <a:cxnSpLocks/>
              <a:endCxn id="42" idx="1"/>
            </p:cNvCxnSpPr>
            <p:nvPr/>
          </p:nvCxnSpPr>
          <p:spPr>
            <a:xfrm>
              <a:off x="10340064" y="4562105"/>
              <a:ext cx="675190" cy="67417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0" name="Rectangle 39">
              <a:extLst>
                <a:ext uri="{FF2B5EF4-FFF2-40B4-BE49-F238E27FC236}">
                  <a16:creationId xmlns:a16="http://schemas.microsoft.com/office/drawing/2014/main" id="{A14977EF-39FB-3C42-B6BF-94A20AFAAB2B}"/>
                </a:ext>
              </a:extLst>
            </p:cNvPr>
            <p:cNvSpPr/>
            <p:nvPr/>
          </p:nvSpPr>
          <p:spPr>
            <a:xfrm>
              <a:off x="10453631" y="4675672"/>
              <a:ext cx="448056" cy="447040"/>
            </a:xfrm>
            <a:prstGeom prst="rect">
              <a:avLst/>
            </a:prstGeom>
            <a:solidFill>
              <a:schemeClr val="accent5">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53705DFF-551F-CA49-8922-9ECD9BC969FC}"/>
                </a:ext>
              </a:extLst>
            </p:cNvPr>
            <p:cNvSpPr/>
            <p:nvPr/>
          </p:nvSpPr>
          <p:spPr>
            <a:xfrm>
              <a:off x="11000747" y="4474626"/>
              <a:ext cx="99060" cy="99060"/>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E27ADACD-0F09-B34E-A583-1EC69A129450}"/>
                </a:ext>
              </a:extLst>
            </p:cNvPr>
            <p:cNvSpPr/>
            <p:nvPr/>
          </p:nvSpPr>
          <p:spPr>
            <a:xfrm>
              <a:off x="11000747" y="5221772"/>
              <a:ext cx="99060" cy="99060"/>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3" name="Straight Connector 42">
              <a:extLst>
                <a:ext uri="{FF2B5EF4-FFF2-40B4-BE49-F238E27FC236}">
                  <a16:creationId xmlns:a16="http://schemas.microsoft.com/office/drawing/2014/main" id="{CBF0FCE1-FB95-054F-9FE9-4FCAAA001E85}"/>
                </a:ext>
              </a:extLst>
            </p:cNvPr>
            <p:cNvCxnSpPr>
              <a:cxnSpLocks/>
              <a:stCxn id="41" idx="4"/>
              <a:endCxn id="42" idx="0"/>
            </p:cNvCxnSpPr>
            <p:nvPr/>
          </p:nvCxnSpPr>
          <p:spPr>
            <a:xfrm>
              <a:off x="11050277" y="4573686"/>
              <a:ext cx="0" cy="64808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227E26CE-566A-7446-960B-93557EDE2FE2}"/>
                </a:ext>
              </a:extLst>
            </p:cNvPr>
            <p:cNvCxnSpPr>
              <a:cxnSpLocks/>
              <a:endCxn id="42" idx="2"/>
            </p:cNvCxnSpPr>
            <p:nvPr/>
          </p:nvCxnSpPr>
          <p:spPr>
            <a:xfrm>
              <a:off x="10354571" y="5271302"/>
              <a:ext cx="64617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6F49B729-CDC4-5140-8AC3-6925E0ABCD75}"/>
                </a:ext>
              </a:extLst>
            </p:cNvPr>
            <p:cNvCxnSpPr>
              <a:cxnSpLocks/>
              <a:endCxn id="41" idx="2"/>
            </p:cNvCxnSpPr>
            <p:nvPr/>
          </p:nvCxnSpPr>
          <p:spPr>
            <a:xfrm flipV="1">
              <a:off x="10354571" y="4524156"/>
              <a:ext cx="646176" cy="292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857AC13-596F-DA44-8293-7F2423181FF4}"/>
                </a:ext>
              </a:extLst>
            </p:cNvPr>
            <p:cNvCxnSpPr>
              <a:cxnSpLocks/>
              <a:stCxn id="50" idx="3"/>
            </p:cNvCxnSpPr>
            <p:nvPr/>
          </p:nvCxnSpPr>
          <p:spPr>
            <a:xfrm flipH="1">
              <a:off x="8849592" y="3806243"/>
              <a:ext cx="675190" cy="6771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7FC69A65-4858-6449-9540-3B90CCA1AFB7}"/>
                </a:ext>
              </a:extLst>
            </p:cNvPr>
            <p:cNvCxnSpPr>
              <a:cxnSpLocks/>
              <a:stCxn id="49" idx="5"/>
            </p:cNvCxnSpPr>
            <p:nvPr/>
          </p:nvCxnSpPr>
          <p:spPr>
            <a:xfrm>
              <a:off x="8849592" y="3809169"/>
              <a:ext cx="675190" cy="67417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8" name="Rectangle 47">
              <a:extLst>
                <a:ext uri="{FF2B5EF4-FFF2-40B4-BE49-F238E27FC236}">
                  <a16:creationId xmlns:a16="http://schemas.microsoft.com/office/drawing/2014/main" id="{55493597-E022-2644-96E5-A801131EF06B}"/>
                </a:ext>
              </a:extLst>
            </p:cNvPr>
            <p:cNvSpPr/>
            <p:nvPr/>
          </p:nvSpPr>
          <p:spPr>
            <a:xfrm>
              <a:off x="8963159" y="3922736"/>
              <a:ext cx="448056" cy="447040"/>
            </a:xfrm>
            <a:prstGeom prst="rect">
              <a:avLst/>
            </a:prstGeom>
            <a:solidFill>
              <a:srgbClr val="C7A1E3"/>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27AE900E-4E83-8145-A197-860EAEF9A0AF}"/>
                </a:ext>
              </a:extLst>
            </p:cNvPr>
            <p:cNvSpPr/>
            <p:nvPr/>
          </p:nvSpPr>
          <p:spPr>
            <a:xfrm>
              <a:off x="8765039" y="3724616"/>
              <a:ext cx="99060" cy="99060"/>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327057D4-2007-FB4E-B319-2CC049A6D18F}"/>
                </a:ext>
              </a:extLst>
            </p:cNvPr>
            <p:cNvSpPr/>
            <p:nvPr/>
          </p:nvSpPr>
          <p:spPr>
            <a:xfrm>
              <a:off x="9510275" y="3721690"/>
              <a:ext cx="99060" cy="99060"/>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1" name="Straight Connector 50">
              <a:extLst>
                <a:ext uri="{FF2B5EF4-FFF2-40B4-BE49-F238E27FC236}">
                  <a16:creationId xmlns:a16="http://schemas.microsoft.com/office/drawing/2014/main" id="{95DC4B77-7600-3443-B2EB-059C2250807B}"/>
                </a:ext>
              </a:extLst>
            </p:cNvPr>
            <p:cNvCxnSpPr>
              <a:cxnSpLocks/>
              <a:stCxn id="50" idx="4"/>
            </p:cNvCxnSpPr>
            <p:nvPr/>
          </p:nvCxnSpPr>
          <p:spPr>
            <a:xfrm>
              <a:off x="9559805" y="3820750"/>
              <a:ext cx="0" cy="64808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E1AB0B62-B2A5-A348-BC1D-27D497868EAE}"/>
                </a:ext>
              </a:extLst>
            </p:cNvPr>
            <p:cNvCxnSpPr>
              <a:cxnSpLocks/>
              <a:stCxn id="49" idx="4"/>
            </p:cNvCxnSpPr>
            <p:nvPr/>
          </p:nvCxnSpPr>
          <p:spPr>
            <a:xfrm>
              <a:off x="8814569" y="3823676"/>
              <a:ext cx="0" cy="64516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665724BC-281E-DC41-A05A-A755D33936C1}"/>
                </a:ext>
              </a:extLst>
            </p:cNvPr>
            <p:cNvCxnSpPr>
              <a:cxnSpLocks/>
              <a:stCxn id="49" idx="6"/>
              <a:endCxn id="50" idx="2"/>
            </p:cNvCxnSpPr>
            <p:nvPr/>
          </p:nvCxnSpPr>
          <p:spPr>
            <a:xfrm flipV="1">
              <a:off x="8864099" y="3771220"/>
              <a:ext cx="646176" cy="292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1D271F45-E3E8-0D46-973E-E7C5178B4928}"/>
                </a:ext>
              </a:extLst>
            </p:cNvPr>
            <p:cNvCxnSpPr>
              <a:cxnSpLocks/>
              <a:stCxn id="57" idx="3"/>
            </p:cNvCxnSpPr>
            <p:nvPr/>
          </p:nvCxnSpPr>
          <p:spPr>
            <a:xfrm flipH="1">
              <a:off x="9594828" y="3804781"/>
              <a:ext cx="675190" cy="6771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B688E4D8-4A77-B143-92F7-51E32405A165}"/>
                </a:ext>
              </a:extLst>
            </p:cNvPr>
            <p:cNvCxnSpPr>
              <a:cxnSpLocks/>
            </p:cNvCxnSpPr>
            <p:nvPr/>
          </p:nvCxnSpPr>
          <p:spPr>
            <a:xfrm>
              <a:off x="9594828" y="3807707"/>
              <a:ext cx="675190" cy="67417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56" name="Rectangle 55">
              <a:extLst>
                <a:ext uri="{FF2B5EF4-FFF2-40B4-BE49-F238E27FC236}">
                  <a16:creationId xmlns:a16="http://schemas.microsoft.com/office/drawing/2014/main" id="{4D02D3EC-91D1-F347-B824-857413818D7A}"/>
                </a:ext>
              </a:extLst>
            </p:cNvPr>
            <p:cNvSpPr/>
            <p:nvPr/>
          </p:nvSpPr>
          <p:spPr>
            <a:xfrm>
              <a:off x="9708395" y="3921274"/>
              <a:ext cx="448056" cy="447040"/>
            </a:xfrm>
            <a:prstGeom prst="rect">
              <a:avLst/>
            </a:prstGeom>
            <a:solidFill>
              <a:schemeClr val="accent5">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09FECF6A-3314-894D-B3BF-A201FF93257D}"/>
                </a:ext>
              </a:extLst>
            </p:cNvPr>
            <p:cNvSpPr/>
            <p:nvPr/>
          </p:nvSpPr>
          <p:spPr>
            <a:xfrm>
              <a:off x="10255511" y="3720228"/>
              <a:ext cx="99060" cy="99060"/>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8" name="Straight Connector 57">
              <a:extLst>
                <a:ext uri="{FF2B5EF4-FFF2-40B4-BE49-F238E27FC236}">
                  <a16:creationId xmlns:a16="http://schemas.microsoft.com/office/drawing/2014/main" id="{86A79B37-BF91-604E-ACAA-4B31384A97FF}"/>
                </a:ext>
              </a:extLst>
            </p:cNvPr>
            <p:cNvCxnSpPr>
              <a:cxnSpLocks/>
              <a:stCxn id="57" idx="4"/>
            </p:cNvCxnSpPr>
            <p:nvPr/>
          </p:nvCxnSpPr>
          <p:spPr>
            <a:xfrm>
              <a:off x="10305041" y="3819288"/>
              <a:ext cx="0" cy="64808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6FD46FD0-DAF5-974C-9E99-B535BFB7593F}"/>
                </a:ext>
              </a:extLst>
            </p:cNvPr>
            <p:cNvCxnSpPr>
              <a:cxnSpLocks/>
              <a:endCxn id="57" idx="2"/>
            </p:cNvCxnSpPr>
            <p:nvPr/>
          </p:nvCxnSpPr>
          <p:spPr>
            <a:xfrm flipV="1">
              <a:off x="9609335" y="3769758"/>
              <a:ext cx="646176" cy="292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286CE95B-36F5-5E4C-B538-4EE904A07536}"/>
                </a:ext>
              </a:extLst>
            </p:cNvPr>
            <p:cNvCxnSpPr>
              <a:cxnSpLocks/>
              <a:stCxn id="63" idx="3"/>
            </p:cNvCxnSpPr>
            <p:nvPr/>
          </p:nvCxnSpPr>
          <p:spPr>
            <a:xfrm flipH="1">
              <a:off x="10340064" y="3804638"/>
              <a:ext cx="675190" cy="6771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F74472F0-0102-004E-9564-AB80FE931F0C}"/>
                </a:ext>
              </a:extLst>
            </p:cNvPr>
            <p:cNvCxnSpPr>
              <a:cxnSpLocks/>
            </p:cNvCxnSpPr>
            <p:nvPr/>
          </p:nvCxnSpPr>
          <p:spPr>
            <a:xfrm>
              <a:off x="10340064" y="3807564"/>
              <a:ext cx="675190" cy="67417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62" name="Rectangle 61">
              <a:extLst>
                <a:ext uri="{FF2B5EF4-FFF2-40B4-BE49-F238E27FC236}">
                  <a16:creationId xmlns:a16="http://schemas.microsoft.com/office/drawing/2014/main" id="{553AC872-747D-3A43-97C7-27FB51CE4C87}"/>
                </a:ext>
              </a:extLst>
            </p:cNvPr>
            <p:cNvSpPr/>
            <p:nvPr/>
          </p:nvSpPr>
          <p:spPr>
            <a:xfrm>
              <a:off x="10453631" y="3921131"/>
              <a:ext cx="448056" cy="447040"/>
            </a:xfrm>
            <a:prstGeom prst="rect">
              <a:avLst/>
            </a:prstGeom>
            <a:solidFill>
              <a:schemeClr val="accent5">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4477EEE5-727D-B94D-BECD-17E3C560B893}"/>
                </a:ext>
              </a:extLst>
            </p:cNvPr>
            <p:cNvSpPr/>
            <p:nvPr/>
          </p:nvSpPr>
          <p:spPr>
            <a:xfrm>
              <a:off x="11000747" y="3720085"/>
              <a:ext cx="99060" cy="99060"/>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4" name="Straight Connector 63">
              <a:extLst>
                <a:ext uri="{FF2B5EF4-FFF2-40B4-BE49-F238E27FC236}">
                  <a16:creationId xmlns:a16="http://schemas.microsoft.com/office/drawing/2014/main" id="{B4A5B099-F396-8C49-8BB7-B60CEC72820C}"/>
                </a:ext>
              </a:extLst>
            </p:cNvPr>
            <p:cNvCxnSpPr>
              <a:cxnSpLocks/>
              <a:stCxn id="63" idx="4"/>
            </p:cNvCxnSpPr>
            <p:nvPr/>
          </p:nvCxnSpPr>
          <p:spPr>
            <a:xfrm>
              <a:off x="11050277" y="3819145"/>
              <a:ext cx="0" cy="64808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AFBF82AA-981A-CD46-AF0A-1278A8E17024}"/>
                </a:ext>
              </a:extLst>
            </p:cNvPr>
            <p:cNvCxnSpPr>
              <a:cxnSpLocks/>
              <a:endCxn id="63" idx="2"/>
            </p:cNvCxnSpPr>
            <p:nvPr/>
          </p:nvCxnSpPr>
          <p:spPr>
            <a:xfrm flipV="1">
              <a:off x="10354571" y="3769615"/>
              <a:ext cx="646176" cy="292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68" name="Oval 67">
            <a:extLst>
              <a:ext uri="{FF2B5EF4-FFF2-40B4-BE49-F238E27FC236}">
                <a16:creationId xmlns:a16="http://schemas.microsoft.com/office/drawing/2014/main" id="{27C3DADA-C72E-D743-BDFB-957B2A1DD506}"/>
              </a:ext>
            </a:extLst>
          </p:cNvPr>
          <p:cNvSpPr/>
          <p:nvPr/>
        </p:nvSpPr>
        <p:spPr>
          <a:xfrm>
            <a:off x="9418173" y="4509021"/>
            <a:ext cx="411480" cy="411480"/>
          </a:xfrm>
          <a:prstGeom prst="ellipse">
            <a:avLst/>
          </a:prstGeom>
          <a:solidFill>
            <a:schemeClr val="accent5">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45720" rIns="0" bIns="0" rtlCol="0" anchor="ctr"/>
          <a:lstStyle/>
          <a:p>
            <a:pPr algn="ctr"/>
            <a:r>
              <a:rPr lang="en-US" dirty="0">
                <a:solidFill>
                  <a:schemeClr val="tx1"/>
                </a:solidFill>
              </a:rPr>
              <a:t>✖️</a:t>
            </a:r>
          </a:p>
        </p:txBody>
      </p:sp>
      <p:sp>
        <p:nvSpPr>
          <p:cNvPr id="70" name="Oval 69">
            <a:extLst>
              <a:ext uri="{FF2B5EF4-FFF2-40B4-BE49-F238E27FC236}">
                <a16:creationId xmlns:a16="http://schemas.microsoft.com/office/drawing/2014/main" id="{2344C601-C446-784E-9751-4A8D4F5B208C}"/>
              </a:ext>
            </a:extLst>
          </p:cNvPr>
          <p:cNvSpPr/>
          <p:nvPr/>
        </p:nvSpPr>
        <p:spPr>
          <a:xfrm>
            <a:off x="9410842" y="5250745"/>
            <a:ext cx="411480" cy="411480"/>
          </a:xfrm>
          <a:prstGeom prst="ellipse">
            <a:avLst/>
          </a:prstGeom>
          <a:solidFill>
            <a:schemeClr val="accent5">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45720" rIns="0" bIns="0" rtlCol="0" anchor="ctr"/>
          <a:lstStyle/>
          <a:p>
            <a:pPr algn="ctr"/>
            <a:r>
              <a:rPr lang="en-US" altLang="zh-CN" sz="2000" b="1">
                <a:solidFill>
                  <a:schemeClr val="tx1"/>
                </a:solidFill>
              </a:rPr>
              <a:t>➖</a:t>
            </a:r>
            <a:endParaRPr lang="en-US" sz="1100" b="1">
              <a:solidFill>
                <a:schemeClr val="tx1"/>
              </a:solidFill>
            </a:endParaRPr>
          </a:p>
        </p:txBody>
      </p:sp>
      <p:sp>
        <p:nvSpPr>
          <p:cNvPr id="71" name="Oval 70">
            <a:extLst>
              <a:ext uri="{FF2B5EF4-FFF2-40B4-BE49-F238E27FC236}">
                <a16:creationId xmlns:a16="http://schemas.microsoft.com/office/drawing/2014/main" id="{171189BD-BF8E-9C4E-B435-791A5E39BBB6}"/>
              </a:ext>
            </a:extLst>
          </p:cNvPr>
          <p:cNvSpPr/>
          <p:nvPr/>
        </p:nvSpPr>
        <p:spPr>
          <a:xfrm>
            <a:off x="7926943" y="4509832"/>
            <a:ext cx="411480" cy="411480"/>
          </a:xfrm>
          <a:prstGeom prst="ellipse">
            <a:avLst/>
          </a:prstGeom>
          <a:solidFill>
            <a:srgbClr val="C7A1E3"/>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45720" rIns="0" bIns="0" rtlCol="0" anchor="ctr"/>
          <a:lstStyle/>
          <a:p>
            <a:pPr algn="ctr"/>
            <a:r>
              <a:rPr lang="en-US" altLang="zh-CN" sz="2000" b="1" dirty="0">
                <a:solidFill>
                  <a:schemeClr val="tx1"/>
                </a:solidFill>
              </a:rPr>
              <a:t>➗</a:t>
            </a:r>
            <a:endParaRPr lang="en-US" sz="1100" b="1" dirty="0">
              <a:solidFill>
                <a:schemeClr val="tx1"/>
              </a:solidFill>
            </a:endParaRPr>
          </a:p>
        </p:txBody>
      </p:sp>
      <p:sp>
        <p:nvSpPr>
          <p:cNvPr id="73" name="Freeform: Shape 199">
            <a:extLst>
              <a:ext uri="{FF2B5EF4-FFF2-40B4-BE49-F238E27FC236}">
                <a16:creationId xmlns:a16="http://schemas.microsoft.com/office/drawing/2014/main" id="{8BB1B2AA-17D0-AC45-85CE-F27C88143F96}"/>
              </a:ext>
            </a:extLst>
          </p:cNvPr>
          <p:cNvSpPr/>
          <p:nvPr/>
        </p:nvSpPr>
        <p:spPr>
          <a:xfrm flipH="1">
            <a:off x="9755189" y="4861718"/>
            <a:ext cx="197686" cy="452684"/>
          </a:xfrm>
          <a:custGeom>
            <a:avLst/>
            <a:gdLst>
              <a:gd name="connsiteX0" fmla="*/ 152521 w 152521"/>
              <a:gd name="connsiteY0" fmla="*/ 0 h 304800"/>
              <a:gd name="connsiteX1" fmla="*/ 121 w 152521"/>
              <a:gd name="connsiteY1" fmla="*/ 152400 h 304800"/>
              <a:gd name="connsiteX2" fmla="*/ 132201 w 152521"/>
              <a:gd name="connsiteY2" fmla="*/ 304800 h 304800"/>
            </a:gdLst>
            <a:ahLst/>
            <a:cxnLst>
              <a:cxn ang="0">
                <a:pos x="connsiteX0" y="connsiteY0"/>
              </a:cxn>
              <a:cxn ang="0">
                <a:pos x="connsiteX1" y="connsiteY1"/>
              </a:cxn>
              <a:cxn ang="0">
                <a:pos x="connsiteX2" y="connsiteY2"/>
              </a:cxn>
            </a:cxnLst>
            <a:rect l="l" t="t" r="r" b="b"/>
            <a:pathLst>
              <a:path w="152521" h="304800">
                <a:moveTo>
                  <a:pt x="152521" y="0"/>
                </a:moveTo>
                <a:cubicBezTo>
                  <a:pt x="78014" y="50800"/>
                  <a:pt x="3508" y="101600"/>
                  <a:pt x="121" y="152400"/>
                </a:cubicBezTo>
                <a:cubicBezTo>
                  <a:pt x="-3266" y="203200"/>
                  <a:pt x="64467" y="254000"/>
                  <a:pt x="132201" y="304800"/>
                </a:cubicBezTo>
              </a:path>
            </a:pathLst>
          </a:custGeom>
          <a:noFill/>
          <a:ln w="25400">
            <a:solidFill>
              <a:schemeClr val="tx1"/>
            </a:solidFill>
            <a:prstDash val="solid"/>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C0FF7AA7-7DEF-0344-8201-ADCA6147F2DE}"/>
              </a:ext>
            </a:extLst>
          </p:cNvPr>
          <p:cNvSpPr/>
          <p:nvPr/>
        </p:nvSpPr>
        <p:spPr>
          <a:xfrm>
            <a:off x="867833" y="1883701"/>
            <a:ext cx="3759200" cy="427498"/>
          </a:xfrm>
          <a:prstGeom prst="rect">
            <a:avLst/>
          </a:prstGeom>
          <a:solidFill>
            <a:srgbClr val="C7A1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BA846E47-A48C-4D46-9F57-766E9658EAD9}"/>
              </a:ext>
            </a:extLst>
          </p:cNvPr>
          <p:cNvSpPr/>
          <p:nvPr/>
        </p:nvSpPr>
        <p:spPr>
          <a:xfrm>
            <a:off x="867831" y="2339488"/>
            <a:ext cx="6282269" cy="1365568"/>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Content Placeholder 2">
            <a:extLst>
              <a:ext uri="{FF2B5EF4-FFF2-40B4-BE49-F238E27FC236}">
                <a16:creationId xmlns:a16="http://schemas.microsoft.com/office/drawing/2014/main" id="{22F1521D-198F-B949-A88B-C9987B09B5EE}"/>
              </a:ext>
            </a:extLst>
          </p:cNvPr>
          <p:cNvSpPr txBox="1">
            <a:spLocks/>
          </p:cNvSpPr>
          <p:nvPr/>
        </p:nvSpPr>
        <p:spPr>
          <a:xfrm>
            <a:off x="482600" y="1434615"/>
            <a:ext cx="6756400" cy="272808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dirty="0">
                <a:latin typeface="Consolas" panose="020B0609020204030204" pitchFamily="49" charset="0"/>
              </a:rPr>
              <a:t>for (j=0; j&lt;n; ++j) {</a:t>
            </a:r>
          </a:p>
          <a:p>
            <a:pPr marL="0" indent="0">
              <a:buFont typeface="Arial" panose="020B0604020202020204" pitchFamily="34" charset="0"/>
              <a:buNone/>
            </a:pPr>
            <a:r>
              <a:rPr lang="en-US" sz="2400" dirty="0">
                <a:latin typeface="Consolas" panose="020B0609020204030204" pitchFamily="49" charset="0"/>
              </a:rPr>
              <a:t>  x[j] = x[j]/a[</a:t>
            </a:r>
            <a:r>
              <a:rPr lang="en-US" sz="2400" dirty="0" err="1">
                <a:latin typeface="Consolas" panose="020B0609020204030204" pitchFamily="49" charset="0"/>
              </a:rPr>
              <a:t>j,j</a:t>
            </a:r>
            <a:r>
              <a:rPr lang="en-US" sz="2400" dirty="0">
                <a:latin typeface="Consolas" panose="020B0609020204030204" pitchFamily="49" charset="0"/>
              </a:rPr>
              <a:t>];</a:t>
            </a:r>
          </a:p>
          <a:p>
            <a:pPr marL="0" indent="0">
              <a:buFont typeface="Arial" panose="020B0604020202020204" pitchFamily="34" charset="0"/>
              <a:buNone/>
            </a:pPr>
            <a:r>
              <a:rPr lang="en-US" sz="2400" dirty="0">
                <a:latin typeface="Consolas" panose="020B0609020204030204" pitchFamily="49" charset="0"/>
              </a:rPr>
              <a:t>  for (</a:t>
            </a:r>
            <a:r>
              <a:rPr lang="en-US" sz="2400" dirty="0" err="1">
                <a:latin typeface="Consolas" panose="020B0609020204030204" pitchFamily="49" charset="0"/>
              </a:rPr>
              <a:t>i</a:t>
            </a:r>
            <a:r>
              <a:rPr lang="en-US" sz="2400" dirty="0">
                <a:latin typeface="Consolas" panose="020B0609020204030204" pitchFamily="49" charset="0"/>
              </a:rPr>
              <a:t>=j+1; </a:t>
            </a:r>
            <a:r>
              <a:rPr lang="en-US" sz="2400" dirty="0" err="1">
                <a:latin typeface="Consolas" panose="020B0609020204030204" pitchFamily="49" charset="0"/>
              </a:rPr>
              <a:t>i</a:t>
            </a:r>
            <a:r>
              <a:rPr lang="en-US" sz="2400" dirty="0">
                <a:latin typeface="Consolas" panose="020B0609020204030204" pitchFamily="49" charset="0"/>
              </a:rPr>
              <a:t>&lt;n; </a:t>
            </a:r>
            <a:r>
              <a:rPr lang="en-US" sz="2400" dirty="0" err="1">
                <a:latin typeface="Consolas" panose="020B0609020204030204" pitchFamily="49" charset="0"/>
              </a:rPr>
              <a:t>i</a:t>
            </a:r>
            <a:r>
              <a:rPr lang="en-US" sz="2400" dirty="0">
                <a:latin typeface="Consolas" panose="020B0609020204030204" pitchFamily="49" charset="0"/>
              </a:rPr>
              <a:t>+=2) {</a:t>
            </a:r>
          </a:p>
          <a:p>
            <a:pPr marL="0" indent="0">
              <a:buFont typeface="Arial" panose="020B0604020202020204" pitchFamily="34" charset="0"/>
              <a:buNone/>
            </a:pPr>
            <a:r>
              <a:rPr lang="en-US" sz="2400" dirty="0">
                <a:latin typeface="Consolas" panose="020B0609020204030204" pitchFamily="49" charset="0"/>
              </a:rPr>
              <a:t>    x[</a:t>
            </a:r>
            <a:r>
              <a:rPr lang="en-US" sz="2400" dirty="0" err="1">
                <a:latin typeface="Consolas" panose="020B0609020204030204" pitchFamily="49" charset="0"/>
              </a:rPr>
              <a:t>i</a:t>
            </a:r>
            <a:r>
              <a:rPr lang="en-US" sz="2400" dirty="0">
                <a:latin typeface="Consolas" panose="020B0609020204030204" pitchFamily="49" charset="0"/>
              </a:rPr>
              <a:t>] -= x[j]*a[</a:t>
            </a:r>
            <a:r>
              <a:rPr lang="en-US" sz="2400" dirty="0" err="1">
                <a:latin typeface="Consolas" panose="020B0609020204030204" pitchFamily="49" charset="0"/>
              </a:rPr>
              <a:t>j,i</a:t>
            </a:r>
            <a:r>
              <a:rPr lang="en-US" sz="2400" dirty="0">
                <a:latin typeface="Consolas" panose="020B0609020204030204" pitchFamily="49" charset="0"/>
              </a:rPr>
              <a:t>];</a:t>
            </a:r>
          </a:p>
          <a:p>
            <a:pPr marL="0" indent="0">
              <a:buNone/>
            </a:pPr>
            <a:r>
              <a:rPr lang="en-US" sz="2400" dirty="0">
                <a:latin typeface="Consolas" panose="020B0609020204030204" pitchFamily="49" charset="0"/>
              </a:rPr>
              <a:t>    if (i+1&lt;n) x[i+1] -= x[j]*a[j,i+1];</a:t>
            </a:r>
          </a:p>
          <a:p>
            <a:pPr marL="0" indent="0">
              <a:buFont typeface="Arial" panose="020B0604020202020204" pitchFamily="34" charset="0"/>
              <a:buNone/>
            </a:pPr>
            <a:r>
              <a:rPr lang="en-US" sz="2400" dirty="0">
                <a:latin typeface="Consolas" panose="020B0609020204030204" pitchFamily="49" charset="0"/>
              </a:rPr>
              <a:t>}}</a:t>
            </a:r>
          </a:p>
        </p:txBody>
      </p:sp>
      <p:cxnSp>
        <p:nvCxnSpPr>
          <p:cNvPr id="83" name="Straight Arrow Connector 82">
            <a:extLst>
              <a:ext uri="{FF2B5EF4-FFF2-40B4-BE49-F238E27FC236}">
                <a16:creationId xmlns:a16="http://schemas.microsoft.com/office/drawing/2014/main" id="{A7D543C9-4239-2942-AB33-A39C26CD2D3C}"/>
              </a:ext>
            </a:extLst>
          </p:cNvPr>
          <p:cNvCxnSpPr>
            <a:cxnSpLocks/>
            <a:stCxn id="49" idx="1"/>
          </p:cNvCxnSpPr>
          <p:nvPr/>
        </p:nvCxnSpPr>
        <p:spPr>
          <a:xfrm>
            <a:off x="7724448" y="4304126"/>
            <a:ext cx="253233" cy="26214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8" name="Freeform 97">
            <a:extLst>
              <a:ext uri="{FF2B5EF4-FFF2-40B4-BE49-F238E27FC236}">
                <a16:creationId xmlns:a16="http://schemas.microsoft.com/office/drawing/2014/main" id="{74AE9B40-F91E-4C48-B832-59FA37CE8DAA}"/>
              </a:ext>
            </a:extLst>
          </p:cNvPr>
          <p:cNvSpPr/>
          <p:nvPr/>
        </p:nvSpPr>
        <p:spPr>
          <a:xfrm>
            <a:off x="8307885" y="4231943"/>
            <a:ext cx="1182370" cy="1064933"/>
          </a:xfrm>
          <a:custGeom>
            <a:avLst/>
            <a:gdLst>
              <a:gd name="connsiteX0" fmla="*/ 0 w 1115291"/>
              <a:gd name="connsiteY0" fmla="*/ 0 h 1080654"/>
              <a:gd name="connsiteX1" fmla="*/ 193964 w 1115291"/>
              <a:gd name="connsiteY1" fmla="*/ 152400 h 1080654"/>
              <a:gd name="connsiteX2" fmla="*/ 180110 w 1115291"/>
              <a:gd name="connsiteY2" fmla="*/ 796636 h 1080654"/>
              <a:gd name="connsiteX3" fmla="*/ 858982 w 1115291"/>
              <a:gd name="connsiteY3" fmla="*/ 872836 h 1080654"/>
              <a:gd name="connsiteX4" fmla="*/ 1115291 w 1115291"/>
              <a:gd name="connsiteY4" fmla="*/ 1080654 h 10806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5291" h="1080654">
                <a:moveTo>
                  <a:pt x="0" y="0"/>
                </a:moveTo>
                <a:cubicBezTo>
                  <a:pt x="81973" y="9813"/>
                  <a:pt x="163946" y="19627"/>
                  <a:pt x="193964" y="152400"/>
                </a:cubicBezTo>
                <a:cubicBezTo>
                  <a:pt x="223982" y="285173"/>
                  <a:pt x="69274" y="676563"/>
                  <a:pt x="180110" y="796636"/>
                </a:cubicBezTo>
                <a:cubicBezTo>
                  <a:pt x="290946" y="916709"/>
                  <a:pt x="703119" y="825500"/>
                  <a:pt x="858982" y="872836"/>
                </a:cubicBezTo>
                <a:cubicBezTo>
                  <a:pt x="1014845" y="920172"/>
                  <a:pt x="1065068" y="1000413"/>
                  <a:pt x="1115291" y="1080654"/>
                </a:cubicBezTo>
              </a:path>
            </a:pathLst>
          </a:custGeom>
          <a:noFill/>
          <a:ln w="25400">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a:extLst>
              <a:ext uri="{FF2B5EF4-FFF2-40B4-BE49-F238E27FC236}">
                <a16:creationId xmlns:a16="http://schemas.microsoft.com/office/drawing/2014/main" id="{B45136C9-7E65-F041-8635-AB1829415C0F}"/>
              </a:ext>
            </a:extLst>
          </p:cNvPr>
          <p:cNvSpPr/>
          <p:nvPr/>
        </p:nvSpPr>
        <p:spPr>
          <a:xfrm>
            <a:off x="7750828" y="4886151"/>
            <a:ext cx="271100" cy="1079048"/>
          </a:xfrm>
          <a:custGeom>
            <a:avLst/>
            <a:gdLst>
              <a:gd name="connsiteX0" fmla="*/ 220720 w 220720"/>
              <a:gd name="connsiteY0" fmla="*/ 0 h 1079048"/>
              <a:gd name="connsiteX1" fmla="*/ 18767 w 220720"/>
              <a:gd name="connsiteY1" fmla="*/ 230002 h 1079048"/>
              <a:gd name="connsiteX2" fmla="*/ 7547 w 220720"/>
              <a:gd name="connsiteY2" fmla="*/ 970498 h 1079048"/>
              <a:gd name="connsiteX3" fmla="*/ 7547 w 220720"/>
              <a:gd name="connsiteY3" fmla="*/ 1060255 h 1079048"/>
            </a:gdLst>
            <a:ahLst/>
            <a:cxnLst>
              <a:cxn ang="0">
                <a:pos x="connsiteX0" y="connsiteY0"/>
              </a:cxn>
              <a:cxn ang="0">
                <a:pos x="connsiteX1" y="connsiteY1"/>
              </a:cxn>
              <a:cxn ang="0">
                <a:pos x="connsiteX2" y="connsiteY2"/>
              </a:cxn>
              <a:cxn ang="0">
                <a:pos x="connsiteX3" y="connsiteY3"/>
              </a:cxn>
            </a:cxnLst>
            <a:rect l="l" t="t" r="r" b="b"/>
            <a:pathLst>
              <a:path w="220720" h="1079048">
                <a:moveTo>
                  <a:pt x="220720" y="0"/>
                </a:moveTo>
                <a:cubicBezTo>
                  <a:pt x="137508" y="34126"/>
                  <a:pt x="54296" y="68252"/>
                  <a:pt x="18767" y="230002"/>
                </a:cubicBezTo>
                <a:cubicBezTo>
                  <a:pt x="-16762" y="391752"/>
                  <a:pt x="9417" y="832123"/>
                  <a:pt x="7547" y="970498"/>
                </a:cubicBezTo>
                <a:cubicBezTo>
                  <a:pt x="5677" y="1108874"/>
                  <a:pt x="6612" y="1084564"/>
                  <a:pt x="7547" y="1060255"/>
                </a:cubicBezTo>
              </a:path>
            </a:pathLst>
          </a:custGeom>
          <a:noFill/>
          <a:ln w="25400">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2" name="Straight Arrow Connector 101">
            <a:extLst>
              <a:ext uri="{FF2B5EF4-FFF2-40B4-BE49-F238E27FC236}">
                <a16:creationId xmlns:a16="http://schemas.microsoft.com/office/drawing/2014/main" id="{6FCD7475-7913-9840-B8D5-B9822F4FB5F3}"/>
              </a:ext>
            </a:extLst>
          </p:cNvPr>
          <p:cNvCxnSpPr>
            <a:cxnSpLocks/>
            <a:endCxn id="42" idx="5"/>
          </p:cNvCxnSpPr>
          <p:nvPr/>
        </p:nvCxnSpPr>
        <p:spPr>
          <a:xfrm>
            <a:off x="9766476" y="5609180"/>
            <a:ext cx="263726" cy="26214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4" name="Straight Arrow Connector 103">
            <a:extLst>
              <a:ext uri="{FF2B5EF4-FFF2-40B4-BE49-F238E27FC236}">
                <a16:creationId xmlns:a16="http://schemas.microsoft.com/office/drawing/2014/main" id="{B3006BC4-4B23-9440-AC14-C8415EFD0FFB}"/>
              </a:ext>
            </a:extLst>
          </p:cNvPr>
          <p:cNvCxnSpPr>
            <a:cxnSpLocks/>
          </p:cNvCxnSpPr>
          <p:nvPr/>
        </p:nvCxnSpPr>
        <p:spPr>
          <a:xfrm>
            <a:off x="9224333" y="4254065"/>
            <a:ext cx="239686" cy="30101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0" name="Freeform 129">
            <a:extLst>
              <a:ext uri="{FF2B5EF4-FFF2-40B4-BE49-F238E27FC236}">
                <a16:creationId xmlns:a16="http://schemas.microsoft.com/office/drawing/2014/main" id="{C68AEC1A-1695-AC4C-8C2D-D7CF46BA092C}"/>
              </a:ext>
            </a:extLst>
          </p:cNvPr>
          <p:cNvSpPr/>
          <p:nvPr/>
        </p:nvSpPr>
        <p:spPr>
          <a:xfrm flipH="1">
            <a:off x="9788349" y="4236829"/>
            <a:ext cx="263181" cy="352540"/>
          </a:xfrm>
          <a:custGeom>
            <a:avLst/>
            <a:gdLst>
              <a:gd name="connsiteX0" fmla="*/ 0 w 308472"/>
              <a:gd name="connsiteY0" fmla="*/ 0 h 352540"/>
              <a:gd name="connsiteX1" fmla="*/ 143219 w 308472"/>
              <a:gd name="connsiteY1" fmla="*/ 110169 h 352540"/>
              <a:gd name="connsiteX2" fmla="*/ 236862 w 308472"/>
              <a:gd name="connsiteY2" fmla="*/ 297455 h 352540"/>
              <a:gd name="connsiteX3" fmla="*/ 308472 w 308472"/>
              <a:gd name="connsiteY3" fmla="*/ 352540 h 352540"/>
            </a:gdLst>
            <a:ahLst/>
            <a:cxnLst>
              <a:cxn ang="0">
                <a:pos x="connsiteX0" y="connsiteY0"/>
              </a:cxn>
              <a:cxn ang="0">
                <a:pos x="connsiteX1" y="connsiteY1"/>
              </a:cxn>
              <a:cxn ang="0">
                <a:pos x="connsiteX2" y="connsiteY2"/>
              </a:cxn>
              <a:cxn ang="0">
                <a:pos x="connsiteX3" y="connsiteY3"/>
              </a:cxn>
            </a:cxnLst>
            <a:rect l="l" t="t" r="r" b="b"/>
            <a:pathLst>
              <a:path w="308472" h="352540">
                <a:moveTo>
                  <a:pt x="0" y="0"/>
                </a:moveTo>
                <a:cubicBezTo>
                  <a:pt x="51871" y="30296"/>
                  <a:pt x="103742" y="60593"/>
                  <a:pt x="143219" y="110169"/>
                </a:cubicBezTo>
                <a:cubicBezTo>
                  <a:pt x="182696" y="159745"/>
                  <a:pt x="209320" y="257060"/>
                  <a:pt x="236862" y="297455"/>
                </a:cubicBezTo>
                <a:cubicBezTo>
                  <a:pt x="264404" y="337850"/>
                  <a:pt x="286438" y="345195"/>
                  <a:pt x="308472" y="352540"/>
                </a:cubicBezTo>
              </a:path>
            </a:pathLst>
          </a:custGeom>
          <a:noFill/>
          <a:ln w="25400">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a:extLst>
              <a:ext uri="{FF2B5EF4-FFF2-40B4-BE49-F238E27FC236}">
                <a16:creationId xmlns:a16="http://schemas.microsoft.com/office/drawing/2014/main" id="{15F5E4C2-3883-3640-A987-653A1D96FDED}"/>
              </a:ext>
            </a:extLst>
          </p:cNvPr>
          <p:cNvSpPr/>
          <p:nvPr/>
        </p:nvSpPr>
        <p:spPr>
          <a:xfrm rot="5400000">
            <a:off x="2617275" y="4332275"/>
            <a:ext cx="321930" cy="321930"/>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a:extLst>
              <a:ext uri="{FF2B5EF4-FFF2-40B4-BE49-F238E27FC236}">
                <a16:creationId xmlns:a16="http://schemas.microsoft.com/office/drawing/2014/main" id="{EB8191DA-393C-914C-9E9E-8183DC48FF69}"/>
              </a:ext>
            </a:extLst>
          </p:cNvPr>
          <p:cNvSpPr/>
          <p:nvPr/>
        </p:nvSpPr>
        <p:spPr>
          <a:xfrm rot="5400000">
            <a:off x="2189451" y="4332731"/>
            <a:ext cx="321930" cy="321930"/>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Oval 135">
            <a:extLst>
              <a:ext uri="{FF2B5EF4-FFF2-40B4-BE49-F238E27FC236}">
                <a16:creationId xmlns:a16="http://schemas.microsoft.com/office/drawing/2014/main" id="{26055C43-6413-8D40-9FB8-AA7843B9201A}"/>
              </a:ext>
            </a:extLst>
          </p:cNvPr>
          <p:cNvSpPr/>
          <p:nvPr/>
        </p:nvSpPr>
        <p:spPr>
          <a:xfrm rot="5400000">
            <a:off x="1763392" y="4332275"/>
            <a:ext cx="321930" cy="321930"/>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Oval 136">
            <a:extLst>
              <a:ext uri="{FF2B5EF4-FFF2-40B4-BE49-F238E27FC236}">
                <a16:creationId xmlns:a16="http://schemas.microsoft.com/office/drawing/2014/main" id="{249592A4-0779-9F42-A884-A313B62C2E8A}"/>
              </a:ext>
            </a:extLst>
          </p:cNvPr>
          <p:cNvSpPr/>
          <p:nvPr/>
        </p:nvSpPr>
        <p:spPr>
          <a:xfrm rot="5400000">
            <a:off x="1337333" y="4332275"/>
            <a:ext cx="321930" cy="321930"/>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Oval 137">
            <a:extLst>
              <a:ext uri="{FF2B5EF4-FFF2-40B4-BE49-F238E27FC236}">
                <a16:creationId xmlns:a16="http://schemas.microsoft.com/office/drawing/2014/main" id="{F80B9668-B079-1142-9313-5BED99D0D274}"/>
              </a:ext>
            </a:extLst>
          </p:cNvPr>
          <p:cNvSpPr/>
          <p:nvPr/>
        </p:nvSpPr>
        <p:spPr>
          <a:xfrm rot="5400000">
            <a:off x="911274" y="4332362"/>
            <a:ext cx="321930" cy="321930"/>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Oval 138">
            <a:extLst>
              <a:ext uri="{FF2B5EF4-FFF2-40B4-BE49-F238E27FC236}">
                <a16:creationId xmlns:a16="http://schemas.microsoft.com/office/drawing/2014/main" id="{8CD0437E-EAE5-7449-AE66-7C39DF2B71EB}"/>
              </a:ext>
            </a:extLst>
          </p:cNvPr>
          <p:cNvSpPr/>
          <p:nvPr/>
        </p:nvSpPr>
        <p:spPr>
          <a:xfrm rot="5400000">
            <a:off x="486097" y="4337205"/>
            <a:ext cx="321930" cy="321930"/>
          </a:xfrm>
          <a:prstGeom prst="ellipse">
            <a:avLst/>
          </a:prstGeom>
          <a:solidFill>
            <a:srgbClr val="C7A1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5E87CA35-7F86-B148-88C7-1151DC0F563B}"/>
              </a:ext>
            </a:extLst>
          </p:cNvPr>
          <p:cNvSpPr/>
          <p:nvPr/>
        </p:nvSpPr>
        <p:spPr>
          <a:xfrm rot="5400000">
            <a:off x="2617275" y="4818899"/>
            <a:ext cx="321930" cy="321930"/>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a:extLst>
              <a:ext uri="{FF2B5EF4-FFF2-40B4-BE49-F238E27FC236}">
                <a16:creationId xmlns:a16="http://schemas.microsoft.com/office/drawing/2014/main" id="{BB314E5E-D994-E84F-8D4C-646E195D6FBA}"/>
              </a:ext>
            </a:extLst>
          </p:cNvPr>
          <p:cNvSpPr/>
          <p:nvPr/>
        </p:nvSpPr>
        <p:spPr>
          <a:xfrm rot="5400000">
            <a:off x="2189451" y="4818899"/>
            <a:ext cx="321930" cy="321930"/>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a:extLst>
              <a:ext uri="{FF2B5EF4-FFF2-40B4-BE49-F238E27FC236}">
                <a16:creationId xmlns:a16="http://schemas.microsoft.com/office/drawing/2014/main" id="{6DD4ECAA-2480-8C45-90BC-25AF8E126766}"/>
              </a:ext>
            </a:extLst>
          </p:cNvPr>
          <p:cNvSpPr/>
          <p:nvPr/>
        </p:nvSpPr>
        <p:spPr>
          <a:xfrm rot="5400000">
            <a:off x="1763392" y="4818899"/>
            <a:ext cx="321930" cy="321930"/>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Oval 143">
            <a:extLst>
              <a:ext uri="{FF2B5EF4-FFF2-40B4-BE49-F238E27FC236}">
                <a16:creationId xmlns:a16="http://schemas.microsoft.com/office/drawing/2014/main" id="{07CEF3DE-E1CC-384B-8E8E-BDDAE93A8213}"/>
              </a:ext>
            </a:extLst>
          </p:cNvPr>
          <p:cNvSpPr/>
          <p:nvPr/>
        </p:nvSpPr>
        <p:spPr>
          <a:xfrm rot="5400000">
            <a:off x="1337333" y="4818899"/>
            <a:ext cx="321930" cy="321930"/>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947D19C5-32ED-4A49-97C8-B057391667DC}"/>
              </a:ext>
            </a:extLst>
          </p:cNvPr>
          <p:cNvSpPr/>
          <p:nvPr/>
        </p:nvSpPr>
        <p:spPr>
          <a:xfrm rot="5400000">
            <a:off x="911274" y="4818899"/>
            <a:ext cx="321930" cy="321930"/>
          </a:xfrm>
          <a:prstGeom prst="ellipse">
            <a:avLst/>
          </a:prstGeom>
          <a:solidFill>
            <a:srgbClr val="C7A1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Oval 145">
            <a:extLst>
              <a:ext uri="{FF2B5EF4-FFF2-40B4-BE49-F238E27FC236}">
                <a16:creationId xmlns:a16="http://schemas.microsoft.com/office/drawing/2014/main" id="{B02A16D3-2554-4E4E-AF42-C9A793E5B921}"/>
              </a:ext>
            </a:extLst>
          </p:cNvPr>
          <p:cNvSpPr/>
          <p:nvPr/>
        </p:nvSpPr>
        <p:spPr>
          <a:xfrm rot="5400000">
            <a:off x="2617275" y="5349666"/>
            <a:ext cx="321930" cy="321930"/>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Oval 146">
            <a:extLst>
              <a:ext uri="{FF2B5EF4-FFF2-40B4-BE49-F238E27FC236}">
                <a16:creationId xmlns:a16="http://schemas.microsoft.com/office/drawing/2014/main" id="{67295EEC-F19F-0A41-B15B-654BB206BBDB}"/>
              </a:ext>
            </a:extLst>
          </p:cNvPr>
          <p:cNvSpPr/>
          <p:nvPr/>
        </p:nvSpPr>
        <p:spPr>
          <a:xfrm rot="5400000">
            <a:off x="2189451" y="5349666"/>
            <a:ext cx="321930" cy="321930"/>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Oval 147">
            <a:extLst>
              <a:ext uri="{FF2B5EF4-FFF2-40B4-BE49-F238E27FC236}">
                <a16:creationId xmlns:a16="http://schemas.microsoft.com/office/drawing/2014/main" id="{8E53675E-99C6-1443-BC6D-D9C9FB070031}"/>
              </a:ext>
            </a:extLst>
          </p:cNvPr>
          <p:cNvSpPr/>
          <p:nvPr/>
        </p:nvSpPr>
        <p:spPr>
          <a:xfrm rot="5400000">
            <a:off x="1763392" y="5349666"/>
            <a:ext cx="321930" cy="321930"/>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Oval 148">
            <a:extLst>
              <a:ext uri="{FF2B5EF4-FFF2-40B4-BE49-F238E27FC236}">
                <a16:creationId xmlns:a16="http://schemas.microsoft.com/office/drawing/2014/main" id="{883A2D6B-0944-6F49-9169-4218A45C321B}"/>
              </a:ext>
            </a:extLst>
          </p:cNvPr>
          <p:cNvSpPr/>
          <p:nvPr/>
        </p:nvSpPr>
        <p:spPr>
          <a:xfrm rot="5400000">
            <a:off x="1337333" y="5349666"/>
            <a:ext cx="321930" cy="321930"/>
          </a:xfrm>
          <a:prstGeom prst="ellipse">
            <a:avLst/>
          </a:prstGeom>
          <a:solidFill>
            <a:srgbClr val="C7A1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Oval 150">
            <a:extLst>
              <a:ext uri="{FF2B5EF4-FFF2-40B4-BE49-F238E27FC236}">
                <a16:creationId xmlns:a16="http://schemas.microsoft.com/office/drawing/2014/main" id="{C10B1087-01F1-D44A-BEC4-12D2D7342F5F}"/>
              </a:ext>
            </a:extLst>
          </p:cNvPr>
          <p:cNvSpPr/>
          <p:nvPr/>
        </p:nvSpPr>
        <p:spPr>
          <a:xfrm rot="5400000">
            <a:off x="2617275" y="5880433"/>
            <a:ext cx="321930" cy="321930"/>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a:extLst>
              <a:ext uri="{FF2B5EF4-FFF2-40B4-BE49-F238E27FC236}">
                <a16:creationId xmlns:a16="http://schemas.microsoft.com/office/drawing/2014/main" id="{6D1AE31B-42DC-5744-93FD-9C2C3D896516}"/>
              </a:ext>
            </a:extLst>
          </p:cNvPr>
          <p:cNvSpPr/>
          <p:nvPr/>
        </p:nvSpPr>
        <p:spPr>
          <a:xfrm rot="5400000">
            <a:off x="2189451" y="5880433"/>
            <a:ext cx="321930" cy="321930"/>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a:extLst>
              <a:ext uri="{FF2B5EF4-FFF2-40B4-BE49-F238E27FC236}">
                <a16:creationId xmlns:a16="http://schemas.microsoft.com/office/drawing/2014/main" id="{E6C276D7-5E9B-9647-9C53-1249CAA13C5F}"/>
              </a:ext>
            </a:extLst>
          </p:cNvPr>
          <p:cNvSpPr/>
          <p:nvPr/>
        </p:nvSpPr>
        <p:spPr>
          <a:xfrm rot="5400000">
            <a:off x="1763392" y="5880433"/>
            <a:ext cx="321930" cy="321930"/>
          </a:xfrm>
          <a:prstGeom prst="ellipse">
            <a:avLst/>
          </a:prstGeom>
          <a:solidFill>
            <a:srgbClr val="C7A1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a:extLst>
              <a:ext uri="{FF2B5EF4-FFF2-40B4-BE49-F238E27FC236}">
                <a16:creationId xmlns:a16="http://schemas.microsoft.com/office/drawing/2014/main" id="{E8A979AC-48BA-2A48-9103-6F3E47EFAD1F}"/>
              </a:ext>
            </a:extLst>
          </p:cNvPr>
          <p:cNvSpPr/>
          <p:nvPr/>
        </p:nvSpPr>
        <p:spPr>
          <a:xfrm rot="5400000">
            <a:off x="2617275" y="6411200"/>
            <a:ext cx="321930" cy="321930"/>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a:extLst>
              <a:ext uri="{FF2B5EF4-FFF2-40B4-BE49-F238E27FC236}">
                <a16:creationId xmlns:a16="http://schemas.microsoft.com/office/drawing/2014/main" id="{A824E5C2-FB38-414C-80E0-09FEEE13300E}"/>
              </a:ext>
            </a:extLst>
          </p:cNvPr>
          <p:cNvSpPr/>
          <p:nvPr/>
        </p:nvSpPr>
        <p:spPr>
          <a:xfrm rot="5400000">
            <a:off x="2189451" y="6411200"/>
            <a:ext cx="321930" cy="321930"/>
          </a:xfrm>
          <a:prstGeom prst="ellipse">
            <a:avLst/>
          </a:prstGeom>
          <a:solidFill>
            <a:srgbClr val="C7A1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Rectangle 161">
            <a:extLst>
              <a:ext uri="{FF2B5EF4-FFF2-40B4-BE49-F238E27FC236}">
                <a16:creationId xmlns:a16="http://schemas.microsoft.com/office/drawing/2014/main" id="{F0817B9F-E4F5-7349-AB31-B4327A732DBC}"/>
              </a:ext>
            </a:extLst>
          </p:cNvPr>
          <p:cNvSpPr/>
          <p:nvPr/>
        </p:nvSpPr>
        <p:spPr>
          <a:xfrm>
            <a:off x="5772520" y="3930982"/>
            <a:ext cx="1514442" cy="446339"/>
          </a:xfrm>
          <a:prstGeom prst="rect">
            <a:avLst/>
          </a:prstGeom>
          <a:solidFill>
            <a:schemeClr val="accent6">
              <a:lumMod val="60000"/>
              <a:lumOff val="4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a[</a:t>
            </a:r>
            <a:r>
              <a:rPr lang="en-US" sz="2400" dirty="0" err="1">
                <a:solidFill>
                  <a:schemeClr val="tx1"/>
                </a:solidFill>
              </a:rPr>
              <a:t>n:m,p:q</a:t>
            </a:r>
            <a:r>
              <a:rPr lang="en-US" sz="2400" dirty="0">
                <a:solidFill>
                  <a:schemeClr val="tx1"/>
                </a:solidFill>
              </a:rPr>
              <a:t>]</a:t>
            </a:r>
          </a:p>
        </p:txBody>
      </p:sp>
      <p:sp>
        <p:nvSpPr>
          <p:cNvPr id="3" name="TextBox 2">
            <a:extLst>
              <a:ext uri="{FF2B5EF4-FFF2-40B4-BE49-F238E27FC236}">
                <a16:creationId xmlns:a16="http://schemas.microsoft.com/office/drawing/2014/main" id="{797F3DE5-BA17-8C4C-AD05-C38A99891F0B}"/>
              </a:ext>
            </a:extLst>
          </p:cNvPr>
          <p:cNvSpPr txBox="1"/>
          <p:nvPr/>
        </p:nvSpPr>
        <p:spPr>
          <a:xfrm>
            <a:off x="3027432" y="3876895"/>
            <a:ext cx="2610010" cy="461665"/>
          </a:xfrm>
          <a:prstGeom prst="rect">
            <a:avLst/>
          </a:prstGeom>
          <a:noFill/>
        </p:spPr>
        <p:txBody>
          <a:bodyPr wrap="none" rtlCol="0">
            <a:spAutoFit/>
          </a:bodyPr>
          <a:lstStyle/>
          <a:p>
            <a:r>
              <a:rPr lang="en-US" sz="2400" dirty="0"/>
              <a:t>Rectangular Slicing:</a:t>
            </a:r>
          </a:p>
        </p:txBody>
      </p:sp>
      <p:sp>
        <p:nvSpPr>
          <p:cNvPr id="164" name="TextBox 163">
            <a:extLst>
              <a:ext uri="{FF2B5EF4-FFF2-40B4-BE49-F238E27FC236}">
                <a16:creationId xmlns:a16="http://schemas.microsoft.com/office/drawing/2014/main" id="{F6B674B6-DF1B-E049-8973-4FD56A220872}"/>
              </a:ext>
            </a:extLst>
          </p:cNvPr>
          <p:cNvSpPr txBox="1"/>
          <p:nvPr/>
        </p:nvSpPr>
        <p:spPr>
          <a:xfrm>
            <a:off x="3073216" y="4388358"/>
            <a:ext cx="2374496" cy="461665"/>
          </a:xfrm>
          <a:prstGeom prst="rect">
            <a:avLst/>
          </a:prstGeom>
          <a:noFill/>
        </p:spPr>
        <p:txBody>
          <a:bodyPr wrap="none" rtlCol="0">
            <a:spAutoFit/>
          </a:bodyPr>
          <a:lstStyle/>
          <a:p>
            <a:r>
              <a:rPr lang="en-US" sz="2400" dirty="0"/>
              <a:t>Triangular Slicing:</a:t>
            </a:r>
          </a:p>
        </p:txBody>
      </p:sp>
      <p:sp>
        <p:nvSpPr>
          <p:cNvPr id="165" name="Rectangle 164">
            <a:extLst>
              <a:ext uri="{FF2B5EF4-FFF2-40B4-BE49-F238E27FC236}">
                <a16:creationId xmlns:a16="http://schemas.microsoft.com/office/drawing/2014/main" id="{619FE038-9175-2E41-8C29-13DC0B5993C3}"/>
              </a:ext>
            </a:extLst>
          </p:cNvPr>
          <p:cNvSpPr/>
          <p:nvPr/>
        </p:nvSpPr>
        <p:spPr>
          <a:xfrm>
            <a:off x="5761570" y="6297579"/>
            <a:ext cx="1248431" cy="446339"/>
          </a:xfrm>
          <a:prstGeom prst="rect">
            <a:avLst/>
          </a:prstGeom>
          <a:solidFill>
            <a:schemeClr val="accent6">
              <a:lumMod val="60000"/>
              <a:lumOff val="4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a[n-2:n]</a:t>
            </a:r>
          </a:p>
        </p:txBody>
      </p:sp>
      <p:sp>
        <p:nvSpPr>
          <p:cNvPr id="166" name="Rectangle 165">
            <a:extLst>
              <a:ext uri="{FF2B5EF4-FFF2-40B4-BE49-F238E27FC236}">
                <a16:creationId xmlns:a16="http://schemas.microsoft.com/office/drawing/2014/main" id="{92D7053A-2A1F-1C4F-BE56-412966117C95}"/>
              </a:ext>
            </a:extLst>
          </p:cNvPr>
          <p:cNvSpPr/>
          <p:nvPr/>
        </p:nvSpPr>
        <p:spPr>
          <a:xfrm>
            <a:off x="5763499" y="5554726"/>
            <a:ext cx="1231867" cy="446339"/>
          </a:xfrm>
          <a:prstGeom prst="rect">
            <a:avLst/>
          </a:prstGeom>
          <a:solidFill>
            <a:schemeClr val="accent6">
              <a:lumMod val="60000"/>
              <a:lumOff val="4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a[j+3:n]</a:t>
            </a:r>
          </a:p>
        </p:txBody>
      </p:sp>
      <p:sp>
        <p:nvSpPr>
          <p:cNvPr id="167" name="Rectangle 166">
            <a:extLst>
              <a:ext uri="{FF2B5EF4-FFF2-40B4-BE49-F238E27FC236}">
                <a16:creationId xmlns:a16="http://schemas.microsoft.com/office/drawing/2014/main" id="{D5B797D3-1C62-7F4C-BC09-DF6F4241E0BC}"/>
              </a:ext>
            </a:extLst>
          </p:cNvPr>
          <p:cNvSpPr/>
          <p:nvPr/>
        </p:nvSpPr>
        <p:spPr>
          <a:xfrm>
            <a:off x="5763500" y="5040376"/>
            <a:ext cx="1231866" cy="446339"/>
          </a:xfrm>
          <a:prstGeom prst="rect">
            <a:avLst/>
          </a:prstGeom>
          <a:solidFill>
            <a:schemeClr val="accent6">
              <a:lumMod val="60000"/>
              <a:lumOff val="4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a[j+2:n]</a:t>
            </a:r>
          </a:p>
        </p:txBody>
      </p:sp>
      <p:sp>
        <p:nvSpPr>
          <p:cNvPr id="168" name="Rectangle 167">
            <a:extLst>
              <a:ext uri="{FF2B5EF4-FFF2-40B4-BE49-F238E27FC236}">
                <a16:creationId xmlns:a16="http://schemas.microsoft.com/office/drawing/2014/main" id="{C0B6E1F3-AE64-5C47-BD44-CC670E85758F}"/>
              </a:ext>
            </a:extLst>
          </p:cNvPr>
          <p:cNvSpPr/>
          <p:nvPr/>
        </p:nvSpPr>
        <p:spPr>
          <a:xfrm>
            <a:off x="5769254" y="4541239"/>
            <a:ext cx="1230431" cy="446339"/>
          </a:xfrm>
          <a:prstGeom prst="rect">
            <a:avLst/>
          </a:prstGeom>
          <a:solidFill>
            <a:schemeClr val="accent6">
              <a:lumMod val="60000"/>
              <a:lumOff val="4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a[j+1:n]</a:t>
            </a:r>
          </a:p>
        </p:txBody>
      </p:sp>
      <p:sp>
        <p:nvSpPr>
          <p:cNvPr id="189" name="TextBox 188">
            <a:extLst>
              <a:ext uri="{FF2B5EF4-FFF2-40B4-BE49-F238E27FC236}">
                <a16:creationId xmlns:a16="http://schemas.microsoft.com/office/drawing/2014/main" id="{6A75F02C-3753-AB43-8584-CDC441A1638E}"/>
              </a:ext>
            </a:extLst>
          </p:cNvPr>
          <p:cNvSpPr txBox="1"/>
          <p:nvPr/>
        </p:nvSpPr>
        <p:spPr>
          <a:xfrm>
            <a:off x="6222320" y="5883310"/>
            <a:ext cx="743670" cy="369332"/>
          </a:xfrm>
          <a:prstGeom prst="rect">
            <a:avLst/>
          </a:prstGeom>
          <a:noFill/>
        </p:spPr>
        <p:txBody>
          <a:bodyPr wrap="square" rtlCol="0">
            <a:spAutoFit/>
          </a:bodyPr>
          <a:lstStyle/>
          <a:p>
            <a:r>
              <a:rPr lang="en-US" dirty="0"/>
              <a:t>…</a:t>
            </a:r>
          </a:p>
        </p:txBody>
      </p:sp>
      <p:sp>
        <p:nvSpPr>
          <p:cNvPr id="196" name="Rectangle 195">
            <a:extLst>
              <a:ext uri="{FF2B5EF4-FFF2-40B4-BE49-F238E27FC236}">
                <a16:creationId xmlns:a16="http://schemas.microsoft.com/office/drawing/2014/main" id="{2F6B386F-4D3B-4A41-9F40-6476491923E1}"/>
              </a:ext>
            </a:extLst>
          </p:cNvPr>
          <p:cNvSpPr/>
          <p:nvPr/>
        </p:nvSpPr>
        <p:spPr>
          <a:xfrm rot="16200000">
            <a:off x="1730480" y="3433259"/>
            <a:ext cx="402258" cy="211996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Rectangle 198">
            <a:extLst>
              <a:ext uri="{FF2B5EF4-FFF2-40B4-BE49-F238E27FC236}">
                <a16:creationId xmlns:a16="http://schemas.microsoft.com/office/drawing/2014/main" id="{AA370537-8E6B-264F-A4EA-4023649B8F38}"/>
              </a:ext>
            </a:extLst>
          </p:cNvPr>
          <p:cNvSpPr/>
          <p:nvPr/>
        </p:nvSpPr>
        <p:spPr>
          <a:xfrm rot="16200000">
            <a:off x="1947651" y="4137054"/>
            <a:ext cx="402258" cy="168561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Rectangle 199">
            <a:extLst>
              <a:ext uri="{FF2B5EF4-FFF2-40B4-BE49-F238E27FC236}">
                <a16:creationId xmlns:a16="http://schemas.microsoft.com/office/drawing/2014/main" id="{C10BA86A-824C-EB44-B477-88C4CEDE03E8}"/>
              </a:ext>
            </a:extLst>
          </p:cNvPr>
          <p:cNvSpPr/>
          <p:nvPr/>
        </p:nvSpPr>
        <p:spPr>
          <a:xfrm rot="16200000">
            <a:off x="2157425" y="4856206"/>
            <a:ext cx="402258" cy="126607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Rectangle 200">
            <a:extLst>
              <a:ext uri="{FF2B5EF4-FFF2-40B4-BE49-F238E27FC236}">
                <a16:creationId xmlns:a16="http://schemas.microsoft.com/office/drawing/2014/main" id="{399C6907-28BA-9E49-BC61-30DEF8C2D8E4}"/>
              </a:ext>
            </a:extLst>
          </p:cNvPr>
          <p:cNvSpPr/>
          <p:nvPr/>
        </p:nvSpPr>
        <p:spPr>
          <a:xfrm rot="16200000">
            <a:off x="2368311" y="5595829"/>
            <a:ext cx="402258" cy="84429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Rectangle 201">
            <a:extLst>
              <a:ext uri="{FF2B5EF4-FFF2-40B4-BE49-F238E27FC236}">
                <a16:creationId xmlns:a16="http://schemas.microsoft.com/office/drawing/2014/main" id="{7242A6EC-04BD-D649-B4DB-F7C546F51AEC}"/>
              </a:ext>
            </a:extLst>
          </p:cNvPr>
          <p:cNvSpPr/>
          <p:nvPr/>
        </p:nvSpPr>
        <p:spPr>
          <a:xfrm rot="16200000">
            <a:off x="2579387" y="6356721"/>
            <a:ext cx="402258" cy="42214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11" name="Rectangle 110">
                <a:extLst>
                  <a:ext uri="{FF2B5EF4-FFF2-40B4-BE49-F238E27FC236}">
                    <a16:creationId xmlns:a16="http://schemas.microsoft.com/office/drawing/2014/main" id="{1756E6C0-77BF-404D-9E69-6930232835C6}"/>
                  </a:ext>
                </a:extLst>
              </p:cNvPr>
              <p:cNvSpPr/>
              <p:nvPr/>
            </p:nvSpPr>
            <p:spPr>
              <a:xfrm>
                <a:off x="5627442" y="4509021"/>
                <a:ext cx="1681717" cy="446339"/>
              </a:xfrm>
              <a:prstGeom prst="rect">
                <a:avLst/>
              </a:prstGeom>
              <a:solidFill>
                <a:schemeClr val="accent3">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sSubSup>
                      <m:sSubSupPr>
                        <m:ctrlPr>
                          <a:rPr lang="en-US" sz="2400" b="0" i="1" smtClean="0">
                            <a:solidFill>
                              <a:schemeClr val="tx1"/>
                            </a:solidFill>
                            <a:latin typeface="Cambria Math" panose="02040503050406030204" pitchFamily="18" charset="0"/>
                          </a:rPr>
                        </m:ctrlPr>
                      </m:sSubSupPr>
                      <m:e>
                        <m:r>
                          <a:rPr lang="en-US" sz="2400" b="0" i="1" smtClean="0">
                            <a:solidFill>
                              <a:schemeClr val="tx1"/>
                            </a:solidFill>
                            <a:latin typeface="Cambria Math" panose="02040503050406030204" pitchFamily="18" charset="0"/>
                          </a:rPr>
                          <m:t>𝑗</m:t>
                        </m:r>
                      </m:e>
                      <m:sub>
                        <m:r>
                          <a:rPr lang="en-US" sz="2400" b="0" i="1" smtClean="0">
                            <a:solidFill>
                              <a:schemeClr val="tx1"/>
                            </a:solidFill>
                            <a:latin typeface="Cambria Math" panose="02040503050406030204" pitchFamily="18" charset="0"/>
                          </a:rPr>
                          <m:t>𝑘</m:t>
                        </m:r>
                        <m:r>
                          <a:rPr lang="en-US" sz="2400" b="0" i="1" smtClean="0">
                            <a:solidFill>
                              <a:schemeClr val="tx1"/>
                            </a:solidFill>
                            <a:latin typeface="Cambria Math" panose="02040503050406030204" pitchFamily="18" charset="0"/>
                          </a:rPr>
                          <m:t>+1</m:t>
                        </m:r>
                      </m:sub>
                      <m:sup>
                        <m:r>
                          <a:rPr lang="en-US" sz="2400" b="0" i="1" smtClean="0">
                            <a:solidFill>
                              <a:schemeClr val="tx1"/>
                            </a:solidFill>
                            <a:latin typeface="Cambria Math" panose="02040503050406030204" pitchFamily="18" charset="0"/>
                          </a:rPr>
                          <m:t>𝑛</m:t>
                        </m:r>
                      </m:sup>
                    </m:sSubSup>
                  </m:oMath>
                </a14:m>
                <a:r>
                  <a:rPr lang="en-US" sz="2400" dirty="0">
                    <a:solidFill>
                      <a:schemeClr val="tx1"/>
                    </a:solidFill>
                  </a:rPr>
                  <a:t> a[</a:t>
                </a:r>
                <a:r>
                  <a:rPr lang="en-US" sz="2400" dirty="0" err="1">
                    <a:solidFill>
                      <a:schemeClr val="tx1"/>
                    </a:solidFill>
                  </a:rPr>
                  <a:t>k,j:n</a:t>
                </a:r>
                <a:r>
                  <a:rPr lang="en-US" sz="2400" dirty="0">
                    <a:solidFill>
                      <a:schemeClr val="tx1"/>
                    </a:solidFill>
                  </a:rPr>
                  <a:t>]</a:t>
                </a:r>
              </a:p>
            </p:txBody>
          </p:sp>
        </mc:Choice>
        <mc:Fallback xmlns="">
          <p:sp>
            <p:nvSpPr>
              <p:cNvPr id="111" name="Rectangle 110">
                <a:extLst>
                  <a:ext uri="{FF2B5EF4-FFF2-40B4-BE49-F238E27FC236}">
                    <a16:creationId xmlns:a16="http://schemas.microsoft.com/office/drawing/2014/main" id="{1756E6C0-77BF-404D-9E69-6930232835C6}"/>
                  </a:ext>
                </a:extLst>
              </p:cNvPr>
              <p:cNvSpPr>
                <a:spLocks noRot="1" noChangeAspect="1" noMove="1" noResize="1" noEditPoints="1" noAdjustHandles="1" noChangeArrowheads="1" noChangeShapeType="1" noTextEdit="1"/>
              </p:cNvSpPr>
              <p:nvPr/>
            </p:nvSpPr>
            <p:spPr>
              <a:xfrm>
                <a:off x="5627442" y="4509021"/>
                <a:ext cx="1681717" cy="446339"/>
              </a:xfrm>
              <a:prstGeom prst="rect">
                <a:avLst/>
              </a:prstGeom>
              <a:blipFill>
                <a:blip r:embed="rId3"/>
                <a:stretch>
                  <a:fillRect l="-1071" t="-9091" r="-3929" b="-28571"/>
                </a:stretch>
              </a:blipFill>
              <a:ln w="25400">
                <a:solidFill>
                  <a:schemeClr val="tx1"/>
                </a:solidFill>
              </a:ln>
            </p:spPr>
            <p:txBody>
              <a:bodyPr/>
              <a:lstStyle/>
              <a:p>
                <a:r>
                  <a:rPr lang="en-US">
                    <a:noFill/>
                  </a:rPr>
                  <a:t> </a:t>
                </a:r>
              </a:p>
            </p:txBody>
          </p:sp>
        </mc:Fallback>
      </mc:AlternateContent>
      <p:sp>
        <p:nvSpPr>
          <p:cNvPr id="113" name="Right Arrow 112">
            <a:extLst>
              <a:ext uri="{FF2B5EF4-FFF2-40B4-BE49-F238E27FC236}">
                <a16:creationId xmlns:a16="http://schemas.microsoft.com/office/drawing/2014/main" id="{04A16257-3302-8843-A161-0FAFBEE06A23}"/>
              </a:ext>
            </a:extLst>
          </p:cNvPr>
          <p:cNvSpPr/>
          <p:nvPr/>
        </p:nvSpPr>
        <p:spPr>
          <a:xfrm rot="7527502">
            <a:off x="9837880" y="2154917"/>
            <a:ext cx="472636" cy="32729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90973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1"/>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165"/>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166"/>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167"/>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168"/>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189"/>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1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 grpId="0" animBg="1"/>
      <p:bldP spid="166" grpId="0" animBg="1"/>
      <p:bldP spid="167" grpId="0" animBg="1"/>
      <p:bldP spid="168" grpId="0" animBg="1"/>
      <p:bldP spid="189" grpId="0"/>
      <p:bldP spid="111" grpId="0" animBg="1"/>
      <p:bldP spid="1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03DE7F-307F-EA45-82F1-9899B231F719}"/>
              </a:ext>
            </a:extLst>
          </p:cNvPr>
          <p:cNvSpPr>
            <a:spLocks noGrp="1"/>
          </p:cNvSpPr>
          <p:nvPr>
            <p:ph type="title"/>
          </p:nvPr>
        </p:nvSpPr>
        <p:spPr>
          <a:xfrm>
            <a:off x="419100" y="337251"/>
            <a:ext cx="11353800" cy="1325563"/>
          </a:xfrm>
        </p:spPr>
        <p:txBody>
          <a:bodyPr/>
          <a:lstStyle/>
          <a:p>
            <a:r>
              <a:rPr lang="en-US" dirty="0"/>
              <a:t>Specialization 4: Implicit Vectorization Predication</a:t>
            </a:r>
          </a:p>
        </p:txBody>
      </p:sp>
      <p:sp>
        <p:nvSpPr>
          <p:cNvPr id="4" name="Slide Number Placeholder 3">
            <a:extLst>
              <a:ext uri="{FF2B5EF4-FFF2-40B4-BE49-F238E27FC236}">
                <a16:creationId xmlns:a16="http://schemas.microsoft.com/office/drawing/2014/main" id="{59E77687-E5CD-AF4C-A6F1-0F3CDF0D01A1}"/>
              </a:ext>
            </a:extLst>
          </p:cNvPr>
          <p:cNvSpPr>
            <a:spLocks noGrp="1"/>
          </p:cNvSpPr>
          <p:nvPr>
            <p:ph type="sldNum" sz="quarter" idx="12"/>
          </p:nvPr>
        </p:nvSpPr>
        <p:spPr/>
        <p:txBody>
          <a:bodyPr/>
          <a:lstStyle/>
          <a:p>
            <a:fld id="{1E977B67-EAC5-4BBB-8F41-E936E21C3F66}" type="slidenum">
              <a:rPr lang="en-US" smtClean="0"/>
              <a:t>17</a:t>
            </a:fld>
            <a:endParaRPr lang="en-US"/>
          </a:p>
        </p:txBody>
      </p:sp>
      <p:grpSp>
        <p:nvGrpSpPr>
          <p:cNvPr id="5" name="Group 4">
            <a:extLst>
              <a:ext uri="{FF2B5EF4-FFF2-40B4-BE49-F238E27FC236}">
                <a16:creationId xmlns:a16="http://schemas.microsoft.com/office/drawing/2014/main" id="{36F19D7B-D011-654D-A8EC-FC45D3EA0977}"/>
              </a:ext>
            </a:extLst>
          </p:cNvPr>
          <p:cNvGrpSpPr/>
          <p:nvPr/>
        </p:nvGrpSpPr>
        <p:grpSpPr>
          <a:xfrm>
            <a:off x="7759471" y="2569702"/>
            <a:ext cx="3338670" cy="3607261"/>
            <a:chOff x="5485503" y="2893190"/>
            <a:chExt cx="3338670" cy="3607261"/>
          </a:xfrm>
        </p:grpSpPr>
        <p:sp>
          <p:nvSpPr>
            <p:cNvPr id="6" name="Rectangle 5">
              <a:extLst>
                <a:ext uri="{FF2B5EF4-FFF2-40B4-BE49-F238E27FC236}">
                  <a16:creationId xmlns:a16="http://schemas.microsoft.com/office/drawing/2014/main" id="{680BECBF-2744-E649-BBA9-9A6460B49DD8}"/>
                </a:ext>
              </a:extLst>
            </p:cNvPr>
            <p:cNvSpPr/>
            <p:nvPr/>
          </p:nvSpPr>
          <p:spPr>
            <a:xfrm>
              <a:off x="5485503" y="4333326"/>
              <a:ext cx="2235708" cy="328862"/>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Sync</a:t>
              </a:r>
            </a:p>
          </p:txBody>
        </p:sp>
        <p:sp>
          <p:nvSpPr>
            <p:cNvPr id="7" name="Rectangle 6">
              <a:extLst>
                <a:ext uri="{FF2B5EF4-FFF2-40B4-BE49-F238E27FC236}">
                  <a16:creationId xmlns:a16="http://schemas.microsoft.com/office/drawing/2014/main" id="{45BA9FB3-8C62-6C49-A14A-04B528EE068E}"/>
                </a:ext>
              </a:extLst>
            </p:cNvPr>
            <p:cNvSpPr/>
            <p:nvPr/>
          </p:nvSpPr>
          <p:spPr>
            <a:xfrm>
              <a:off x="5485503" y="6171589"/>
              <a:ext cx="2235704" cy="328862"/>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Sync</a:t>
              </a:r>
            </a:p>
          </p:txBody>
        </p:sp>
        <p:sp>
          <p:nvSpPr>
            <p:cNvPr id="8" name="Rectangle 7">
              <a:extLst>
                <a:ext uri="{FF2B5EF4-FFF2-40B4-BE49-F238E27FC236}">
                  <a16:creationId xmlns:a16="http://schemas.microsoft.com/office/drawing/2014/main" id="{92A8A46D-ABB3-8842-8F1E-C360BFD98459}"/>
                </a:ext>
              </a:extLst>
            </p:cNvPr>
            <p:cNvSpPr/>
            <p:nvPr/>
          </p:nvSpPr>
          <p:spPr>
            <a:xfrm>
              <a:off x="5485503" y="2914279"/>
              <a:ext cx="2235704" cy="10972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solidFill>
                    <a:schemeClr val="tx1"/>
                  </a:solidFill>
                </a:rPr>
                <a:t>Scratch Memory</a:t>
              </a:r>
            </a:p>
          </p:txBody>
        </p:sp>
        <p:sp>
          <p:nvSpPr>
            <p:cNvPr id="9" name="Rectangle 8">
              <a:extLst>
                <a:ext uri="{FF2B5EF4-FFF2-40B4-BE49-F238E27FC236}">
                  <a16:creationId xmlns:a16="http://schemas.microsoft.com/office/drawing/2014/main" id="{5F956283-ACEE-1F4D-B730-4C82A58A94BE}"/>
                </a:ext>
              </a:extLst>
            </p:cNvPr>
            <p:cNvSpPr/>
            <p:nvPr/>
          </p:nvSpPr>
          <p:spPr>
            <a:xfrm>
              <a:off x="7219929" y="2958658"/>
              <a:ext cx="451752" cy="520711"/>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Ctrl</a:t>
              </a:r>
            </a:p>
          </p:txBody>
        </p:sp>
        <p:sp>
          <p:nvSpPr>
            <p:cNvPr id="10" name="Rectangle 9">
              <a:extLst>
                <a:ext uri="{FF2B5EF4-FFF2-40B4-BE49-F238E27FC236}">
                  <a16:creationId xmlns:a16="http://schemas.microsoft.com/office/drawing/2014/main" id="{15C3FE16-B5BA-9449-8DF2-172916E80197}"/>
                </a:ext>
              </a:extLst>
            </p:cNvPr>
            <p:cNvSpPr/>
            <p:nvPr/>
          </p:nvSpPr>
          <p:spPr>
            <a:xfrm rot="16200000">
              <a:off x="7067167" y="5216072"/>
              <a:ext cx="2167117" cy="40162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XFER</a:t>
              </a:r>
            </a:p>
          </p:txBody>
        </p:sp>
        <p:sp>
          <p:nvSpPr>
            <p:cNvPr id="11" name="Rectangle 10">
              <a:extLst>
                <a:ext uri="{FF2B5EF4-FFF2-40B4-BE49-F238E27FC236}">
                  <a16:creationId xmlns:a16="http://schemas.microsoft.com/office/drawing/2014/main" id="{FC84765A-99AA-E242-A1BA-30361026BC63}"/>
                </a:ext>
              </a:extLst>
            </p:cNvPr>
            <p:cNvSpPr/>
            <p:nvPr/>
          </p:nvSpPr>
          <p:spPr>
            <a:xfrm rot="16200000">
              <a:off x="7880756" y="4486168"/>
              <a:ext cx="546099" cy="34583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Ctrl</a:t>
              </a:r>
            </a:p>
          </p:txBody>
        </p:sp>
        <p:cxnSp>
          <p:nvCxnSpPr>
            <p:cNvPr id="12" name="Straight Arrow Connector 11">
              <a:extLst>
                <a:ext uri="{FF2B5EF4-FFF2-40B4-BE49-F238E27FC236}">
                  <a16:creationId xmlns:a16="http://schemas.microsoft.com/office/drawing/2014/main" id="{7F774CF0-056B-FA49-A5DC-4961085431EA}"/>
                </a:ext>
              </a:extLst>
            </p:cNvPr>
            <p:cNvCxnSpPr>
              <a:cxnSpLocks/>
              <a:stCxn id="6" idx="3"/>
            </p:cNvCxnSpPr>
            <p:nvPr/>
          </p:nvCxnSpPr>
          <p:spPr>
            <a:xfrm>
              <a:off x="7721211" y="4497757"/>
              <a:ext cx="220145" cy="0"/>
            </a:xfrm>
            <a:prstGeom prst="straightConnector1">
              <a:avLst/>
            </a:prstGeom>
            <a:ln w="6350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65C16DE2-4C83-6440-ABC1-704738E5835E}"/>
                </a:ext>
              </a:extLst>
            </p:cNvPr>
            <p:cNvCxnSpPr>
              <a:cxnSpLocks/>
              <a:stCxn id="7" idx="3"/>
            </p:cNvCxnSpPr>
            <p:nvPr/>
          </p:nvCxnSpPr>
          <p:spPr>
            <a:xfrm>
              <a:off x="7721207" y="6336020"/>
              <a:ext cx="224133" cy="0"/>
            </a:xfrm>
            <a:prstGeom prst="straightConnector1">
              <a:avLst/>
            </a:prstGeom>
            <a:ln w="6350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E9E3D2A9-664E-9244-946A-DAAE8058730F}"/>
                </a:ext>
              </a:extLst>
            </p:cNvPr>
            <p:cNvCxnSpPr>
              <a:cxnSpLocks/>
              <a:stCxn id="8" idx="2"/>
              <a:endCxn id="6" idx="0"/>
            </p:cNvCxnSpPr>
            <p:nvPr/>
          </p:nvCxnSpPr>
          <p:spPr>
            <a:xfrm>
              <a:off x="6603355" y="4011559"/>
              <a:ext cx="2" cy="321767"/>
            </a:xfrm>
            <a:prstGeom prst="straightConnector1">
              <a:avLst/>
            </a:prstGeom>
            <a:ln w="6350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9C02C29E-111E-064A-8289-C02A6571EA80}"/>
                </a:ext>
              </a:extLst>
            </p:cNvPr>
            <p:cNvSpPr/>
            <p:nvPr/>
          </p:nvSpPr>
          <p:spPr>
            <a:xfrm>
              <a:off x="7949914" y="2893190"/>
              <a:ext cx="874259" cy="65480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tx1"/>
                  </a:solidFill>
                </a:rPr>
                <a:t>Ctrl</a:t>
              </a:r>
            </a:p>
          </p:txBody>
        </p:sp>
        <p:cxnSp>
          <p:nvCxnSpPr>
            <p:cNvPr id="16" name="Straight Arrow Connector 15">
              <a:extLst>
                <a:ext uri="{FF2B5EF4-FFF2-40B4-BE49-F238E27FC236}">
                  <a16:creationId xmlns:a16="http://schemas.microsoft.com/office/drawing/2014/main" id="{3EFCB64E-20D9-A246-82D1-B9D865A4F6E3}"/>
                </a:ext>
              </a:extLst>
            </p:cNvPr>
            <p:cNvCxnSpPr>
              <a:cxnSpLocks/>
              <a:stCxn id="9" idx="3"/>
              <a:endCxn id="15" idx="1"/>
            </p:cNvCxnSpPr>
            <p:nvPr/>
          </p:nvCxnSpPr>
          <p:spPr>
            <a:xfrm>
              <a:off x="7671681" y="3219014"/>
              <a:ext cx="278233" cy="1577"/>
            </a:xfrm>
            <a:prstGeom prst="straightConnector1">
              <a:avLst/>
            </a:prstGeom>
            <a:ln w="6350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2FCA051E-5DC9-8643-A429-19C8FA9C9A42}"/>
                </a:ext>
              </a:extLst>
            </p:cNvPr>
            <p:cNvCxnSpPr>
              <a:cxnSpLocks/>
              <a:stCxn id="11" idx="3"/>
            </p:cNvCxnSpPr>
            <p:nvPr/>
          </p:nvCxnSpPr>
          <p:spPr>
            <a:xfrm flipV="1">
              <a:off x="8153806" y="3547992"/>
              <a:ext cx="0" cy="838042"/>
            </a:xfrm>
            <a:prstGeom prst="straightConnector1">
              <a:avLst/>
            </a:prstGeom>
            <a:ln w="6350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E58691B4-134F-2D40-9ECA-55CB338FE358}"/>
              </a:ext>
            </a:extLst>
          </p:cNvPr>
          <p:cNvGrpSpPr/>
          <p:nvPr/>
        </p:nvGrpSpPr>
        <p:grpSpPr>
          <a:xfrm>
            <a:off x="7709941" y="4285088"/>
            <a:ext cx="2334768" cy="1600747"/>
            <a:chOff x="8765039" y="3720085"/>
            <a:chExt cx="2334768" cy="1600747"/>
          </a:xfrm>
        </p:grpSpPr>
        <p:cxnSp>
          <p:nvCxnSpPr>
            <p:cNvPr id="19" name="Straight Connector 18">
              <a:extLst>
                <a:ext uri="{FF2B5EF4-FFF2-40B4-BE49-F238E27FC236}">
                  <a16:creationId xmlns:a16="http://schemas.microsoft.com/office/drawing/2014/main" id="{5182B215-546F-2146-8FEC-998F030F417C}"/>
                </a:ext>
              </a:extLst>
            </p:cNvPr>
            <p:cNvCxnSpPr>
              <a:cxnSpLocks/>
              <a:stCxn id="23" idx="3"/>
              <a:endCxn id="24" idx="7"/>
            </p:cNvCxnSpPr>
            <p:nvPr/>
          </p:nvCxnSpPr>
          <p:spPr>
            <a:xfrm flipH="1">
              <a:off x="8849592" y="4559179"/>
              <a:ext cx="675190" cy="6771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80FB258-331E-CD4C-9712-90C25B57129C}"/>
                </a:ext>
              </a:extLst>
            </p:cNvPr>
            <p:cNvCxnSpPr>
              <a:cxnSpLocks/>
              <a:stCxn id="22" idx="5"/>
              <a:endCxn id="25" idx="1"/>
            </p:cNvCxnSpPr>
            <p:nvPr/>
          </p:nvCxnSpPr>
          <p:spPr>
            <a:xfrm>
              <a:off x="8849592" y="4562105"/>
              <a:ext cx="675190" cy="67417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0AACAB5A-ED06-EF4B-A431-E308DEFAC7F8}"/>
                </a:ext>
              </a:extLst>
            </p:cNvPr>
            <p:cNvSpPr/>
            <p:nvPr/>
          </p:nvSpPr>
          <p:spPr>
            <a:xfrm>
              <a:off x="8963159" y="4675672"/>
              <a:ext cx="448056" cy="447040"/>
            </a:xfrm>
            <a:prstGeom prst="rect">
              <a:avLst/>
            </a:prstGeom>
            <a:solidFill>
              <a:schemeClr val="accent5">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A1E2055E-1F9C-9448-ACA1-7DD5FE703743}"/>
                </a:ext>
              </a:extLst>
            </p:cNvPr>
            <p:cNvSpPr/>
            <p:nvPr/>
          </p:nvSpPr>
          <p:spPr>
            <a:xfrm>
              <a:off x="8765039" y="4477552"/>
              <a:ext cx="99060" cy="99060"/>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9FC8703-D0B4-8541-A130-05DAAF051362}"/>
                </a:ext>
              </a:extLst>
            </p:cNvPr>
            <p:cNvSpPr/>
            <p:nvPr/>
          </p:nvSpPr>
          <p:spPr>
            <a:xfrm>
              <a:off x="9510275" y="4474626"/>
              <a:ext cx="99060" cy="99060"/>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2FC2794-39DF-E04F-948D-F012FF594B62}"/>
                </a:ext>
              </a:extLst>
            </p:cNvPr>
            <p:cNvSpPr/>
            <p:nvPr/>
          </p:nvSpPr>
          <p:spPr>
            <a:xfrm>
              <a:off x="8765039" y="5221772"/>
              <a:ext cx="99060" cy="99060"/>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9992FCA0-7285-5641-927F-17E36A316090}"/>
                </a:ext>
              </a:extLst>
            </p:cNvPr>
            <p:cNvSpPr/>
            <p:nvPr/>
          </p:nvSpPr>
          <p:spPr>
            <a:xfrm>
              <a:off x="9510275" y="5221772"/>
              <a:ext cx="99060" cy="99060"/>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a:extLst>
                <a:ext uri="{FF2B5EF4-FFF2-40B4-BE49-F238E27FC236}">
                  <a16:creationId xmlns:a16="http://schemas.microsoft.com/office/drawing/2014/main" id="{4683EF69-B696-684A-B9AC-9F82E292CBFE}"/>
                </a:ext>
              </a:extLst>
            </p:cNvPr>
            <p:cNvCxnSpPr>
              <a:cxnSpLocks/>
              <a:stCxn id="23" idx="4"/>
              <a:endCxn id="25" idx="0"/>
            </p:cNvCxnSpPr>
            <p:nvPr/>
          </p:nvCxnSpPr>
          <p:spPr>
            <a:xfrm>
              <a:off x="9559805" y="4573686"/>
              <a:ext cx="0" cy="64808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F5A6C7E0-37EA-B84E-9036-1E8DEA0FF2DF}"/>
                </a:ext>
              </a:extLst>
            </p:cNvPr>
            <p:cNvCxnSpPr>
              <a:cxnSpLocks/>
              <a:stCxn id="24" idx="6"/>
              <a:endCxn id="25" idx="2"/>
            </p:cNvCxnSpPr>
            <p:nvPr/>
          </p:nvCxnSpPr>
          <p:spPr>
            <a:xfrm>
              <a:off x="8864099" y="5271302"/>
              <a:ext cx="64617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94C24C9-B395-CA41-A82D-66339BDDFB61}"/>
                </a:ext>
              </a:extLst>
            </p:cNvPr>
            <p:cNvCxnSpPr>
              <a:cxnSpLocks/>
              <a:stCxn id="22" idx="4"/>
              <a:endCxn id="24" idx="0"/>
            </p:cNvCxnSpPr>
            <p:nvPr/>
          </p:nvCxnSpPr>
          <p:spPr>
            <a:xfrm>
              <a:off x="8814569" y="4576612"/>
              <a:ext cx="0" cy="64516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ED81281C-D245-554C-9991-7804651B76B5}"/>
                </a:ext>
              </a:extLst>
            </p:cNvPr>
            <p:cNvCxnSpPr>
              <a:cxnSpLocks/>
              <a:stCxn id="22" idx="6"/>
              <a:endCxn id="23" idx="2"/>
            </p:cNvCxnSpPr>
            <p:nvPr/>
          </p:nvCxnSpPr>
          <p:spPr>
            <a:xfrm flipV="1">
              <a:off x="8864099" y="4524156"/>
              <a:ext cx="646176" cy="292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1ABD0619-DD3B-494A-8AB1-CC3BAD844998}"/>
                </a:ext>
              </a:extLst>
            </p:cNvPr>
            <p:cNvCxnSpPr>
              <a:cxnSpLocks/>
              <a:stCxn id="33" idx="3"/>
              <a:endCxn id="25" idx="7"/>
            </p:cNvCxnSpPr>
            <p:nvPr/>
          </p:nvCxnSpPr>
          <p:spPr>
            <a:xfrm flipH="1">
              <a:off x="9594828" y="4559179"/>
              <a:ext cx="675190" cy="6771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F18257DE-CBFA-3C48-8760-5203E55059AF}"/>
                </a:ext>
              </a:extLst>
            </p:cNvPr>
            <p:cNvCxnSpPr>
              <a:cxnSpLocks/>
              <a:stCxn id="23" idx="5"/>
              <a:endCxn id="34" idx="1"/>
            </p:cNvCxnSpPr>
            <p:nvPr/>
          </p:nvCxnSpPr>
          <p:spPr>
            <a:xfrm>
              <a:off x="9594828" y="4559179"/>
              <a:ext cx="675190" cy="6771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2" name="Rectangle 31">
              <a:extLst>
                <a:ext uri="{FF2B5EF4-FFF2-40B4-BE49-F238E27FC236}">
                  <a16:creationId xmlns:a16="http://schemas.microsoft.com/office/drawing/2014/main" id="{7F586624-9761-0948-AC92-7BC95D890BBC}"/>
                </a:ext>
              </a:extLst>
            </p:cNvPr>
            <p:cNvSpPr/>
            <p:nvPr/>
          </p:nvSpPr>
          <p:spPr>
            <a:xfrm>
              <a:off x="9708395" y="4675672"/>
              <a:ext cx="448056" cy="447040"/>
            </a:xfrm>
            <a:prstGeom prst="rect">
              <a:avLst/>
            </a:prstGeom>
            <a:solidFill>
              <a:schemeClr val="accent5">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3276D998-3C96-504A-9934-6CAE6DF4D2FA}"/>
                </a:ext>
              </a:extLst>
            </p:cNvPr>
            <p:cNvSpPr/>
            <p:nvPr/>
          </p:nvSpPr>
          <p:spPr>
            <a:xfrm>
              <a:off x="10255511" y="4474626"/>
              <a:ext cx="99060" cy="99060"/>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049271C7-E1E9-2940-A967-A46F795A62F2}"/>
                </a:ext>
              </a:extLst>
            </p:cNvPr>
            <p:cNvSpPr/>
            <p:nvPr/>
          </p:nvSpPr>
          <p:spPr>
            <a:xfrm>
              <a:off x="10255511" y="5221772"/>
              <a:ext cx="99060" cy="99060"/>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Straight Connector 34">
              <a:extLst>
                <a:ext uri="{FF2B5EF4-FFF2-40B4-BE49-F238E27FC236}">
                  <a16:creationId xmlns:a16="http://schemas.microsoft.com/office/drawing/2014/main" id="{3DE8FFD3-1405-A042-B353-1793E2EF0686}"/>
                </a:ext>
              </a:extLst>
            </p:cNvPr>
            <p:cNvCxnSpPr>
              <a:cxnSpLocks/>
              <a:stCxn id="33" idx="4"/>
              <a:endCxn id="34" idx="0"/>
            </p:cNvCxnSpPr>
            <p:nvPr/>
          </p:nvCxnSpPr>
          <p:spPr>
            <a:xfrm>
              <a:off x="10305041" y="4573686"/>
              <a:ext cx="0" cy="64808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64A43E6A-5C3C-1543-B930-C1F2C9A4D3A2}"/>
                </a:ext>
              </a:extLst>
            </p:cNvPr>
            <p:cNvCxnSpPr>
              <a:cxnSpLocks/>
              <a:stCxn id="25" idx="6"/>
              <a:endCxn id="34" idx="2"/>
            </p:cNvCxnSpPr>
            <p:nvPr/>
          </p:nvCxnSpPr>
          <p:spPr>
            <a:xfrm>
              <a:off x="9609335" y="5271302"/>
              <a:ext cx="64617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E59255AB-3E8B-114E-9F63-3C8D0BFADDBE}"/>
                </a:ext>
              </a:extLst>
            </p:cNvPr>
            <p:cNvCxnSpPr>
              <a:cxnSpLocks/>
              <a:stCxn id="23" idx="6"/>
              <a:endCxn id="33" idx="2"/>
            </p:cNvCxnSpPr>
            <p:nvPr/>
          </p:nvCxnSpPr>
          <p:spPr>
            <a:xfrm>
              <a:off x="9609335" y="4524156"/>
              <a:ext cx="64617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8829FEE1-1837-1441-A400-97A14A044C6F}"/>
                </a:ext>
              </a:extLst>
            </p:cNvPr>
            <p:cNvCxnSpPr>
              <a:cxnSpLocks/>
              <a:stCxn id="41" idx="3"/>
            </p:cNvCxnSpPr>
            <p:nvPr/>
          </p:nvCxnSpPr>
          <p:spPr>
            <a:xfrm flipH="1">
              <a:off x="10340064" y="4559179"/>
              <a:ext cx="675190" cy="6771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024C1EDA-5DC9-BD43-8CD5-B5E3F2F2B154}"/>
                </a:ext>
              </a:extLst>
            </p:cNvPr>
            <p:cNvCxnSpPr>
              <a:cxnSpLocks/>
              <a:endCxn id="42" idx="1"/>
            </p:cNvCxnSpPr>
            <p:nvPr/>
          </p:nvCxnSpPr>
          <p:spPr>
            <a:xfrm>
              <a:off x="10340064" y="4562105"/>
              <a:ext cx="675190" cy="67417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0" name="Rectangle 39">
              <a:extLst>
                <a:ext uri="{FF2B5EF4-FFF2-40B4-BE49-F238E27FC236}">
                  <a16:creationId xmlns:a16="http://schemas.microsoft.com/office/drawing/2014/main" id="{A14977EF-39FB-3C42-B6BF-94A20AFAAB2B}"/>
                </a:ext>
              </a:extLst>
            </p:cNvPr>
            <p:cNvSpPr/>
            <p:nvPr/>
          </p:nvSpPr>
          <p:spPr>
            <a:xfrm>
              <a:off x="10453631" y="4675672"/>
              <a:ext cx="448056" cy="447040"/>
            </a:xfrm>
            <a:prstGeom prst="rect">
              <a:avLst/>
            </a:prstGeom>
            <a:solidFill>
              <a:schemeClr val="accent5">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53705DFF-551F-CA49-8922-9ECD9BC969FC}"/>
                </a:ext>
              </a:extLst>
            </p:cNvPr>
            <p:cNvSpPr/>
            <p:nvPr/>
          </p:nvSpPr>
          <p:spPr>
            <a:xfrm>
              <a:off x="11000747" y="4474626"/>
              <a:ext cx="99060" cy="99060"/>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E27ADACD-0F09-B34E-A583-1EC69A129450}"/>
                </a:ext>
              </a:extLst>
            </p:cNvPr>
            <p:cNvSpPr/>
            <p:nvPr/>
          </p:nvSpPr>
          <p:spPr>
            <a:xfrm>
              <a:off x="11000747" y="5221772"/>
              <a:ext cx="99060" cy="99060"/>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3" name="Straight Connector 42">
              <a:extLst>
                <a:ext uri="{FF2B5EF4-FFF2-40B4-BE49-F238E27FC236}">
                  <a16:creationId xmlns:a16="http://schemas.microsoft.com/office/drawing/2014/main" id="{CBF0FCE1-FB95-054F-9FE9-4FCAAA001E85}"/>
                </a:ext>
              </a:extLst>
            </p:cNvPr>
            <p:cNvCxnSpPr>
              <a:cxnSpLocks/>
              <a:stCxn id="41" idx="4"/>
              <a:endCxn id="42" idx="0"/>
            </p:cNvCxnSpPr>
            <p:nvPr/>
          </p:nvCxnSpPr>
          <p:spPr>
            <a:xfrm>
              <a:off x="11050277" y="4573686"/>
              <a:ext cx="0" cy="64808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227E26CE-566A-7446-960B-93557EDE2FE2}"/>
                </a:ext>
              </a:extLst>
            </p:cNvPr>
            <p:cNvCxnSpPr>
              <a:cxnSpLocks/>
              <a:endCxn id="42" idx="2"/>
            </p:cNvCxnSpPr>
            <p:nvPr/>
          </p:nvCxnSpPr>
          <p:spPr>
            <a:xfrm>
              <a:off x="10354571" y="5271302"/>
              <a:ext cx="64617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6F49B729-CDC4-5140-8AC3-6925E0ABCD75}"/>
                </a:ext>
              </a:extLst>
            </p:cNvPr>
            <p:cNvCxnSpPr>
              <a:cxnSpLocks/>
              <a:endCxn id="41" idx="2"/>
            </p:cNvCxnSpPr>
            <p:nvPr/>
          </p:nvCxnSpPr>
          <p:spPr>
            <a:xfrm flipV="1">
              <a:off x="10354571" y="4524156"/>
              <a:ext cx="646176" cy="292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857AC13-596F-DA44-8293-7F2423181FF4}"/>
                </a:ext>
              </a:extLst>
            </p:cNvPr>
            <p:cNvCxnSpPr>
              <a:cxnSpLocks/>
              <a:stCxn id="50" idx="3"/>
            </p:cNvCxnSpPr>
            <p:nvPr/>
          </p:nvCxnSpPr>
          <p:spPr>
            <a:xfrm flipH="1">
              <a:off x="8849592" y="3806243"/>
              <a:ext cx="675190" cy="6771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7FC69A65-4858-6449-9540-3B90CCA1AFB7}"/>
                </a:ext>
              </a:extLst>
            </p:cNvPr>
            <p:cNvCxnSpPr>
              <a:cxnSpLocks/>
              <a:stCxn id="49" idx="5"/>
            </p:cNvCxnSpPr>
            <p:nvPr/>
          </p:nvCxnSpPr>
          <p:spPr>
            <a:xfrm>
              <a:off x="8849592" y="3809169"/>
              <a:ext cx="675190" cy="67417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8" name="Rectangle 47">
              <a:extLst>
                <a:ext uri="{FF2B5EF4-FFF2-40B4-BE49-F238E27FC236}">
                  <a16:creationId xmlns:a16="http://schemas.microsoft.com/office/drawing/2014/main" id="{55493597-E022-2644-96E5-A801131EF06B}"/>
                </a:ext>
              </a:extLst>
            </p:cNvPr>
            <p:cNvSpPr/>
            <p:nvPr/>
          </p:nvSpPr>
          <p:spPr>
            <a:xfrm>
              <a:off x="8963159" y="3922736"/>
              <a:ext cx="448056" cy="447040"/>
            </a:xfrm>
            <a:prstGeom prst="rect">
              <a:avLst/>
            </a:prstGeom>
            <a:solidFill>
              <a:srgbClr val="C7A1E3"/>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27AE900E-4E83-8145-A197-860EAEF9A0AF}"/>
                </a:ext>
              </a:extLst>
            </p:cNvPr>
            <p:cNvSpPr/>
            <p:nvPr/>
          </p:nvSpPr>
          <p:spPr>
            <a:xfrm>
              <a:off x="8765039" y="3724616"/>
              <a:ext cx="99060" cy="99060"/>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327057D4-2007-FB4E-B319-2CC049A6D18F}"/>
                </a:ext>
              </a:extLst>
            </p:cNvPr>
            <p:cNvSpPr/>
            <p:nvPr/>
          </p:nvSpPr>
          <p:spPr>
            <a:xfrm>
              <a:off x="9510275" y="3721690"/>
              <a:ext cx="99060" cy="99060"/>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1" name="Straight Connector 50">
              <a:extLst>
                <a:ext uri="{FF2B5EF4-FFF2-40B4-BE49-F238E27FC236}">
                  <a16:creationId xmlns:a16="http://schemas.microsoft.com/office/drawing/2014/main" id="{95DC4B77-7600-3443-B2EB-059C2250807B}"/>
                </a:ext>
              </a:extLst>
            </p:cNvPr>
            <p:cNvCxnSpPr>
              <a:cxnSpLocks/>
              <a:stCxn id="50" idx="4"/>
            </p:cNvCxnSpPr>
            <p:nvPr/>
          </p:nvCxnSpPr>
          <p:spPr>
            <a:xfrm>
              <a:off x="9559805" y="3820750"/>
              <a:ext cx="0" cy="64808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E1AB0B62-B2A5-A348-BC1D-27D497868EAE}"/>
                </a:ext>
              </a:extLst>
            </p:cNvPr>
            <p:cNvCxnSpPr>
              <a:cxnSpLocks/>
              <a:stCxn id="49" idx="4"/>
            </p:cNvCxnSpPr>
            <p:nvPr/>
          </p:nvCxnSpPr>
          <p:spPr>
            <a:xfrm>
              <a:off x="8814569" y="3823676"/>
              <a:ext cx="0" cy="64516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665724BC-281E-DC41-A05A-A755D33936C1}"/>
                </a:ext>
              </a:extLst>
            </p:cNvPr>
            <p:cNvCxnSpPr>
              <a:cxnSpLocks/>
              <a:stCxn id="49" idx="6"/>
              <a:endCxn id="50" idx="2"/>
            </p:cNvCxnSpPr>
            <p:nvPr/>
          </p:nvCxnSpPr>
          <p:spPr>
            <a:xfrm flipV="1">
              <a:off x="8864099" y="3771220"/>
              <a:ext cx="646176" cy="292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1D271F45-E3E8-0D46-973E-E7C5178B4928}"/>
                </a:ext>
              </a:extLst>
            </p:cNvPr>
            <p:cNvCxnSpPr>
              <a:cxnSpLocks/>
              <a:stCxn id="57" idx="3"/>
            </p:cNvCxnSpPr>
            <p:nvPr/>
          </p:nvCxnSpPr>
          <p:spPr>
            <a:xfrm flipH="1">
              <a:off x="9594828" y="3804781"/>
              <a:ext cx="675190" cy="6771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B688E4D8-4A77-B143-92F7-51E32405A165}"/>
                </a:ext>
              </a:extLst>
            </p:cNvPr>
            <p:cNvCxnSpPr>
              <a:cxnSpLocks/>
            </p:cNvCxnSpPr>
            <p:nvPr/>
          </p:nvCxnSpPr>
          <p:spPr>
            <a:xfrm>
              <a:off x="9594828" y="3807707"/>
              <a:ext cx="675190" cy="67417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56" name="Rectangle 55">
              <a:extLst>
                <a:ext uri="{FF2B5EF4-FFF2-40B4-BE49-F238E27FC236}">
                  <a16:creationId xmlns:a16="http://schemas.microsoft.com/office/drawing/2014/main" id="{4D02D3EC-91D1-F347-B824-857413818D7A}"/>
                </a:ext>
              </a:extLst>
            </p:cNvPr>
            <p:cNvSpPr/>
            <p:nvPr/>
          </p:nvSpPr>
          <p:spPr>
            <a:xfrm>
              <a:off x="9708395" y="3921274"/>
              <a:ext cx="448056" cy="447040"/>
            </a:xfrm>
            <a:prstGeom prst="rect">
              <a:avLst/>
            </a:prstGeom>
            <a:solidFill>
              <a:schemeClr val="accent5">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09FECF6A-3314-894D-B3BF-A201FF93257D}"/>
                </a:ext>
              </a:extLst>
            </p:cNvPr>
            <p:cNvSpPr/>
            <p:nvPr/>
          </p:nvSpPr>
          <p:spPr>
            <a:xfrm>
              <a:off x="10255511" y="3720228"/>
              <a:ext cx="99060" cy="99060"/>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8" name="Straight Connector 57">
              <a:extLst>
                <a:ext uri="{FF2B5EF4-FFF2-40B4-BE49-F238E27FC236}">
                  <a16:creationId xmlns:a16="http://schemas.microsoft.com/office/drawing/2014/main" id="{86A79B37-BF91-604E-ACAA-4B31384A97FF}"/>
                </a:ext>
              </a:extLst>
            </p:cNvPr>
            <p:cNvCxnSpPr>
              <a:cxnSpLocks/>
              <a:stCxn id="57" idx="4"/>
            </p:cNvCxnSpPr>
            <p:nvPr/>
          </p:nvCxnSpPr>
          <p:spPr>
            <a:xfrm>
              <a:off x="10305041" y="3819288"/>
              <a:ext cx="0" cy="64808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6FD46FD0-DAF5-974C-9E99-B535BFB7593F}"/>
                </a:ext>
              </a:extLst>
            </p:cNvPr>
            <p:cNvCxnSpPr>
              <a:cxnSpLocks/>
              <a:endCxn id="57" idx="2"/>
            </p:cNvCxnSpPr>
            <p:nvPr/>
          </p:nvCxnSpPr>
          <p:spPr>
            <a:xfrm flipV="1">
              <a:off x="9609335" y="3769758"/>
              <a:ext cx="646176" cy="292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286CE95B-36F5-5E4C-B538-4EE904A07536}"/>
                </a:ext>
              </a:extLst>
            </p:cNvPr>
            <p:cNvCxnSpPr>
              <a:cxnSpLocks/>
              <a:stCxn id="63" idx="3"/>
            </p:cNvCxnSpPr>
            <p:nvPr/>
          </p:nvCxnSpPr>
          <p:spPr>
            <a:xfrm flipH="1">
              <a:off x="10340064" y="3804638"/>
              <a:ext cx="675190" cy="6771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F74472F0-0102-004E-9564-AB80FE931F0C}"/>
                </a:ext>
              </a:extLst>
            </p:cNvPr>
            <p:cNvCxnSpPr>
              <a:cxnSpLocks/>
            </p:cNvCxnSpPr>
            <p:nvPr/>
          </p:nvCxnSpPr>
          <p:spPr>
            <a:xfrm>
              <a:off x="10340064" y="3807564"/>
              <a:ext cx="675190" cy="67417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62" name="Rectangle 61">
              <a:extLst>
                <a:ext uri="{FF2B5EF4-FFF2-40B4-BE49-F238E27FC236}">
                  <a16:creationId xmlns:a16="http://schemas.microsoft.com/office/drawing/2014/main" id="{553AC872-747D-3A43-97C7-27FB51CE4C87}"/>
                </a:ext>
              </a:extLst>
            </p:cNvPr>
            <p:cNvSpPr/>
            <p:nvPr/>
          </p:nvSpPr>
          <p:spPr>
            <a:xfrm>
              <a:off x="10453631" y="3921131"/>
              <a:ext cx="448056" cy="447040"/>
            </a:xfrm>
            <a:prstGeom prst="rect">
              <a:avLst/>
            </a:prstGeom>
            <a:solidFill>
              <a:schemeClr val="accent5">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4477EEE5-727D-B94D-BECD-17E3C560B893}"/>
                </a:ext>
              </a:extLst>
            </p:cNvPr>
            <p:cNvSpPr/>
            <p:nvPr/>
          </p:nvSpPr>
          <p:spPr>
            <a:xfrm>
              <a:off x="11000747" y="3720085"/>
              <a:ext cx="99060" cy="99060"/>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4" name="Straight Connector 63">
              <a:extLst>
                <a:ext uri="{FF2B5EF4-FFF2-40B4-BE49-F238E27FC236}">
                  <a16:creationId xmlns:a16="http://schemas.microsoft.com/office/drawing/2014/main" id="{B4A5B099-F396-8C49-8BB7-B60CEC72820C}"/>
                </a:ext>
              </a:extLst>
            </p:cNvPr>
            <p:cNvCxnSpPr>
              <a:cxnSpLocks/>
              <a:stCxn id="63" idx="4"/>
            </p:cNvCxnSpPr>
            <p:nvPr/>
          </p:nvCxnSpPr>
          <p:spPr>
            <a:xfrm>
              <a:off x="11050277" y="3819145"/>
              <a:ext cx="0" cy="64808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AFBF82AA-981A-CD46-AF0A-1278A8E17024}"/>
                </a:ext>
              </a:extLst>
            </p:cNvPr>
            <p:cNvCxnSpPr>
              <a:cxnSpLocks/>
              <a:endCxn id="63" idx="2"/>
            </p:cNvCxnSpPr>
            <p:nvPr/>
          </p:nvCxnSpPr>
          <p:spPr>
            <a:xfrm flipV="1">
              <a:off x="10354571" y="3769615"/>
              <a:ext cx="646176" cy="292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68" name="Oval 67">
            <a:extLst>
              <a:ext uri="{FF2B5EF4-FFF2-40B4-BE49-F238E27FC236}">
                <a16:creationId xmlns:a16="http://schemas.microsoft.com/office/drawing/2014/main" id="{27C3DADA-C72E-D743-BDFB-957B2A1DD506}"/>
              </a:ext>
            </a:extLst>
          </p:cNvPr>
          <p:cNvSpPr/>
          <p:nvPr/>
        </p:nvSpPr>
        <p:spPr>
          <a:xfrm>
            <a:off x="9418173" y="4509021"/>
            <a:ext cx="411480" cy="411480"/>
          </a:xfrm>
          <a:prstGeom prst="ellipse">
            <a:avLst/>
          </a:prstGeom>
          <a:solidFill>
            <a:schemeClr val="accent5">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45720" rIns="0" bIns="0" rtlCol="0" anchor="ctr"/>
          <a:lstStyle/>
          <a:p>
            <a:pPr algn="ctr"/>
            <a:r>
              <a:rPr lang="en-US" dirty="0">
                <a:solidFill>
                  <a:schemeClr val="tx1"/>
                </a:solidFill>
              </a:rPr>
              <a:t>✖️</a:t>
            </a:r>
          </a:p>
        </p:txBody>
      </p:sp>
      <p:sp>
        <p:nvSpPr>
          <p:cNvPr id="70" name="Oval 69">
            <a:extLst>
              <a:ext uri="{FF2B5EF4-FFF2-40B4-BE49-F238E27FC236}">
                <a16:creationId xmlns:a16="http://schemas.microsoft.com/office/drawing/2014/main" id="{2344C601-C446-784E-9751-4A8D4F5B208C}"/>
              </a:ext>
            </a:extLst>
          </p:cNvPr>
          <p:cNvSpPr/>
          <p:nvPr/>
        </p:nvSpPr>
        <p:spPr>
          <a:xfrm>
            <a:off x="9410842" y="5250745"/>
            <a:ext cx="411480" cy="411480"/>
          </a:xfrm>
          <a:prstGeom prst="ellipse">
            <a:avLst/>
          </a:prstGeom>
          <a:solidFill>
            <a:schemeClr val="accent5">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45720" rIns="0" bIns="0" rtlCol="0" anchor="ctr"/>
          <a:lstStyle/>
          <a:p>
            <a:pPr algn="ctr"/>
            <a:r>
              <a:rPr lang="en-US" altLang="zh-CN" sz="2000" b="1">
                <a:solidFill>
                  <a:schemeClr val="tx1"/>
                </a:solidFill>
              </a:rPr>
              <a:t>➖</a:t>
            </a:r>
            <a:endParaRPr lang="en-US" sz="1100" b="1">
              <a:solidFill>
                <a:schemeClr val="tx1"/>
              </a:solidFill>
            </a:endParaRPr>
          </a:p>
        </p:txBody>
      </p:sp>
      <p:sp>
        <p:nvSpPr>
          <p:cNvPr id="71" name="Oval 70">
            <a:extLst>
              <a:ext uri="{FF2B5EF4-FFF2-40B4-BE49-F238E27FC236}">
                <a16:creationId xmlns:a16="http://schemas.microsoft.com/office/drawing/2014/main" id="{171189BD-BF8E-9C4E-B435-791A5E39BBB6}"/>
              </a:ext>
            </a:extLst>
          </p:cNvPr>
          <p:cNvSpPr/>
          <p:nvPr/>
        </p:nvSpPr>
        <p:spPr>
          <a:xfrm>
            <a:off x="7926943" y="4509832"/>
            <a:ext cx="411480" cy="411480"/>
          </a:xfrm>
          <a:prstGeom prst="ellipse">
            <a:avLst/>
          </a:prstGeom>
          <a:solidFill>
            <a:srgbClr val="C7A1E3"/>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45720" rIns="0" bIns="0" rtlCol="0" anchor="ctr"/>
          <a:lstStyle/>
          <a:p>
            <a:pPr algn="ctr"/>
            <a:r>
              <a:rPr lang="en-US" altLang="zh-CN" sz="3200" b="1" dirty="0">
                <a:solidFill>
                  <a:schemeClr val="tx1"/>
                </a:solidFill>
              </a:rPr>
              <a:t>➗</a:t>
            </a:r>
            <a:endParaRPr lang="en-US" sz="1600" b="1" dirty="0">
              <a:solidFill>
                <a:schemeClr val="tx1"/>
              </a:solidFill>
            </a:endParaRPr>
          </a:p>
        </p:txBody>
      </p:sp>
      <p:sp>
        <p:nvSpPr>
          <p:cNvPr id="73" name="Freeform: Shape 199">
            <a:extLst>
              <a:ext uri="{FF2B5EF4-FFF2-40B4-BE49-F238E27FC236}">
                <a16:creationId xmlns:a16="http://schemas.microsoft.com/office/drawing/2014/main" id="{8BB1B2AA-17D0-AC45-85CE-F27C88143F96}"/>
              </a:ext>
            </a:extLst>
          </p:cNvPr>
          <p:cNvSpPr/>
          <p:nvPr/>
        </p:nvSpPr>
        <p:spPr>
          <a:xfrm flipH="1">
            <a:off x="9755189" y="4861718"/>
            <a:ext cx="197686" cy="452684"/>
          </a:xfrm>
          <a:custGeom>
            <a:avLst/>
            <a:gdLst>
              <a:gd name="connsiteX0" fmla="*/ 152521 w 152521"/>
              <a:gd name="connsiteY0" fmla="*/ 0 h 304800"/>
              <a:gd name="connsiteX1" fmla="*/ 121 w 152521"/>
              <a:gd name="connsiteY1" fmla="*/ 152400 h 304800"/>
              <a:gd name="connsiteX2" fmla="*/ 132201 w 152521"/>
              <a:gd name="connsiteY2" fmla="*/ 304800 h 304800"/>
            </a:gdLst>
            <a:ahLst/>
            <a:cxnLst>
              <a:cxn ang="0">
                <a:pos x="connsiteX0" y="connsiteY0"/>
              </a:cxn>
              <a:cxn ang="0">
                <a:pos x="connsiteX1" y="connsiteY1"/>
              </a:cxn>
              <a:cxn ang="0">
                <a:pos x="connsiteX2" y="connsiteY2"/>
              </a:cxn>
            </a:cxnLst>
            <a:rect l="l" t="t" r="r" b="b"/>
            <a:pathLst>
              <a:path w="152521" h="304800">
                <a:moveTo>
                  <a:pt x="152521" y="0"/>
                </a:moveTo>
                <a:cubicBezTo>
                  <a:pt x="78014" y="50800"/>
                  <a:pt x="3508" y="101600"/>
                  <a:pt x="121" y="152400"/>
                </a:cubicBezTo>
                <a:cubicBezTo>
                  <a:pt x="-3266" y="203200"/>
                  <a:pt x="64467" y="254000"/>
                  <a:pt x="132201" y="304800"/>
                </a:cubicBezTo>
              </a:path>
            </a:pathLst>
          </a:custGeom>
          <a:noFill/>
          <a:ln w="25400">
            <a:solidFill>
              <a:schemeClr val="tx1"/>
            </a:solidFill>
            <a:prstDash val="solid"/>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C0FF7AA7-7DEF-0344-8201-ADCA6147F2DE}"/>
              </a:ext>
            </a:extLst>
          </p:cNvPr>
          <p:cNvSpPr/>
          <p:nvPr/>
        </p:nvSpPr>
        <p:spPr>
          <a:xfrm>
            <a:off x="867833" y="1883701"/>
            <a:ext cx="3329413" cy="427498"/>
          </a:xfrm>
          <a:prstGeom prst="rect">
            <a:avLst/>
          </a:prstGeom>
          <a:solidFill>
            <a:srgbClr val="C7A1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BA846E47-A48C-4D46-9F57-766E9658EAD9}"/>
              </a:ext>
            </a:extLst>
          </p:cNvPr>
          <p:cNvSpPr/>
          <p:nvPr/>
        </p:nvSpPr>
        <p:spPr>
          <a:xfrm>
            <a:off x="867831" y="2339488"/>
            <a:ext cx="6282269" cy="1365568"/>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Content Placeholder 2">
            <a:extLst>
              <a:ext uri="{FF2B5EF4-FFF2-40B4-BE49-F238E27FC236}">
                <a16:creationId xmlns:a16="http://schemas.microsoft.com/office/drawing/2014/main" id="{22F1521D-198F-B949-A88B-C9987B09B5EE}"/>
              </a:ext>
            </a:extLst>
          </p:cNvPr>
          <p:cNvSpPr txBox="1">
            <a:spLocks/>
          </p:cNvSpPr>
          <p:nvPr/>
        </p:nvSpPr>
        <p:spPr>
          <a:xfrm>
            <a:off x="482600" y="1434615"/>
            <a:ext cx="6756400" cy="272808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dirty="0">
                <a:latin typeface="Consolas" panose="020B0609020204030204" pitchFamily="49" charset="0"/>
              </a:rPr>
              <a:t>for (j=0; j&lt;n; ++j) {</a:t>
            </a:r>
          </a:p>
          <a:p>
            <a:pPr marL="0" indent="0">
              <a:buFont typeface="Arial" panose="020B0604020202020204" pitchFamily="34" charset="0"/>
              <a:buNone/>
            </a:pPr>
            <a:r>
              <a:rPr lang="en-US" sz="2400" dirty="0">
                <a:latin typeface="Consolas" panose="020B0609020204030204" pitchFamily="49" charset="0"/>
              </a:rPr>
              <a:t>  x[j] = x[j]/a[</a:t>
            </a:r>
            <a:r>
              <a:rPr lang="en-US" sz="2400" dirty="0" err="1">
                <a:latin typeface="Consolas" panose="020B0609020204030204" pitchFamily="49" charset="0"/>
              </a:rPr>
              <a:t>j,j</a:t>
            </a:r>
            <a:r>
              <a:rPr lang="en-US" sz="2400" dirty="0">
                <a:latin typeface="Consolas" panose="020B0609020204030204" pitchFamily="49" charset="0"/>
              </a:rPr>
              <a:t>];</a:t>
            </a:r>
          </a:p>
          <a:p>
            <a:pPr marL="0" indent="0">
              <a:buFont typeface="Arial" panose="020B0604020202020204" pitchFamily="34" charset="0"/>
              <a:buNone/>
            </a:pPr>
            <a:r>
              <a:rPr lang="en-US" sz="2400" dirty="0">
                <a:latin typeface="Consolas" panose="020B0609020204030204" pitchFamily="49" charset="0"/>
              </a:rPr>
              <a:t>  for (</a:t>
            </a:r>
            <a:r>
              <a:rPr lang="en-US" sz="2400" dirty="0" err="1">
                <a:latin typeface="Consolas" panose="020B0609020204030204" pitchFamily="49" charset="0"/>
              </a:rPr>
              <a:t>i</a:t>
            </a:r>
            <a:r>
              <a:rPr lang="en-US" sz="2400" dirty="0">
                <a:latin typeface="Consolas" panose="020B0609020204030204" pitchFamily="49" charset="0"/>
              </a:rPr>
              <a:t>=j+1; </a:t>
            </a:r>
            <a:r>
              <a:rPr lang="en-US" sz="2400" dirty="0" err="1">
                <a:latin typeface="Consolas" panose="020B0609020204030204" pitchFamily="49" charset="0"/>
              </a:rPr>
              <a:t>i</a:t>
            </a:r>
            <a:r>
              <a:rPr lang="en-US" sz="2400" dirty="0">
                <a:latin typeface="Consolas" panose="020B0609020204030204" pitchFamily="49" charset="0"/>
              </a:rPr>
              <a:t>&lt;n; </a:t>
            </a:r>
            <a:r>
              <a:rPr lang="en-US" sz="2400" dirty="0" err="1">
                <a:latin typeface="Consolas" panose="020B0609020204030204" pitchFamily="49" charset="0"/>
              </a:rPr>
              <a:t>i</a:t>
            </a:r>
            <a:r>
              <a:rPr lang="en-US" sz="2400" dirty="0">
                <a:latin typeface="Consolas" panose="020B0609020204030204" pitchFamily="49" charset="0"/>
              </a:rPr>
              <a:t>+=2) {</a:t>
            </a:r>
          </a:p>
          <a:p>
            <a:pPr marL="0" indent="0">
              <a:buFont typeface="Arial" panose="020B0604020202020204" pitchFamily="34" charset="0"/>
              <a:buNone/>
            </a:pPr>
            <a:r>
              <a:rPr lang="en-US" sz="2400" dirty="0">
                <a:latin typeface="Consolas" panose="020B0609020204030204" pitchFamily="49" charset="0"/>
              </a:rPr>
              <a:t>    x[</a:t>
            </a:r>
            <a:r>
              <a:rPr lang="en-US" sz="2400" dirty="0" err="1">
                <a:latin typeface="Consolas" panose="020B0609020204030204" pitchFamily="49" charset="0"/>
              </a:rPr>
              <a:t>i</a:t>
            </a:r>
            <a:r>
              <a:rPr lang="en-US" sz="2400" dirty="0">
                <a:latin typeface="Consolas" panose="020B0609020204030204" pitchFamily="49" charset="0"/>
              </a:rPr>
              <a:t>] -= x[j]*a[</a:t>
            </a:r>
            <a:r>
              <a:rPr lang="en-US" sz="2400" dirty="0" err="1">
                <a:latin typeface="Consolas" panose="020B0609020204030204" pitchFamily="49" charset="0"/>
              </a:rPr>
              <a:t>j,i</a:t>
            </a:r>
            <a:r>
              <a:rPr lang="en-US" sz="2400" dirty="0">
                <a:latin typeface="Consolas" panose="020B0609020204030204" pitchFamily="49" charset="0"/>
              </a:rPr>
              <a:t>];</a:t>
            </a:r>
          </a:p>
          <a:p>
            <a:pPr marL="0" indent="0">
              <a:buNone/>
            </a:pPr>
            <a:r>
              <a:rPr lang="en-US" sz="2400" dirty="0">
                <a:latin typeface="Consolas" panose="020B0609020204030204" pitchFamily="49" charset="0"/>
              </a:rPr>
              <a:t>    if (i+1&lt;n) x[i+1] -= x[j]*a[j,i+1];</a:t>
            </a:r>
          </a:p>
          <a:p>
            <a:pPr marL="0" indent="0">
              <a:buFont typeface="Arial" panose="020B0604020202020204" pitchFamily="34" charset="0"/>
              <a:buNone/>
            </a:pPr>
            <a:r>
              <a:rPr lang="en-US" sz="2400" dirty="0">
                <a:latin typeface="Consolas" panose="020B0609020204030204" pitchFamily="49" charset="0"/>
              </a:rPr>
              <a:t>}}</a:t>
            </a:r>
          </a:p>
        </p:txBody>
      </p:sp>
      <p:cxnSp>
        <p:nvCxnSpPr>
          <p:cNvPr id="83" name="Straight Arrow Connector 82">
            <a:extLst>
              <a:ext uri="{FF2B5EF4-FFF2-40B4-BE49-F238E27FC236}">
                <a16:creationId xmlns:a16="http://schemas.microsoft.com/office/drawing/2014/main" id="{A7D543C9-4239-2942-AB33-A39C26CD2D3C}"/>
              </a:ext>
            </a:extLst>
          </p:cNvPr>
          <p:cNvCxnSpPr>
            <a:cxnSpLocks/>
            <a:stCxn id="49" idx="1"/>
          </p:cNvCxnSpPr>
          <p:nvPr/>
        </p:nvCxnSpPr>
        <p:spPr>
          <a:xfrm>
            <a:off x="7724448" y="4304126"/>
            <a:ext cx="253233" cy="26214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8" name="Freeform 97">
            <a:extLst>
              <a:ext uri="{FF2B5EF4-FFF2-40B4-BE49-F238E27FC236}">
                <a16:creationId xmlns:a16="http://schemas.microsoft.com/office/drawing/2014/main" id="{74AE9B40-F91E-4C48-B832-59FA37CE8DAA}"/>
              </a:ext>
            </a:extLst>
          </p:cNvPr>
          <p:cNvSpPr/>
          <p:nvPr/>
        </p:nvSpPr>
        <p:spPr>
          <a:xfrm>
            <a:off x="8307885" y="4231943"/>
            <a:ext cx="1182370" cy="1064933"/>
          </a:xfrm>
          <a:custGeom>
            <a:avLst/>
            <a:gdLst>
              <a:gd name="connsiteX0" fmla="*/ 0 w 1115291"/>
              <a:gd name="connsiteY0" fmla="*/ 0 h 1080654"/>
              <a:gd name="connsiteX1" fmla="*/ 193964 w 1115291"/>
              <a:gd name="connsiteY1" fmla="*/ 152400 h 1080654"/>
              <a:gd name="connsiteX2" fmla="*/ 180110 w 1115291"/>
              <a:gd name="connsiteY2" fmla="*/ 796636 h 1080654"/>
              <a:gd name="connsiteX3" fmla="*/ 858982 w 1115291"/>
              <a:gd name="connsiteY3" fmla="*/ 872836 h 1080654"/>
              <a:gd name="connsiteX4" fmla="*/ 1115291 w 1115291"/>
              <a:gd name="connsiteY4" fmla="*/ 1080654 h 10806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5291" h="1080654">
                <a:moveTo>
                  <a:pt x="0" y="0"/>
                </a:moveTo>
                <a:cubicBezTo>
                  <a:pt x="81973" y="9813"/>
                  <a:pt x="163946" y="19627"/>
                  <a:pt x="193964" y="152400"/>
                </a:cubicBezTo>
                <a:cubicBezTo>
                  <a:pt x="223982" y="285173"/>
                  <a:pt x="69274" y="676563"/>
                  <a:pt x="180110" y="796636"/>
                </a:cubicBezTo>
                <a:cubicBezTo>
                  <a:pt x="290946" y="916709"/>
                  <a:pt x="703119" y="825500"/>
                  <a:pt x="858982" y="872836"/>
                </a:cubicBezTo>
                <a:cubicBezTo>
                  <a:pt x="1014845" y="920172"/>
                  <a:pt x="1065068" y="1000413"/>
                  <a:pt x="1115291" y="1080654"/>
                </a:cubicBezTo>
              </a:path>
            </a:pathLst>
          </a:custGeom>
          <a:noFill/>
          <a:ln w="25400">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a:extLst>
              <a:ext uri="{FF2B5EF4-FFF2-40B4-BE49-F238E27FC236}">
                <a16:creationId xmlns:a16="http://schemas.microsoft.com/office/drawing/2014/main" id="{B45136C9-7E65-F041-8635-AB1829415C0F}"/>
              </a:ext>
            </a:extLst>
          </p:cNvPr>
          <p:cNvSpPr/>
          <p:nvPr/>
        </p:nvSpPr>
        <p:spPr>
          <a:xfrm>
            <a:off x="7750828" y="4886151"/>
            <a:ext cx="271100" cy="1079048"/>
          </a:xfrm>
          <a:custGeom>
            <a:avLst/>
            <a:gdLst>
              <a:gd name="connsiteX0" fmla="*/ 220720 w 220720"/>
              <a:gd name="connsiteY0" fmla="*/ 0 h 1079048"/>
              <a:gd name="connsiteX1" fmla="*/ 18767 w 220720"/>
              <a:gd name="connsiteY1" fmla="*/ 230002 h 1079048"/>
              <a:gd name="connsiteX2" fmla="*/ 7547 w 220720"/>
              <a:gd name="connsiteY2" fmla="*/ 970498 h 1079048"/>
              <a:gd name="connsiteX3" fmla="*/ 7547 w 220720"/>
              <a:gd name="connsiteY3" fmla="*/ 1060255 h 1079048"/>
            </a:gdLst>
            <a:ahLst/>
            <a:cxnLst>
              <a:cxn ang="0">
                <a:pos x="connsiteX0" y="connsiteY0"/>
              </a:cxn>
              <a:cxn ang="0">
                <a:pos x="connsiteX1" y="connsiteY1"/>
              </a:cxn>
              <a:cxn ang="0">
                <a:pos x="connsiteX2" y="connsiteY2"/>
              </a:cxn>
              <a:cxn ang="0">
                <a:pos x="connsiteX3" y="connsiteY3"/>
              </a:cxn>
            </a:cxnLst>
            <a:rect l="l" t="t" r="r" b="b"/>
            <a:pathLst>
              <a:path w="220720" h="1079048">
                <a:moveTo>
                  <a:pt x="220720" y="0"/>
                </a:moveTo>
                <a:cubicBezTo>
                  <a:pt x="137508" y="34126"/>
                  <a:pt x="54296" y="68252"/>
                  <a:pt x="18767" y="230002"/>
                </a:cubicBezTo>
                <a:cubicBezTo>
                  <a:pt x="-16762" y="391752"/>
                  <a:pt x="9417" y="832123"/>
                  <a:pt x="7547" y="970498"/>
                </a:cubicBezTo>
                <a:cubicBezTo>
                  <a:pt x="5677" y="1108874"/>
                  <a:pt x="6612" y="1084564"/>
                  <a:pt x="7547" y="1060255"/>
                </a:cubicBezTo>
              </a:path>
            </a:pathLst>
          </a:custGeom>
          <a:noFill/>
          <a:ln w="25400">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2" name="Straight Arrow Connector 101">
            <a:extLst>
              <a:ext uri="{FF2B5EF4-FFF2-40B4-BE49-F238E27FC236}">
                <a16:creationId xmlns:a16="http://schemas.microsoft.com/office/drawing/2014/main" id="{6FCD7475-7913-9840-B8D5-B9822F4FB5F3}"/>
              </a:ext>
            </a:extLst>
          </p:cNvPr>
          <p:cNvCxnSpPr>
            <a:cxnSpLocks/>
            <a:endCxn id="42" idx="5"/>
          </p:cNvCxnSpPr>
          <p:nvPr/>
        </p:nvCxnSpPr>
        <p:spPr>
          <a:xfrm>
            <a:off x="9766476" y="5609180"/>
            <a:ext cx="263726" cy="26214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0" name="Oval 99">
            <a:extLst>
              <a:ext uri="{FF2B5EF4-FFF2-40B4-BE49-F238E27FC236}">
                <a16:creationId xmlns:a16="http://schemas.microsoft.com/office/drawing/2014/main" id="{E8B8C648-99F0-8B4F-A79C-311552520FA7}"/>
              </a:ext>
            </a:extLst>
          </p:cNvPr>
          <p:cNvSpPr/>
          <p:nvPr/>
        </p:nvSpPr>
        <p:spPr>
          <a:xfrm>
            <a:off x="8670431" y="4502451"/>
            <a:ext cx="411480" cy="411480"/>
          </a:xfrm>
          <a:prstGeom prst="ellipse">
            <a:avLst/>
          </a:prstGeom>
          <a:solidFill>
            <a:schemeClr val="accent5">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45720" rIns="0" bIns="0" rtlCol="0" anchor="ctr"/>
          <a:lstStyle/>
          <a:p>
            <a:pPr algn="ctr"/>
            <a:r>
              <a:rPr lang="en-US">
                <a:solidFill>
                  <a:schemeClr val="tx1"/>
                </a:solidFill>
              </a:rPr>
              <a:t>✖️</a:t>
            </a:r>
          </a:p>
        </p:txBody>
      </p:sp>
      <p:cxnSp>
        <p:nvCxnSpPr>
          <p:cNvPr id="104" name="Straight Arrow Connector 103">
            <a:extLst>
              <a:ext uri="{FF2B5EF4-FFF2-40B4-BE49-F238E27FC236}">
                <a16:creationId xmlns:a16="http://schemas.microsoft.com/office/drawing/2014/main" id="{B3006BC4-4B23-9440-AC14-C8415EFD0FFB}"/>
              </a:ext>
            </a:extLst>
          </p:cNvPr>
          <p:cNvCxnSpPr>
            <a:cxnSpLocks/>
            <a:stCxn id="98" idx="2"/>
            <a:endCxn id="109" idx="1"/>
          </p:cNvCxnSpPr>
          <p:nvPr/>
        </p:nvCxnSpPr>
        <p:spPr>
          <a:xfrm>
            <a:off x="8498828" y="5016990"/>
            <a:ext cx="239686" cy="30101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9" name="Oval 108">
            <a:extLst>
              <a:ext uri="{FF2B5EF4-FFF2-40B4-BE49-F238E27FC236}">
                <a16:creationId xmlns:a16="http://schemas.microsoft.com/office/drawing/2014/main" id="{B5227C98-031B-614A-A8A0-F936B8A92516}"/>
              </a:ext>
            </a:extLst>
          </p:cNvPr>
          <p:cNvSpPr/>
          <p:nvPr/>
        </p:nvSpPr>
        <p:spPr>
          <a:xfrm>
            <a:off x="8678254" y="5257748"/>
            <a:ext cx="411480" cy="411480"/>
          </a:xfrm>
          <a:prstGeom prst="ellipse">
            <a:avLst/>
          </a:prstGeom>
          <a:solidFill>
            <a:schemeClr val="accent5">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45720" rIns="0" bIns="0" rtlCol="0" anchor="ctr"/>
          <a:lstStyle/>
          <a:p>
            <a:pPr algn="ctr"/>
            <a:r>
              <a:rPr lang="en-US" altLang="zh-CN" sz="2000" b="1">
                <a:solidFill>
                  <a:schemeClr val="tx1"/>
                </a:solidFill>
              </a:rPr>
              <a:t>➖</a:t>
            </a:r>
            <a:endParaRPr lang="en-US" sz="1100" b="1">
              <a:solidFill>
                <a:schemeClr val="tx1"/>
              </a:solidFill>
            </a:endParaRPr>
          </a:p>
        </p:txBody>
      </p:sp>
      <p:sp>
        <p:nvSpPr>
          <p:cNvPr id="117" name="Freeform: Shape 199">
            <a:extLst>
              <a:ext uri="{FF2B5EF4-FFF2-40B4-BE49-F238E27FC236}">
                <a16:creationId xmlns:a16="http://schemas.microsoft.com/office/drawing/2014/main" id="{81EE21CF-BC85-D143-A92D-809951A78B8F}"/>
              </a:ext>
            </a:extLst>
          </p:cNvPr>
          <p:cNvSpPr/>
          <p:nvPr/>
        </p:nvSpPr>
        <p:spPr>
          <a:xfrm flipH="1">
            <a:off x="9014547" y="4844192"/>
            <a:ext cx="197686" cy="452684"/>
          </a:xfrm>
          <a:custGeom>
            <a:avLst/>
            <a:gdLst>
              <a:gd name="connsiteX0" fmla="*/ 152521 w 152521"/>
              <a:gd name="connsiteY0" fmla="*/ 0 h 304800"/>
              <a:gd name="connsiteX1" fmla="*/ 121 w 152521"/>
              <a:gd name="connsiteY1" fmla="*/ 152400 h 304800"/>
              <a:gd name="connsiteX2" fmla="*/ 132201 w 152521"/>
              <a:gd name="connsiteY2" fmla="*/ 304800 h 304800"/>
            </a:gdLst>
            <a:ahLst/>
            <a:cxnLst>
              <a:cxn ang="0">
                <a:pos x="connsiteX0" y="connsiteY0"/>
              </a:cxn>
              <a:cxn ang="0">
                <a:pos x="connsiteX1" y="connsiteY1"/>
              </a:cxn>
              <a:cxn ang="0">
                <a:pos x="connsiteX2" y="connsiteY2"/>
              </a:cxn>
            </a:cxnLst>
            <a:rect l="l" t="t" r="r" b="b"/>
            <a:pathLst>
              <a:path w="152521" h="304800">
                <a:moveTo>
                  <a:pt x="152521" y="0"/>
                </a:moveTo>
                <a:cubicBezTo>
                  <a:pt x="78014" y="50800"/>
                  <a:pt x="3508" y="101600"/>
                  <a:pt x="121" y="152400"/>
                </a:cubicBezTo>
                <a:cubicBezTo>
                  <a:pt x="-3266" y="203200"/>
                  <a:pt x="64467" y="254000"/>
                  <a:pt x="132201" y="304800"/>
                </a:cubicBezTo>
              </a:path>
            </a:pathLst>
          </a:custGeom>
          <a:noFill/>
          <a:ln w="25400">
            <a:solidFill>
              <a:schemeClr val="tx1"/>
            </a:solidFill>
            <a:prstDash val="solid"/>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8" name="Straight Arrow Connector 117">
            <a:extLst>
              <a:ext uri="{FF2B5EF4-FFF2-40B4-BE49-F238E27FC236}">
                <a16:creationId xmlns:a16="http://schemas.microsoft.com/office/drawing/2014/main" id="{4FAE7F99-07B3-9045-969F-604C1CA9AAE6}"/>
              </a:ext>
            </a:extLst>
          </p:cNvPr>
          <p:cNvCxnSpPr>
            <a:cxnSpLocks/>
          </p:cNvCxnSpPr>
          <p:nvPr/>
        </p:nvCxnSpPr>
        <p:spPr>
          <a:xfrm>
            <a:off x="9028521" y="5623655"/>
            <a:ext cx="263726" cy="26214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8" name="Freeform 127">
            <a:extLst>
              <a:ext uri="{FF2B5EF4-FFF2-40B4-BE49-F238E27FC236}">
                <a16:creationId xmlns:a16="http://schemas.microsoft.com/office/drawing/2014/main" id="{F77F1980-53AE-A049-B37D-618E9D4F703A}"/>
              </a:ext>
            </a:extLst>
          </p:cNvPr>
          <p:cNvSpPr/>
          <p:nvPr/>
        </p:nvSpPr>
        <p:spPr>
          <a:xfrm>
            <a:off x="8427904" y="4202935"/>
            <a:ext cx="308472" cy="352540"/>
          </a:xfrm>
          <a:custGeom>
            <a:avLst/>
            <a:gdLst>
              <a:gd name="connsiteX0" fmla="*/ 0 w 308472"/>
              <a:gd name="connsiteY0" fmla="*/ 0 h 352540"/>
              <a:gd name="connsiteX1" fmla="*/ 143219 w 308472"/>
              <a:gd name="connsiteY1" fmla="*/ 110169 h 352540"/>
              <a:gd name="connsiteX2" fmla="*/ 236862 w 308472"/>
              <a:gd name="connsiteY2" fmla="*/ 297455 h 352540"/>
              <a:gd name="connsiteX3" fmla="*/ 308472 w 308472"/>
              <a:gd name="connsiteY3" fmla="*/ 352540 h 352540"/>
            </a:gdLst>
            <a:ahLst/>
            <a:cxnLst>
              <a:cxn ang="0">
                <a:pos x="connsiteX0" y="connsiteY0"/>
              </a:cxn>
              <a:cxn ang="0">
                <a:pos x="connsiteX1" y="connsiteY1"/>
              </a:cxn>
              <a:cxn ang="0">
                <a:pos x="connsiteX2" y="connsiteY2"/>
              </a:cxn>
              <a:cxn ang="0">
                <a:pos x="connsiteX3" y="connsiteY3"/>
              </a:cxn>
            </a:cxnLst>
            <a:rect l="l" t="t" r="r" b="b"/>
            <a:pathLst>
              <a:path w="308472" h="352540">
                <a:moveTo>
                  <a:pt x="0" y="0"/>
                </a:moveTo>
                <a:cubicBezTo>
                  <a:pt x="51871" y="30296"/>
                  <a:pt x="103742" y="60593"/>
                  <a:pt x="143219" y="110169"/>
                </a:cubicBezTo>
                <a:cubicBezTo>
                  <a:pt x="182696" y="159745"/>
                  <a:pt x="209320" y="257060"/>
                  <a:pt x="236862" y="297455"/>
                </a:cubicBezTo>
                <a:cubicBezTo>
                  <a:pt x="264404" y="337850"/>
                  <a:pt x="286438" y="345195"/>
                  <a:pt x="308472" y="352540"/>
                </a:cubicBezTo>
              </a:path>
            </a:pathLst>
          </a:custGeom>
          <a:noFill/>
          <a:ln w="25400">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128">
            <a:extLst>
              <a:ext uri="{FF2B5EF4-FFF2-40B4-BE49-F238E27FC236}">
                <a16:creationId xmlns:a16="http://schemas.microsoft.com/office/drawing/2014/main" id="{F84B1F47-FA83-5047-A823-D49012F69549}"/>
              </a:ext>
            </a:extLst>
          </p:cNvPr>
          <p:cNvSpPr/>
          <p:nvPr/>
        </p:nvSpPr>
        <p:spPr>
          <a:xfrm>
            <a:off x="8573877" y="4322183"/>
            <a:ext cx="895705" cy="235962"/>
          </a:xfrm>
          <a:custGeom>
            <a:avLst/>
            <a:gdLst>
              <a:gd name="connsiteX0" fmla="*/ 0 w 845127"/>
              <a:gd name="connsiteY0" fmla="*/ 14290 h 235962"/>
              <a:gd name="connsiteX1" fmla="*/ 311727 w 845127"/>
              <a:gd name="connsiteY1" fmla="*/ 21217 h 235962"/>
              <a:gd name="connsiteX2" fmla="*/ 588818 w 845127"/>
              <a:gd name="connsiteY2" fmla="*/ 14290 h 235962"/>
              <a:gd name="connsiteX3" fmla="*/ 845127 w 845127"/>
              <a:gd name="connsiteY3" fmla="*/ 235962 h 235962"/>
            </a:gdLst>
            <a:ahLst/>
            <a:cxnLst>
              <a:cxn ang="0">
                <a:pos x="connsiteX0" y="connsiteY0"/>
              </a:cxn>
              <a:cxn ang="0">
                <a:pos x="connsiteX1" y="connsiteY1"/>
              </a:cxn>
              <a:cxn ang="0">
                <a:pos x="connsiteX2" y="connsiteY2"/>
              </a:cxn>
              <a:cxn ang="0">
                <a:pos x="connsiteX3" y="connsiteY3"/>
              </a:cxn>
            </a:cxnLst>
            <a:rect l="l" t="t" r="r" b="b"/>
            <a:pathLst>
              <a:path w="845127" h="235962">
                <a:moveTo>
                  <a:pt x="0" y="14290"/>
                </a:moveTo>
                <a:cubicBezTo>
                  <a:pt x="106795" y="17753"/>
                  <a:pt x="213591" y="21217"/>
                  <a:pt x="311727" y="21217"/>
                </a:cubicBezTo>
                <a:cubicBezTo>
                  <a:pt x="409863" y="21217"/>
                  <a:pt x="499918" y="-21501"/>
                  <a:pt x="588818" y="14290"/>
                </a:cubicBezTo>
                <a:cubicBezTo>
                  <a:pt x="677718" y="50081"/>
                  <a:pt x="761422" y="143021"/>
                  <a:pt x="845127" y="235962"/>
                </a:cubicBezTo>
              </a:path>
            </a:pathLst>
          </a:custGeom>
          <a:noFill/>
          <a:ln w="25400">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129">
            <a:extLst>
              <a:ext uri="{FF2B5EF4-FFF2-40B4-BE49-F238E27FC236}">
                <a16:creationId xmlns:a16="http://schemas.microsoft.com/office/drawing/2014/main" id="{C68AEC1A-1695-AC4C-8C2D-D7CF46BA092C}"/>
              </a:ext>
            </a:extLst>
          </p:cNvPr>
          <p:cNvSpPr/>
          <p:nvPr/>
        </p:nvSpPr>
        <p:spPr>
          <a:xfrm flipH="1">
            <a:off x="9788349" y="4236829"/>
            <a:ext cx="263181" cy="352540"/>
          </a:xfrm>
          <a:custGeom>
            <a:avLst/>
            <a:gdLst>
              <a:gd name="connsiteX0" fmla="*/ 0 w 308472"/>
              <a:gd name="connsiteY0" fmla="*/ 0 h 352540"/>
              <a:gd name="connsiteX1" fmla="*/ 143219 w 308472"/>
              <a:gd name="connsiteY1" fmla="*/ 110169 h 352540"/>
              <a:gd name="connsiteX2" fmla="*/ 236862 w 308472"/>
              <a:gd name="connsiteY2" fmla="*/ 297455 h 352540"/>
              <a:gd name="connsiteX3" fmla="*/ 308472 w 308472"/>
              <a:gd name="connsiteY3" fmla="*/ 352540 h 352540"/>
            </a:gdLst>
            <a:ahLst/>
            <a:cxnLst>
              <a:cxn ang="0">
                <a:pos x="connsiteX0" y="connsiteY0"/>
              </a:cxn>
              <a:cxn ang="0">
                <a:pos x="connsiteX1" y="connsiteY1"/>
              </a:cxn>
              <a:cxn ang="0">
                <a:pos x="connsiteX2" y="connsiteY2"/>
              </a:cxn>
              <a:cxn ang="0">
                <a:pos x="connsiteX3" y="connsiteY3"/>
              </a:cxn>
            </a:cxnLst>
            <a:rect l="l" t="t" r="r" b="b"/>
            <a:pathLst>
              <a:path w="308472" h="352540">
                <a:moveTo>
                  <a:pt x="0" y="0"/>
                </a:moveTo>
                <a:cubicBezTo>
                  <a:pt x="51871" y="30296"/>
                  <a:pt x="103742" y="60593"/>
                  <a:pt x="143219" y="110169"/>
                </a:cubicBezTo>
                <a:cubicBezTo>
                  <a:pt x="182696" y="159745"/>
                  <a:pt x="209320" y="257060"/>
                  <a:pt x="236862" y="297455"/>
                </a:cubicBezTo>
                <a:cubicBezTo>
                  <a:pt x="264404" y="337850"/>
                  <a:pt x="286438" y="345195"/>
                  <a:pt x="308472" y="352540"/>
                </a:cubicBezTo>
              </a:path>
            </a:pathLst>
          </a:custGeom>
          <a:noFill/>
          <a:ln w="25400">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130">
            <a:extLst>
              <a:ext uri="{FF2B5EF4-FFF2-40B4-BE49-F238E27FC236}">
                <a16:creationId xmlns:a16="http://schemas.microsoft.com/office/drawing/2014/main" id="{3B2862E9-C801-904F-BDFB-9BB08161BC7C}"/>
              </a:ext>
            </a:extLst>
          </p:cNvPr>
          <p:cNvSpPr/>
          <p:nvPr/>
        </p:nvSpPr>
        <p:spPr>
          <a:xfrm flipH="1">
            <a:off x="9035610" y="4336081"/>
            <a:ext cx="895701" cy="235962"/>
          </a:xfrm>
          <a:custGeom>
            <a:avLst/>
            <a:gdLst>
              <a:gd name="connsiteX0" fmla="*/ 0 w 845127"/>
              <a:gd name="connsiteY0" fmla="*/ 14290 h 235962"/>
              <a:gd name="connsiteX1" fmla="*/ 311727 w 845127"/>
              <a:gd name="connsiteY1" fmla="*/ 21217 h 235962"/>
              <a:gd name="connsiteX2" fmla="*/ 588818 w 845127"/>
              <a:gd name="connsiteY2" fmla="*/ 14290 h 235962"/>
              <a:gd name="connsiteX3" fmla="*/ 845127 w 845127"/>
              <a:gd name="connsiteY3" fmla="*/ 235962 h 235962"/>
            </a:gdLst>
            <a:ahLst/>
            <a:cxnLst>
              <a:cxn ang="0">
                <a:pos x="connsiteX0" y="connsiteY0"/>
              </a:cxn>
              <a:cxn ang="0">
                <a:pos x="connsiteX1" y="connsiteY1"/>
              </a:cxn>
              <a:cxn ang="0">
                <a:pos x="connsiteX2" y="connsiteY2"/>
              </a:cxn>
              <a:cxn ang="0">
                <a:pos x="connsiteX3" y="connsiteY3"/>
              </a:cxn>
            </a:cxnLst>
            <a:rect l="l" t="t" r="r" b="b"/>
            <a:pathLst>
              <a:path w="845127" h="235962">
                <a:moveTo>
                  <a:pt x="0" y="14290"/>
                </a:moveTo>
                <a:cubicBezTo>
                  <a:pt x="106795" y="17753"/>
                  <a:pt x="213591" y="21217"/>
                  <a:pt x="311727" y="21217"/>
                </a:cubicBezTo>
                <a:cubicBezTo>
                  <a:pt x="409863" y="21217"/>
                  <a:pt x="499918" y="-21501"/>
                  <a:pt x="588818" y="14290"/>
                </a:cubicBezTo>
                <a:cubicBezTo>
                  <a:pt x="677718" y="50081"/>
                  <a:pt x="761422" y="143021"/>
                  <a:pt x="845127" y="235962"/>
                </a:cubicBezTo>
              </a:path>
            </a:pathLst>
          </a:custGeom>
          <a:noFill/>
          <a:ln w="25400">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3" name="Straight Connector 132">
            <a:extLst>
              <a:ext uri="{FF2B5EF4-FFF2-40B4-BE49-F238E27FC236}">
                <a16:creationId xmlns:a16="http://schemas.microsoft.com/office/drawing/2014/main" id="{CCB2A94C-A414-4944-93AA-AAF18E97A922}"/>
              </a:ext>
            </a:extLst>
          </p:cNvPr>
          <p:cNvCxnSpPr>
            <a:cxnSpLocks/>
          </p:cNvCxnSpPr>
          <p:nvPr/>
        </p:nvCxnSpPr>
        <p:spPr>
          <a:xfrm flipH="1" flipV="1">
            <a:off x="8899070" y="2100839"/>
            <a:ext cx="637393" cy="703732"/>
          </a:xfrm>
          <a:prstGeom prst="line">
            <a:avLst/>
          </a:prstGeom>
        </p:spPr>
        <p:style>
          <a:lnRef idx="1">
            <a:schemeClr val="dk1"/>
          </a:lnRef>
          <a:fillRef idx="0">
            <a:schemeClr val="dk1"/>
          </a:fillRef>
          <a:effectRef idx="0">
            <a:schemeClr val="dk1"/>
          </a:effectRef>
          <a:fontRef idx="minor">
            <a:schemeClr val="tx1"/>
          </a:fontRef>
        </p:style>
      </p:cxnSp>
      <p:sp>
        <p:nvSpPr>
          <p:cNvPr id="135" name="TextBox 134">
            <a:extLst>
              <a:ext uri="{FF2B5EF4-FFF2-40B4-BE49-F238E27FC236}">
                <a16:creationId xmlns:a16="http://schemas.microsoft.com/office/drawing/2014/main" id="{291C62E8-AA0E-AD4A-8A72-D7765744A159}"/>
              </a:ext>
            </a:extLst>
          </p:cNvPr>
          <p:cNvSpPr txBox="1"/>
          <p:nvPr/>
        </p:nvSpPr>
        <p:spPr>
          <a:xfrm>
            <a:off x="7239000" y="1661309"/>
            <a:ext cx="3320140" cy="646331"/>
          </a:xfrm>
          <a:prstGeom prst="rect">
            <a:avLst/>
          </a:prstGeom>
          <a:noFill/>
        </p:spPr>
        <p:txBody>
          <a:bodyPr wrap="none" rtlCol="0">
            <a:spAutoFit/>
          </a:bodyPr>
          <a:lstStyle/>
          <a:p>
            <a:r>
              <a:rPr lang="en-US" dirty="0"/>
              <a:t>Generate masks according to the </a:t>
            </a:r>
          </a:p>
          <a:p>
            <a:r>
              <a:rPr lang="en-US" dirty="0"/>
              <a:t>striding pattern</a:t>
            </a:r>
          </a:p>
        </p:txBody>
      </p:sp>
      <p:sp>
        <p:nvSpPr>
          <p:cNvPr id="120" name="Rectangle 119">
            <a:extLst>
              <a:ext uri="{FF2B5EF4-FFF2-40B4-BE49-F238E27FC236}">
                <a16:creationId xmlns:a16="http://schemas.microsoft.com/office/drawing/2014/main" id="{692DD4FD-F898-FE4C-BB14-4BAAF1357CA6}"/>
              </a:ext>
            </a:extLst>
          </p:cNvPr>
          <p:cNvSpPr/>
          <p:nvPr/>
        </p:nvSpPr>
        <p:spPr>
          <a:xfrm rot="16200000">
            <a:off x="2586499" y="4280785"/>
            <a:ext cx="402259" cy="399534"/>
          </a:xfrm>
          <a:prstGeom prst="rect">
            <a:avLst/>
          </a:prstGeom>
          <a:pattFill prst="wdUpDiag">
            <a:fgClr>
              <a:schemeClr val="bg1">
                <a:lumMod val="50000"/>
              </a:schemeClr>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27" name="Oval 126">
            <a:extLst>
              <a:ext uri="{FF2B5EF4-FFF2-40B4-BE49-F238E27FC236}">
                <a16:creationId xmlns:a16="http://schemas.microsoft.com/office/drawing/2014/main" id="{15F5E4C2-3883-3640-A987-653A1D96FDED}"/>
              </a:ext>
            </a:extLst>
          </p:cNvPr>
          <p:cNvSpPr/>
          <p:nvPr/>
        </p:nvSpPr>
        <p:spPr>
          <a:xfrm rot="5400000">
            <a:off x="2617275" y="4330935"/>
            <a:ext cx="321930" cy="321930"/>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a:extLst>
              <a:ext uri="{FF2B5EF4-FFF2-40B4-BE49-F238E27FC236}">
                <a16:creationId xmlns:a16="http://schemas.microsoft.com/office/drawing/2014/main" id="{EB8191DA-393C-914C-9E9E-8183DC48FF69}"/>
              </a:ext>
            </a:extLst>
          </p:cNvPr>
          <p:cNvSpPr/>
          <p:nvPr/>
        </p:nvSpPr>
        <p:spPr>
          <a:xfrm rot="5400000">
            <a:off x="2189451" y="4331391"/>
            <a:ext cx="321930" cy="321930"/>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Oval 135">
            <a:extLst>
              <a:ext uri="{FF2B5EF4-FFF2-40B4-BE49-F238E27FC236}">
                <a16:creationId xmlns:a16="http://schemas.microsoft.com/office/drawing/2014/main" id="{26055C43-6413-8D40-9FB8-AA7843B9201A}"/>
              </a:ext>
            </a:extLst>
          </p:cNvPr>
          <p:cNvSpPr/>
          <p:nvPr/>
        </p:nvSpPr>
        <p:spPr>
          <a:xfrm rot="5400000">
            <a:off x="1763392" y="4330935"/>
            <a:ext cx="321930" cy="321930"/>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Oval 136">
            <a:extLst>
              <a:ext uri="{FF2B5EF4-FFF2-40B4-BE49-F238E27FC236}">
                <a16:creationId xmlns:a16="http://schemas.microsoft.com/office/drawing/2014/main" id="{249592A4-0779-9F42-A884-A313B62C2E8A}"/>
              </a:ext>
            </a:extLst>
          </p:cNvPr>
          <p:cNvSpPr/>
          <p:nvPr/>
        </p:nvSpPr>
        <p:spPr>
          <a:xfrm rot="5400000">
            <a:off x="1337333" y="4330935"/>
            <a:ext cx="321930" cy="321930"/>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Oval 137">
            <a:extLst>
              <a:ext uri="{FF2B5EF4-FFF2-40B4-BE49-F238E27FC236}">
                <a16:creationId xmlns:a16="http://schemas.microsoft.com/office/drawing/2014/main" id="{F80B9668-B079-1142-9313-5BED99D0D274}"/>
              </a:ext>
            </a:extLst>
          </p:cNvPr>
          <p:cNvSpPr/>
          <p:nvPr/>
        </p:nvSpPr>
        <p:spPr>
          <a:xfrm rot="5400000">
            <a:off x="911274" y="4331022"/>
            <a:ext cx="321930" cy="321930"/>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Oval 138">
            <a:extLst>
              <a:ext uri="{FF2B5EF4-FFF2-40B4-BE49-F238E27FC236}">
                <a16:creationId xmlns:a16="http://schemas.microsoft.com/office/drawing/2014/main" id="{8CD0437E-EAE5-7449-AE66-7C39DF2B71EB}"/>
              </a:ext>
            </a:extLst>
          </p:cNvPr>
          <p:cNvSpPr/>
          <p:nvPr/>
        </p:nvSpPr>
        <p:spPr>
          <a:xfrm rot="5400000">
            <a:off x="486097" y="4335865"/>
            <a:ext cx="321930" cy="321930"/>
          </a:xfrm>
          <a:prstGeom prst="ellipse">
            <a:avLst/>
          </a:prstGeom>
          <a:solidFill>
            <a:srgbClr val="C7A1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5E87CA35-7F86-B148-88C7-1151DC0F563B}"/>
              </a:ext>
            </a:extLst>
          </p:cNvPr>
          <p:cNvSpPr/>
          <p:nvPr/>
        </p:nvSpPr>
        <p:spPr>
          <a:xfrm rot="5400000">
            <a:off x="2617275" y="4817559"/>
            <a:ext cx="321930" cy="321930"/>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a:extLst>
              <a:ext uri="{FF2B5EF4-FFF2-40B4-BE49-F238E27FC236}">
                <a16:creationId xmlns:a16="http://schemas.microsoft.com/office/drawing/2014/main" id="{BB314E5E-D994-E84F-8D4C-646E195D6FBA}"/>
              </a:ext>
            </a:extLst>
          </p:cNvPr>
          <p:cNvSpPr/>
          <p:nvPr/>
        </p:nvSpPr>
        <p:spPr>
          <a:xfrm rot="5400000">
            <a:off x="2189451" y="4817559"/>
            <a:ext cx="321930" cy="321930"/>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a:extLst>
              <a:ext uri="{FF2B5EF4-FFF2-40B4-BE49-F238E27FC236}">
                <a16:creationId xmlns:a16="http://schemas.microsoft.com/office/drawing/2014/main" id="{6DD4ECAA-2480-8C45-90BC-25AF8E126766}"/>
              </a:ext>
            </a:extLst>
          </p:cNvPr>
          <p:cNvSpPr/>
          <p:nvPr/>
        </p:nvSpPr>
        <p:spPr>
          <a:xfrm rot="5400000">
            <a:off x="1763392" y="4817559"/>
            <a:ext cx="321930" cy="321930"/>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03A8FF12-E822-3444-9B6A-7070FB084B76}"/>
              </a:ext>
            </a:extLst>
          </p:cNvPr>
          <p:cNvSpPr/>
          <p:nvPr/>
        </p:nvSpPr>
        <p:spPr>
          <a:xfrm rot="16200000">
            <a:off x="2571482" y="5299049"/>
            <a:ext cx="402259" cy="429572"/>
          </a:xfrm>
          <a:prstGeom prst="rect">
            <a:avLst/>
          </a:prstGeom>
          <a:pattFill prst="wdUpDiag">
            <a:fgClr>
              <a:schemeClr val="bg1">
                <a:lumMod val="50000"/>
              </a:schemeClr>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44" name="Oval 143">
            <a:extLst>
              <a:ext uri="{FF2B5EF4-FFF2-40B4-BE49-F238E27FC236}">
                <a16:creationId xmlns:a16="http://schemas.microsoft.com/office/drawing/2014/main" id="{07CEF3DE-E1CC-384B-8E8E-BDDAE93A8213}"/>
              </a:ext>
            </a:extLst>
          </p:cNvPr>
          <p:cNvSpPr/>
          <p:nvPr/>
        </p:nvSpPr>
        <p:spPr>
          <a:xfrm rot="5400000">
            <a:off x="1337333" y="4817559"/>
            <a:ext cx="321930" cy="321930"/>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947D19C5-32ED-4A49-97C8-B057391667DC}"/>
              </a:ext>
            </a:extLst>
          </p:cNvPr>
          <p:cNvSpPr/>
          <p:nvPr/>
        </p:nvSpPr>
        <p:spPr>
          <a:xfrm rot="5400000">
            <a:off x="911274" y="4817559"/>
            <a:ext cx="321930" cy="321930"/>
          </a:xfrm>
          <a:prstGeom prst="ellipse">
            <a:avLst/>
          </a:prstGeom>
          <a:solidFill>
            <a:srgbClr val="C7A1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Oval 145">
            <a:extLst>
              <a:ext uri="{FF2B5EF4-FFF2-40B4-BE49-F238E27FC236}">
                <a16:creationId xmlns:a16="http://schemas.microsoft.com/office/drawing/2014/main" id="{B02A16D3-2554-4E4E-AF42-C9A793E5B921}"/>
              </a:ext>
            </a:extLst>
          </p:cNvPr>
          <p:cNvSpPr/>
          <p:nvPr/>
        </p:nvSpPr>
        <p:spPr>
          <a:xfrm rot="5400000">
            <a:off x="2617275" y="5348326"/>
            <a:ext cx="321930" cy="321930"/>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Oval 146">
            <a:extLst>
              <a:ext uri="{FF2B5EF4-FFF2-40B4-BE49-F238E27FC236}">
                <a16:creationId xmlns:a16="http://schemas.microsoft.com/office/drawing/2014/main" id="{67295EEC-F19F-0A41-B15B-654BB206BBDB}"/>
              </a:ext>
            </a:extLst>
          </p:cNvPr>
          <p:cNvSpPr/>
          <p:nvPr/>
        </p:nvSpPr>
        <p:spPr>
          <a:xfrm rot="5400000">
            <a:off x="2189451" y="5348326"/>
            <a:ext cx="321930" cy="321930"/>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Oval 147">
            <a:extLst>
              <a:ext uri="{FF2B5EF4-FFF2-40B4-BE49-F238E27FC236}">
                <a16:creationId xmlns:a16="http://schemas.microsoft.com/office/drawing/2014/main" id="{8E53675E-99C6-1443-BC6D-D9C9FB070031}"/>
              </a:ext>
            </a:extLst>
          </p:cNvPr>
          <p:cNvSpPr/>
          <p:nvPr/>
        </p:nvSpPr>
        <p:spPr>
          <a:xfrm rot="5400000">
            <a:off x="1763392" y="5348326"/>
            <a:ext cx="321930" cy="321930"/>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Oval 148">
            <a:extLst>
              <a:ext uri="{FF2B5EF4-FFF2-40B4-BE49-F238E27FC236}">
                <a16:creationId xmlns:a16="http://schemas.microsoft.com/office/drawing/2014/main" id="{883A2D6B-0944-6F49-9169-4218A45C321B}"/>
              </a:ext>
            </a:extLst>
          </p:cNvPr>
          <p:cNvSpPr/>
          <p:nvPr/>
        </p:nvSpPr>
        <p:spPr>
          <a:xfrm rot="5400000">
            <a:off x="1337333" y="5348326"/>
            <a:ext cx="321930" cy="321930"/>
          </a:xfrm>
          <a:prstGeom prst="ellipse">
            <a:avLst/>
          </a:prstGeom>
          <a:solidFill>
            <a:srgbClr val="C7A1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Rectangle 149">
            <a:extLst>
              <a:ext uri="{FF2B5EF4-FFF2-40B4-BE49-F238E27FC236}">
                <a16:creationId xmlns:a16="http://schemas.microsoft.com/office/drawing/2014/main" id="{750B6E42-A300-A447-A228-E163F88F0689}"/>
              </a:ext>
            </a:extLst>
          </p:cNvPr>
          <p:cNvSpPr/>
          <p:nvPr/>
        </p:nvSpPr>
        <p:spPr>
          <a:xfrm rot="16200000">
            <a:off x="2592244" y="6361270"/>
            <a:ext cx="402259" cy="411025"/>
          </a:xfrm>
          <a:prstGeom prst="rect">
            <a:avLst/>
          </a:prstGeom>
          <a:pattFill prst="wdUpDiag">
            <a:fgClr>
              <a:schemeClr val="bg1">
                <a:lumMod val="50000"/>
              </a:schemeClr>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51" name="Oval 150">
            <a:extLst>
              <a:ext uri="{FF2B5EF4-FFF2-40B4-BE49-F238E27FC236}">
                <a16:creationId xmlns:a16="http://schemas.microsoft.com/office/drawing/2014/main" id="{C10B1087-01F1-D44A-BEC4-12D2D7342F5F}"/>
              </a:ext>
            </a:extLst>
          </p:cNvPr>
          <p:cNvSpPr/>
          <p:nvPr/>
        </p:nvSpPr>
        <p:spPr>
          <a:xfrm rot="5400000">
            <a:off x="2617275" y="5879093"/>
            <a:ext cx="321930" cy="321930"/>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a:extLst>
              <a:ext uri="{FF2B5EF4-FFF2-40B4-BE49-F238E27FC236}">
                <a16:creationId xmlns:a16="http://schemas.microsoft.com/office/drawing/2014/main" id="{6D1AE31B-42DC-5744-93FD-9C2C3D896516}"/>
              </a:ext>
            </a:extLst>
          </p:cNvPr>
          <p:cNvSpPr/>
          <p:nvPr/>
        </p:nvSpPr>
        <p:spPr>
          <a:xfrm rot="5400000">
            <a:off x="2189451" y="5879093"/>
            <a:ext cx="321930" cy="321930"/>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a:extLst>
              <a:ext uri="{FF2B5EF4-FFF2-40B4-BE49-F238E27FC236}">
                <a16:creationId xmlns:a16="http://schemas.microsoft.com/office/drawing/2014/main" id="{E6C276D7-5E9B-9647-9C53-1249CAA13C5F}"/>
              </a:ext>
            </a:extLst>
          </p:cNvPr>
          <p:cNvSpPr/>
          <p:nvPr/>
        </p:nvSpPr>
        <p:spPr>
          <a:xfrm rot="5400000">
            <a:off x="1763392" y="5879093"/>
            <a:ext cx="321930" cy="321930"/>
          </a:xfrm>
          <a:prstGeom prst="ellipse">
            <a:avLst/>
          </a:prstGeom>
          <a:solidFill>
            <a:srgbClr val="C7A1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a:extLst>
              <a:ext uri="{FF2B5EF4-FFF2-40B4-BE49-F238E27FC236}">
                <a16:creationId xmlns:a16="http://schemas.microsoft.com/office/drawing/2014/main" id="{E8A979AC-48BA-2A48-9103-6F3E47EFAD1F}"/>
              </a:ext>
            </a:extLst>
          </p:cNvPr>
          <p:cNvSpPr/>
          <p:nvPr/>
        </p:nvSpPr>
        <p:spPr>
          <a:xfrm rot="5400000">
            <a:off x="2617275" y="6409860"/>
            <a:ext cx="321930" cy="321930"/>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a:extLst>
              <a:ext uri="{FF2B5EF4-FFF2-40B4-BE49-F238E27FC236}">
                <a16:creationId xmlns:a16="http://schemas.microsoft.com/office/drawing/2014/main" id="{A824E5C2-FB38-414C-80E0-09FEEE13300E}"/>
              </a:ext>
            </a:extLst>
          </p:cNvPr>
          <p:cNvSpPr/>
          <p:nvPr/>
        </p:nvSpPr>
        <p:spPr>
          <a:xfrm rot="5400000">
            <a:off x="2189451" y="6409860"/>
            <a:ext cx="321930" cy="321930"/>
          </a:xfrm>
          <a:prstGeom prst="ellipse">
            <a:avLst/>
          </a:prstGeom>
          <a:solidFill>
            <a:srgbClr val="C7A1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ectangle 155">
            <a:extLst>
              <a:ext uri="{FF2B5EF4-FFF2-40B4-BE49-F238E27FC236}">
                <a16:creationId xmlns:a16="http://schemas.microsoft.com/office/drawing/2014/main" id="{EAAFA790-291D-4648-84BF-CF8BD0879FCA}"/>
              </a:ext>
            </a:extLst>
          </p:cNvPr>
          <p:cNvSpPr/>
          <p:nvPr/>
        </p:nvSpPr>
        <p:spPr>
          <a:xfrm rot="16200000">
            <a:off x="1081290" y="4087232"/>
            <a:ext cx="402258" cy="78664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Rectangle 156">
            <a:extLst>
              <a:ext uri="{FF2B5EF4-FFF2-40B4-BE49-F238E27FC236}">
                <a16:creationId xmlns:a16="http://schemas.microsoft.com/office/drawing/2014/main" id="{D82BD2DB-161A-D046-A750-2AB11FDC1F2B}"/>
              </a:ext>
            </a:extLst>
          </p:cNvPr>
          <p:cNvSpPr/>
          <p:nvPr/>
        </p:nvSpPr>
        <p:spPr>
          <a:xfrm rot="16200000">
            <a:off x="1510145" y="4599869"/>
            <a:ext cx="402258" cy="78080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Rectangle 157">
            <a:extLst>
              <a:ext uri="{FF2B5EF4-FFF2-40B4-BE49-F238E27FC236}">
                <a16:creationId xmlns:a16="http://schemas.microsoft.com/office/drawing/2014/main" id="{C47F3ED0-DA23-7245-B09A-094C6AA396DF}"/>
              </a:ext>
            </a:extLst>
          </p:cNvPr>
          <p:cNvSpPr/>
          <p:nvPr/>
        </p:nvSpPr>
        <p:spPr>
          <a:xfrm rot="16200000">
            <a:off x="1928089" y="4091460"/>
            <a:ext cx="402258" cy="78080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Rectangle 158">
            <a:extLst>
              <a:ext uri="{FF2B5EF4-FFF2-40B4-BE49-F238E27FC236}">
                <a16:creationId xmlns:a16="http://schemas.microsoft.com/office/drawing/2014/main" id="{863A6CFC-8898-A84C-B3A8-B2245ACD67A4}"/>
              </a:ext>
            </a:extLst>
          </p:cNvPr>
          <p:cNvSpPr/>
          <p:nvPr/>
        </p:nvSpPr>
        <p:spPr>
          <a:xfrm rot="16200000">
            <a:off x="2375004" y="4582964"/>
            <a:ext cx="402258" cy="82252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Rectangle 159">
            <a:extLst>
              <a:ext uri="{FF2B5EF4-FFF2-40B4-BE49-F238E27FC236}">
                <a16:creationId xmlns:a16="http://schemas.microsoft.com/office/drawing/2014/main" id="{FA24C696-188A-184B-A2FD-45F515D8F73E}"/>
              </a:ext>
            </a:extLst>
          </p:cNvPr>
          <p:cNvSpPr/>
          <p:nvPr/>
        </p:nvSpPr>
        <p:spPr>
          <a:xfrm rot="16200000">
            <a:off x="2386493" y="5633607"/>
            <a:ext cx="402258" cy="82252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Rectangle 160">
            <a:extLst>
              <a:ext uri="{FF2B5EF4-FFF2-40B4-BE49-F238E27FC236}">
                <a16:creationId xmlns:a16="http://schemas.microsoft.com/office/drawing/2014/main" id="{B28A45D3-EC28-7641-85D0-2549FB35CC3D}"/>
              </a:ext>
            </a:extLst>
          </p:cNvPr>
          <p:cNvSpPr/>
          <p:nvPr/>
        </p:nvSpPr>
        <p:spPr>
          <a:xfrm rot="16200000">
            <a:off x="1930701" y="5123433"/>
            <a:ext cx="402258" cy="78080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E4AD0793-5A93-374C-9971-06421C83A332}"/>
              </a:ext>
            </a:extLst>
          </p:cNvPr>
          <p:cNvGrpSpPr/>
          <p:nvPr/>
        </p:nvGrpSpPr>
        <p:grpSpPr>
          <a:xfrm>
            <a:off x="3780631" y="4299158"/>
            <a:ext cx="2171813" cy="2262139"/>
            <a:chOff x="3780631" y="4299158"/>
            <a:chExt cx="2171813" cy="2262139"/>
          </a:xfrm>
        </p:grpSpPr>
        <p:sp>
          <p:nvSpPr>
            <p:cNvPr id="191" name="Rectangle 190">
              <a:extLst>
                <a:ext uri="{FF2B5EF4-FFF2-40B4-BE49-F238E27FC236}">
                  <a16:creationId xmlns:a16="http://schemas.microsoft.com/office/drawing/2014/main" id="{2C107C61-515F-6646-B60D-BBE241BC461A}"/>
                </a:ext>
              </a:extLst>
            </p:cNvPr>
            <p:cNvSpPr/>
            <p:nvPr/>
          </p:nvSpPr>
          <p:spPr>
            <a:xfrm rot="16200000">
              <a:off x="5425657" y="4142182"/>
              <a:ext cx="360274" cy="674225"/>
            </a:xfrm>
            <a:prstGeom prst="rect">
              <a:avLst/>
            </a:prstGeom>
            <a:pattFill prst="wdUpDiag">
              <a:fgClr>
                <a:schemeClr val="bg1">
                  <a:lumMod val="50000"/>
                </a:schemeClr>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69" name="Oval 168">
              <a:extLst>
                <a:ext uri="{FF2B5EF4-FFF2-40B4-BE49-F238E27FC236}">
                  <a16:creationId xmlns:a16="http://schemas.microsoft.com/office/drawing/2014/main" id="{D57A760A-F98D-0641-95A3-08F588EC63D4}"/>
                </a:ext>
              </a:extLst>
            </p:cNvPr>
            <p:cNvSpPr/>
            <p:nvPr/>
          </p:nvSpPr>
          <p:spPr>
            <a:xfrm>
              <a:off x="3854231" y="4373993"/>
              <a:ext cx="180242" cy="180242"/>
            </a:xfrm>
            <a:prstGeom prst="ellipse">
              <a:avLst/>
            </a:prstGeom>
            <a:solidFill>
              <a:schemeClr val="accent5">
                <a:lumMod val="60000"/>
                <a:lumOff val="4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solidFill>
                  <a:schemeClr val="tx1"/>
                </a:solidFill>
              </a:endParaRPr>
            </a:p>
          </p:txBody>
        </p:sp>
        <p:sp>
          <p:nvSpPr>
            <p:cNvPr id="170" name="Oval 169">
              <a:extLst>
                <a:ext uri="{FF2B5EF4-FFF2-40B4-BE49-F238E27FC236}">
                  <a16:creationId xmlns:a16="http://schemas.microsoft.com/office/drawing/2014/main" id="{C3D8E9F2-3E50-B84A-A1ED-02F2A6F28CDF}"/>
                </a:ext>
              </a:extLst>
            </p:cNvPr>
            <p:cNvSpPr/>
            <p:nvPr/>
          </p:nvSpPr>
          <p:spPr>
            <a:xfrm>
              <a:off x="4221572" y="4380275"/>
              <a:ext cx="180242" cy="180242"/>
            </a:xfrm>
            <a:prstGeom prst="ellipse">
              <a:avLst/>
            </a:prstGeom>
            <a:solidFill>
              <a:schemeClr val="accent5">
                <a:lumMod val="60000"/>
                <a:lumOff val="4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solidFill>
                  <a:schemeClr val="tx1"/>
                </a:solidFill>
              </a:endParaRPr>
            </a:p>
          </p:txBody>
        </p:sp>
        <p:sp>
          <p:nvSpPr>
            <p:cNvPr id="171" name="Oval 170">
              <a:extLst>
                <a:ext uri="{FF2B5EF4-FFF2-40B4-BE49-F238E27FC236}">
                  <a16:creationId xmlns:a16="http://schemas.microsoft.com/office/drawing/2014/main" id="{76E5347C-4C2E-B54A-A2FF-DF1E62DC5212}"/>
                </a:ext>
              </a:extLst>
            </p:cNvPr>
            <p:cNvSpPr/>
            <p:nvPr/>
          </p:nvSpPr>
          <p:spPr>
            <a:xfrm>
              <a:off x="5335994" y="4380275"/>
              <a:ext cx="180242" cy="180242"/>
            </a:xfrm>
            <a:prstGeom prst="ellipse">
              <a:avLst/>
            </a:prstGeom>
            <a:solidFill>
              <a:schemeClr val="accent5">
                <a:lumMod val="60000"/>
                <a:lumOff val="4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solidFill>
                  <a:schemeClr val="tx1"/>
                </a:solidFill>
              </a:endParaRPr>
            </a:p>
          </p:txBody>
        </p:sp>
        <p:sp>
          <p:nvSpPr>
            <p:cNvPr id="172" name="Oval 171">
              <a:extLst>
                <a:ext uri="{FF2B5EF4-FFF2-40B4-BE49-F238E27FC236}">
                  <a16:creationId xmlns:a16="http://schemas.microsoft.com/office/drawing/2014/main" id="{075A10BC-9A4D-6B46-AF37-BE58493D04C5}"/>
                </a:ext>
              </a:extLst>
            </p:cNvPr>
            <p:cNvSpPr/>
            <p:nvPr/>
          </p:nvSpPr>
          <p:spPr>
            <a:xfrm>
              <a:off x="4594455" y="4380275"/>
              <a:ext cx="180242" cy="180242"/>
            </a:xfrm>
            <a:prstGeom prst="ellipse">
              <a:avLst/>
            </a:prstGeom>
            <a:solidFill>
              <a:schemeClr val="accent5">
                <a:lumMod val="60000"/>
                <a:lumOff val="4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solidFill>
                  <a:schemeClr val="tx1"/>
                </a:solidFill>
              </a:endParaRPr>
            </a:p>
          </p:txBody>
        </p:sp>
        <p:sp>
          <p:nvSpPr>
            <p:cNvPr id="173" name="Oval 172">
              <a:extLst>
                <a:ext uri="{FF2B5EF4-FFF2-40B4-BE49-F238E27FC236}">
                  <a16:creationId xmlns:a16="http://schemas.microsoft.com/office/drawing/2014/main" id="{88846F3D-E72B-4F42-9619-6303365424A3}"/>
                </a:ext>
              </a:extLst>
            </p:cNvPr>
            <p:cNvSpPr/>
            <p:nvPr/>
          </p:nvSpPr>
          <p:spPr>
            <a:xfrm>
              <a:off x="4961796" y="4380275"/>
              <a:ext cx="180242" cy="180242"/>
            </a:xfrm>
            <a:prstGeom prst="ellipse">
              <a:avLst/>
            </a:prstGeom>
            <a:solidFill>
              <a:schemeClr val="accent5">
                <a:lumMod val="60000"/>
                <a:lumOff val="4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solidFill>
                  <a:schemeClr val="tx1"/>
                </a:solidFill>
              </a:endParaRPr>
            </a:p>
          </p:txBody>
        </p:sp>
        <p:sp>
          <p:nvSpPr>
            <p:cNvPr id="174" name="Oval 173">
              <a:extLst>
                <a:ext uri="{FF2B5EF4-FFF2-40B4-BE49-F238E27FC236}">
                  <a16:creationId xmlns:a16="http://schemas.microsoft.com/office/drawing/2014/main" id="{D29DCF43-9C10-0243-934B-32F9808A71CC}"/>
                </a:ext>
              </a:extLst>
            </p:cNvPr>
            <p:cNvSpPr/>
            <p:nvPr/>
          </p:nvSpPr>
          <p:spPr>
            <a:xfrm>
              <a:off x="4226907" y="4852703"/>
              <a:ext cx="180242" cy="180242"/>
            </a:xfrm>
            <a:prstGeom prst="ellipse">
              <a:avLst/>
            </a:prstGeom>
            <a:solidFill>
              <a:schemeClr val="accent5">
                <a:lumMod val="60000"/>
                <a:lumOff val="4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solidFill>
                  <a:schemeClr val="tx1"/>
                </a:solidFill>
              </a:endParaRPr>
            </a:p>
          </p:txBody>
        </p:sp>
        <p:sp>
          <p:nvSpPr>
            <p:cNvPr id="197" name="Rectangle 196">
              <a:extLst>
                <a:ext uri="{FF2B5EF4-FFF2-40B4-BE49-F238E27FC236}">
                  <a16:creationId xmlns:a16="http://schemas.microsoft.com/office/drawing/2014/main" id="{D93BAD8B-BB52-2442-8A47-4F4CCA5D361F}"/>
                </a:ext>
              </a:extLst>
            </p:cNvPr>
            <p:cNvSpPr/>
            <p:nvPr/>
          </p:nvSpPr>
          <p:spPr>
            <a:xfrm rot="16200000">
              <a:off x="5435195" y="5082177"/>
              <a:ext cx="360274" cy="674225"/>
            </a:xfrm>
            <a:prstGeom prst="rect">
              <a:avLst/>
            </a:prstGeom>
            <a:pattFill prst="wdUpDiag">
              <a:fgClr>
                <a:schemeClr val="bg1">
                  <a:lumMod val="50000"/>
                </a:schemeClr>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98" name="Rectangle 197">
              <a:extLst>
                <a:ext uri="{FF2B5EF4-FFF2-40B4-BE49-F238E27FC236}">
                  <a16:creationId xmlns:a16="http://schemas.microsoft.com/office/drawing/2014/main" id="{17F92B68-8258-5343-BFFF-E17222343D9D}"/>
                </a:ext>
              </a:extLst>
            </p:cNvPr>
            <p:cNvSpPr/>
            <p:nvPr/>
          </p:nvSpPr>
          <p:spPr>
            <a:xfrm rot="16200000">
              <a:off x="5373856" y="6044047"/>
              <a:ext cx="360274" cy="674225"/>
            </a:xfrm>
            <a:prstGeom prst="rect">
              <a:avLst/>
            </a:prstGeom>
            <a:pattFill prst="wdUpDiag">
              <a:fgClr>
                <a:schemeClr val="bg1">
                  <a:lumMod val="50000"/>
                </a:schemeClr>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75" name="Oval 174">
              <a:extLst>
                <a:ext uri="{FF2B5EF4-FFF2-40B4-BE49-F238E27FC236}">
                  <a16:creationId xmlns:a16="http://schemas.microsoft.com/office/drawing/2014/main" id="{5DE97255-AE4E-D149-813C-E6EC8D95B87A}"/>
                </a:ext>
              </a:extLst>
            </p:cNvPr>
            <p:cNvSpPr/>
            <p:nvPr/>
          </p:nvSpPr>
          <p:spPr>
            <a:xfrm>
              <a:off x="5341329" y="4852703"/>
              <a:ext cx="180242" cy="180242"/>
            </a:xfrm>
            <a:prstGeom prst="ellipse">
              <a:avLst/>
            </a:prstGeom>
            <a:solidFill>
              <a:schemeClr val="accent5">
                <a:lumMod val="60000"/>
                <a:lumOff val="4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solidFill>
                  <a:schemeClr val="tx1"/>
                </a:solidFill>
              </a:endParaRPr>
            </a:p>
          </p:txBody>
        </p:sp>
        <p:sp>
          <p:nvSpPr>
            <p:cNvPr id="176" name="Oval 175">
              <a:extLst>
                <a:ext uri="{FF2B5EF4-FFF2-40B4-BE49-F238E27FC236}">
                  <a16:creationId xmlns:a16="http://schemas.microsoft.com/office/drawing/2014/main" id="{B833DDDA-463D-7B4C-877C-EFEF5A313E79}"/>
                </a:ext>
              </a:extLst>
            </p:cNvPr>
            <p:cNvSpPr/>
            <p:nvPr/>
          </p:nvSpPr>
          <p:spPr>
            <a:xfrm>
              <a:off x="4599790" y="4852703"/>
              <a:ext cx="180242" cy="180242"/>
            </a:xfrm>
            <a:prstGeom prst="ellipse">
              <a:avLst/>
            </a:prstGeom>
            <a:solidFill>
              <a:schemeClr val="accent5">
                <a:lumMod val="60000"/>
                <a:lumOff val="4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solidFill>
                  <a:schemeClr val="tx1"/>
                </a:solidFill>
              </a:endParaRPr>
            </a:p>
          </p:txBody>
        </p:sp>
        <p:sp>
          <p:nvSpPr>
            <p:cNvPr id="177" name="Oval 176">
              <a:extLst>
                <a:ext uri="{FF2B5EF4-FFF2-40B4-BE49-F238E27FC236}">
                  <a16:creationId xmlns:a16="http://schemas.microsoft.com/office/drawing/2014/main" id="{1004C8EE-3FB0-3B4C-907A-A9D24A2B2033}"/>
                </a:ext>
              </a:extLst>
            </p:cNvPr>
            <p:cNvSpPr/>
            <p:nvPr/>
          </p:nvSpPr>
          <p:spPr>
            <a:xfrm>
              <a:off x="4967131" y="4852703"/>
              <a:ext cx="180242" cy="180242"/>
            </a:xfrm>
            <a:prstGeom prst="ellipse">
              <a:avLst/>
            </a:prstGeom>
            <a:solidFill>
              <a:schemeClr val="accent5">
                <a:lumMod val="60000"/>
                <a:lumOff val="4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solidFill>
                  <a:schemeClr val="tx1"/>
                </a:solidFill>
              </a:endParaRPr>
            </a:p>
          </p:txBody>
        </p:sp>
        <p:sp>
          <p:nvSpPr>
            <p:cNvPr id="179" name="Oval 178">
              <a:extLst>
                <a:ext uri="{FF2B5EF4-FFF2-40B4-BE49-F238E27FC236}">
                  <a16:creationId xmlns:a16="http://schemas.microsoft.com/office/drawing/2014/main" id="{CB1E04C4-A012-0E48-A7C8-9A7F8210179F}"/>
                </a:ext>
              </a:extLst>
            </p:cNvPr>
            <p:cNvSpPr/>
            <p:nvPr/>
          </p:nvSpPr>
          <p:spPr>
            <a:xfrm>
              <a:off x="5345532" y="5319319"/>
              <a:ext cx="180242" cy="180242"/>
            </a:xfrm>
            <a:prstGeom prst="ellipse">
              <a:avLst/>
            </a:prstGeom>
            <a:solidFill>
              <a:schemeClr val="accent5">
                <a:lumMod val="60000"/>
                <a:lumOff val="4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solidFill>
                  <a:schemeClr val="tx1"/>
                </a:solidFill>
              </a:endParaRPr>
            </a:p>
          </p:txBody>
        </p:sp>
        <p:sp>
          <p:nvSpPr>
            <p:cNvPr id="180" name="Oval 179">
              <a:extLst>
                <a:ext uri="{FF2B5EF4-FFF2-40B4-BE49-F238E27FC236}">
                  <a16:creationId xmlns:a16="http://schemas.microsoft.com/office/drawing/2014/main" id="{558A7414-9722-DA45-A547-A7F828AC82AE}"/>
                </a:ext>
              </a:extLst>
            </p:cNvPr>
            <p:cNvSpPr/>
            <p:nvPr/>
          </p:nvSpPr>
          <p:spPr>
            <a:xfrm>
              <a:off x="4603993" y="5319319"/>
              <a:ext cx="180242" cy="180242"/>
            </a:xfrm>
            <a:prstGeom prst="ellipse">
              <a:avLst/>
            </a:prstGeom>
            <a:solidFill>
              <a:schemeClr val="accent5">
                <a:lumMod val="60000"/>
                <a:lumOff val="4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solidFill>
                  <a:schemeClr val="tx1"/>
                </a:solidFill>
              </a:endParaRPr>
            </a:p>
          </p:txBody>
        </p:sp>
        <p:sp>
          <p:nvSpPr>
            <p:cNvPr id="181" name="Oval 180">
              <a:extLst>
                <a:ext uri="{FF2B5EF4-FFF2-40B4-BE49-F238E27FC236}">
                  <a16:creationId xmlns:a16="http://schemas.microsoft.com/office/drawing/2014/main" id="{BAA5673E-AC42-EB43-8CAD-C1D69E8ABE18}"/>
                </a:ext>
              </a:extLst>
            </p:cNvPr>
            <p:cNvSpPr/>
            <p:nvPr/>
          </p:nvSpPr>
          <p:spPr>
            <a:xfrm>
              <a:off x="4971334" y="5319319"/>
              <a:ext cx="180242" cy="180242"/>
            </a:xfrm>
            <a:prstGeom prst="ellipse">
              <a:avLst/>
            </a:prstGeom>
            <a:solidFill>
              <a:schemeClr val="accent5">
                <a:lumMod val="60000"/>
                <a:lumOff val="4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solidFill>
                  <a:schemeClr val="tx1"/>
                </a:solidFill>
              </a:endParaRPr>
            </a:p>
          </p:txBody>
        </p:sp>
        <p:sp>
          <p:nvSpPr>
            <p:cNvPr id="182" name="Oval 181">
              <a:extLst>
                <a:ext uri="{FF2B5EF4-FFF2-40B4-BE49-F238E27FC236}">
                  <a16:creationId xmlns:a16="http://schemas.microsoft.com/office/drawing/2014/main" id="{3186B723-3751-FC4F-9696-A0575769EA32}"/>
                </a:ext>
              </a:extLst>
            </p:cNvPr>
            <p:cNvSpPr/>
            <p:nvPr/>
          </p:nvSpPr>
          <p:spPr>
            <a:xfrm>
              <a:off x="5301277" y="5806332"/>
              <a:ext cx="180242" cy="180242"/>
            </a:xfrm>
            <a:prstGeom prst="ellipse">
              <a:avLst/>
            </a:prstGeom>
            <a:solidFill>
              <a:schemeClr val="accent5">
                <a:lumMod val="60000"/>
                <a:lumOff val="4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solidFill>
                  <a:schemeClr val="tx1"/>
                </a:solidFill>
              </a:endParaRPr>
            </a:p>
          </p:txBody>
        </p:sp>
        <p:sp>
          <p:nvSpPr>
            <p:cNvPr id="183" name="Oval 182">
              <a:extLst>
                <a:ext uri="{FF2B5EF4-FFF2-40B4-BE49-F238E27FC236}">
                  <a16:creationId xmlns:a16="http://schemas.microsoft.com/office/drawing/2014/main" id="{AE09DE75-D35C-B94B-8EB5-9B5996283412}"/>
                </a:ext>
              </a:extLst>
            </p:cNvPr>
            <p:cNvSpPr/>
            <p:nvPr/>
          </p:nvSpPr>
          <p:spPr>
            <a:xfrm>
              <a:off x="4927079" y="5806332"/>
              <a:ext cx="180242" cy="180242"/>
            </a:xfrm>
            <a:prstGeom prst="ellipse">
              <a:avLst/>
            </a:prstGeom>
            <a:solidFill>
              <a:schemeClr val="accent5">
                <a:lumMod val="60000"/>
                <a:lumOff val="4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solidFill>
                  <a:schemeClr val="tx1"/>
                </a:solidFill>
              </a:endParaRPr>
            </a:p>
          </p:txBody>
        </p:sp>
        <p:sp>
          <p:nvSpPr>
            <p:cNvPr id="184" name="Oval 183">
              <a:extLst>
                <a:ext uri="{FF2B5EF4-FFF2-40B4-BE49-F238E27FC236}">
                  <a16:creationId xmlns:a16="http://schemas.microsoft.com/office/drawing/2014/main" id="{C9AA90E2-0B59-4848-8371-EE84065616B0}"/>
                </a:ext>
              </a:extLst>
            </p:cNvPr>
            <p:cNvSpPr/>
            <p:nvPr/>
          </p:nvSpPr>
          <p:spPr>
            <a:xfrm>
              <a:off x="5707780" y="4376261"/>
              <a:ext cx="180242" cy="180242"/>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solidFill>
                  <a:schemeClr val="tx1"/>
                </a:solidFill>
              </a:endParaRPr>
            </a:p>
          </p:txBody>
        </p:sp>
        <p:sp>
          <p:nvSpPr>
            <p:cNvPr id="185" name="Oval 184">
              <a:extLst>
                <a:ext uri="{FF2B5EF4-FFF2-40B4-BE49-F238E27FC236}">
                  <a16:creationId xmlns:a16="http://schemas.microsoft.com/office/drawing/2014/main" id="{CB4C778D-F35B-2E44-8DB8-B570F169C4EA}"/>
                </a:ext>
              </a:extLst>
            </p:cNvPr>
            <p:cNvSpPr/>
            <p:nvPr/>
          </p:nvSpPr>
          <p:spPr>
            <a:xfrm>
              <a:off x="5712424" y="5319983"/>
              <a:ext cx="180242" cy="180242"/>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solidFill>
                  <a:schemeClr val="tx1"/>
                </a:solidFill>
              </a:endParaRPr>
            </a:p>
          </p:txBody>
        </p:sp>
        <p:sp>
          <p:nvSpPr>
            <p:cNvPr id="186" name="Oval 185">
              <a:extLst>
                <a:ext uri="{FF2B5EF4-FFF2-40B4-BE49-F238E27FC236}">
                  <a16:creationId xmlns:a16="http://schemas.microsoft.com/office/drawing/2014/main" id="{586458FA-6146-534C-BB8D-3DC669DB49A4}"/>
                </a:ext>
              </a:extLst>
            </p:cNvPr>
            <p:cNvSpPr/>
            <p:nvPr/>
          </p:nvSpPr>
          <p:spPr>
            <a:xfrm>
              <a:off x="5278857" y="6275044"/>
              <a:ext cx="180242" cy="180242"/>
            </a:xfrm>
            <a:prstGeom prst="ellipse">
              <a:avLst/>
            </a:prstGeom>
            <a:solidFill>
              <a:schemeClr val="accent5">
                <a:lumMod val="60000"/>
                <a:lumOff val="4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solidFill>
                  <a:schemeClr val="tx1"/>
                </a:solidFill>
              </a:endParaRPr>
            </a:p>
          </p:txBody>
        </p:sp>
        <p:sp>
          <p:nvSpPr>
            <p:cNvPr id="187" name="Oval 186">
              <a:extLst>
                <a:ext uri="{FF2B5EF4-FFF2-40B4-BE49-F238E27FC236}">
                  <a16:creationId xmlns:a16="http://schemas.microsoft.com/office/drawing/2014/main" id="{F1A3FE7B-4B95-BD47-8D91-F65429597828}"/>
                </a:ext>
              </a:extLst>
            </p:cNvPr>
            <p:cNvSpPr/>
            <p:nvPr/>
          </p:nvSpPr>
          <p:spPr>
            <a:xfrm>
              <a:off x="5650643" y="6275044"/>
              <a:ext cx="180242" cy="180242"/>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solidFill>
                  <a:schemeClr val="tx1"/>
                </a:solidFill>
              </a:endParaRPr>
            </a:p>
          </p:txBody>
        </p:sp>
        <p:sp>
          <p:nvSpPr>
            <p:cNvPr id="188" name="Rectangle 187">
              <a:extLst>
                <a:ext uri="{FF2B5EF4-FFF2-40B4-BE49-F238E27FC236}">
                  <a16:creationId xmlns:a16="http://schemas.microsoft.com/office/drawing/2014/main" id="{BCA4A74B-28B2-7C46-92C0-5ED2E936DFD7}"/>
                </a:ext>
              </a:extLst>
            </p:cNvPr>
            <p:cNvSpPr/>
            <p:nvPr/>
          </p:nvSpPr>
          <p:spPr>
            <a:xfrm rot="16200000">
              <a:off x="3937607" y="4142183"/>
              <a:ext cx="360274" cy="6742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90" name="Rectangle 189">
              <a:extLst>
                <a:ext uri="{FF2B5EF4-FFF2-40B4-BE49-F238E27FC236}">
                  <a16:creationId xmlns:a16="http://schemas.microsoft.com/office/drawing/2014/main" id="{092CC6A1-84FA-164A-BB9E-67FDCE4990A7}"/>
                </a:ext>
              </a:extLst>
            </p:cNvPr>
            <p:cNvSpPr/>
            <p:nvPr/>
          </p:nvSpPr>
          <p:spPr>
            <a:xfrm rot="16200000">
              <a:off x="4698972" y="4142183"/>
              <a:ext cx="360274" cy="6742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92" name="Rectangle 191">
              <a:extLst>
                <a:ext uri="{FF2B5EF4-FFF2-40B4-BE49-F238E27FC236}">
                  <a16:creationId xmlns:a16="http://schemas.microsoft.com/office/drawing/2014/main" id="{A591CF34-6DBE-EC44-A4EA-2A0DB75996AD}"/>
                </a:ext>
              </a:extLst>
            </p:cNvPr>
            <p:cNvSpPr/>
            <p:nvPr/>
          </p:nvSpPr>
          <p:spPr>
            <a:xfrm rot="16200000">
              <a:off x="4328618" y="4599936"/>
              <a:ext cx="360274" cy="6742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93" name="Rectangle 192">
              <a:extLst>
                <a:ext uri="{FF2B5EF4-FFF2-40B4-BE49-F238E27FC236}">
                  <a16:creationId xmlns:a16="http://schemas.microsoft.com/office/drawing/2014/main" id="{CA4EBC08-5570-1340-A422-CBE1D9AFD287}"/>
                </a:ext>
              </a:extLst>
            </p:cNvPr>
            <p:cNvSpPr/>
            <p:nvPr/>
          </p:nvSpPr>
          <p:spPr>
            <a:xfrm rot="16200000">
              <a:off x="5076795" y="4602395"/>
              <a:ext cx="360274" cy="6742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94" name="Rectangle 193">
              <a:extLst>
                <a:ext uri="{FF2B5EF4-FFF2-40B4-BE49-F238E27FC236}">
                  <a16:creationId xmlns:a16="http://schemas.microsoft.com/office/drawing/2014/main" id="{25567E50-8E08-C54C-8453-87A6F289C27D}"/>
                </a:ext>
              </a:extLst>
            </p:cNvPr>
            <p:cNvSpPr/>
            <p:nvPr/>
          </p:nvSpPr>
          <p:spPr>
            <a:xfrm rot="16200000">
              <a:off x="4698972" y="5072991"/>
              <a:ext cx="360274" cy="6742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95" name="Rectangle 194">
              <a:extLst>
                <a:ext uri="{FF2B5EF4-FFF2-40B4-BE49-F238E27FC236}">
                  <a16:creationId xmlns:a16="http://schemas.microsoft.com/office/drawing/2014/main" id="{FDF991A4-0BE0-7E4F-B0E1-DFB95D0411B7}"/>
                </a:ext>
              </a:extLst>
            </p:cNvPr>
            <p:cNvSpPr/>
            <p:nvPr/>
          </p:nvSpPr>
          <p:spPr>
            <a:xfrm rot="16200000">
              <a:off x="5036743" y="5559340"/>
              <a:ext cx="360274" cy="6742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grpSp>
      <p:grpSp>
        <p:nvGrpSpPr>
          <p:cNvPr id="3" name="Group 2">
            <a:extLst>
              <a:ext uri="{FF2B5EF4-FFF2-40B4-BE49-F238E27FC236}">
                <a16:creationId xmlns:a16="http://schemas.microsoft.com/office/drawing/2014/main" id="{432B40E7-418B-F341-A8E4-8263FAF12B8F}"/>
              </a:ext>
            </a:extLst>
          </p:cNvPr>
          <p:cNvGrpSpPr/>
          <p:nvPr/>
        </p:nvGrpSpPr>
        <p:grpSpPr>
          <a:xfrm>
            <a:off x="3057612" y="4183168"/>
            <a:ext cx="4515399" cy="2360411"/>
            <a:chOff x="3073216" y="4388358"/>
            <a:chExt cx="4515399" cy="2360411"/>
          </a:xfrm>
        </p:grpSpPr>
        <p:sp>
          <p:nvSpPr>
            <p:cNvPr id="163" name="TextBox 162">
              <a:extLst>
                <a:ext uri="{FF2B5EF4-FFF2-40B4-BE49-F238E27FC236}">
                  <a16:creationId xmlns:a16="http://schemas.microsoft.com/office/drawing/2014/main" id="{B87F071B-3E55-4740-8179-FEFCFCBA8F8B}"/>
                </a:ext>
              </a:extLst>
            </p:cNvPr>
            <p:cNvSpPr txBox="1"/>
            <p:nvPr/>
          </p:nvSpPr>
          <p:spPr>
            <a:xfrm>
              <a:off x="3073216" y="4388358"/>
              <a:ext cx="2374496" cy="461665"/>
            </a:xfrm>
            <a:prstGeom prst="rect">
              <a:avLst/>
            </a:prstGeom>
            <a:noFill/>
          </p:spPr>
          <p:txBody>
            <a:bodyPr wrap="none" rtlCol="0">
              <a:spAutoFit/>
            </a:bodyPr>
            <a:lstStyle/>
            <a:p>
              <a:r>
                <a:rPr lang="en-US" sz="2400" dirty="0"/>
                <a:t>Triangular Slicing:</a:t>
              </a:r>
            </a:p>
          </p:txBody>
        </p:sp>
        <p:sp>
          <p:nvSpPr>
            <p:cNvPr id="164" name="Rectangle 163">
              <a:extLst>
                <a:ext uri="{FF2B5EF4-FFF2-40B4-BE49-F238E27FC236}">
                  <a16:creationId xmlns:a16="http://schemas.microsoft.com/office/drawing/2014/main" id="{AF43C599-A89E-DB4B-AC9A-236A96546049}"/>
                </a:ext>
              </a:extLst>
            </p:cNvPr>
            <p:cNvSpPr/>
            <p:nvPr/>
          </p:nvSpPr>
          <p:spPr>
            <a:xfrm>
              <a:off x="5763499" y="6302430"/>
              <a:ext cx="1248431" cy="446339"/>
            </a:xfrm>
            <a:prstGeom prst="rect">
              <a:avLst/>
            </a:prstGeom>
            <a:solidFill>
              <a:schemeClr val="accent6">
                <a:lumMod val="60000"/>
                <a:lumOff val="4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a[n-2:n]</a:t>
              </a:r>
            </a:p>
          </p:txBody>
        </p:sp>
        <p:sp>
          <p:nvSpPr>
            <p:cNvPr id="165" name="Rectangle 164">
              <a:extLst>
                <a:ext uri="{FF2B5EF4-FFF2-40B4-BE49-F238E27FC236}">
                  <a16:creationId xmlns:a16="http://schemas.microsoft.com/office/drawing/2014/main" id="{35926FF4-D4EB-5D45-AD00-32DC97834D00}"/>
                </a:ext>
              </a:extLst>
            </p:cNvPr>
            <p:cNvSpPr/>
            <p:nvPr/>
          </p:nvSpPr>
          <p:spPr>
            <a:xfrm>
              <a:off x="5763499" y="5554726"/>
              <a:ext cx="1231867" cy="446339"/>
            </a:xfrm>
            <a:prstGeom prst="rect">
              <a:avLst/>
            </a:prstGeom>
            <a:solidFill>
              <a:schemeClr val="accent6">
                <a:lumMod val="60000"/>
                <a:lumOff val="4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a[j+3:n]</a:t>
              </a:r>
            </a:p>
          </p:txBody>
        </p:sp>
        <p:sp>
          <p:nvSpPr>
            <p:cNvPr id="166" name="Rectangle 165">
              <a:extLst>
                <a:ext uri="{FF2B5EF4-FFF2-40B4-BE49-F238E27FC236}">
                  <a16:creationId xmlns:a16="http://schemas.microsoft.com/office/drawing/2014/main" id="{D1B32F26-6CDB-1F41-B963-F2F83C2DDA1A}"/>
                </a:ext>
              </a:extLst>
            </p:cNvPr>
            <p:cNvSpPr/>
            <p:nvPr/>
          </p:nvSpPr>
          <p:spPr>
            <a:xfrm>
              <a:off x="5763500" y="5040376"/>
              <a:ext cx="1231866" cy="446339"/>
            </a:xfrm>
            <a:prstGeom prst="rect">
              <a:avLst/>
            </a:prstGeom>
            <a:solidFill>
              <a:schemeClr val="accent6">
                <a:lumMod val="60000"/>
                <a:lumOff val="4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a[j+2:n]</a:t>
              </a:r>
            </a:p>
          </p:txBody>
        </p:sp>
        <p:sp>
          <p:nvSpPr>
            <p:cNvPr id="167" name="Rectangle 166">
              <a:extLst>
                <a:ext uri="{FF2B5EF4-FFF2-40B4-BE49-F238E27FC236}">
                  <a16:creationId xmlns:a16="http://schemas.microsoft.com/office/drawing/2014/main" id="{3D221EDA-BE8E-B643-871D-EF72B94726B5}"/>
                </a:ext>
              </a:extLst>
            </p:cNvPr>
            <p:cNvSpPr/>
            <p:nvPr/>
          </p:nvSpPr>
          <p:spPr>
            <a:xfrm>
              <a:off x="5761052" y="4540606"/>
              <a:ext cx="1234314" cy="446339"/>
            </a:xfrm>
            <a:prstGeom prst="rect">
              <a:avLst/>
            </a:prstGeom>
            <a:solidFill>
              <a:schemeClr val="accent6">
                <a:lumMod val="60000"/>
                <a:lumOff val="4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a[j+1:n]</a:t>
              </a:r>
            </a:p>
          </p:txBody>
        </p:sp>
        <p:sp>
          <p:nvSpPr>
            <p:cNvPr id="168" name="TextBox 167">
              <a:extLst>
                <a:ext uri="{FF2B5EF4-FFF2-40B4-BE49-F238E27FC236}">
                  <a16:creationId xmlns:a16="http://schemas.microsoft.com/office/drawing/2014/main" id="{820C468E-8AA9-FC40-AEB4-0EB5CC1D33CC}"/>
                </a:ext>
              </a:extLst>
            </p:cNvPr>
            <p:cNvSpPr txBox="1"/>
            <p:nvPr/>
          </p:nvSpPr>
          <p:spPr>
            <a:xfrm>
              <a:off x="6222320" y="5883310"/>
              <a:ext cx="743670" cy="369332"/>
            </a:xfrm>
            <a:prstGeom prst="rect">
              <a:avLst/>
            </a:prstGeom>
            <a:noFill/>
          </p:spPr>
          <p:txBody>
            <a:bodyPr wrap="square" rtlCol="0">
              <a:spAutoFit/>
            </a:bodyPr>
            <a:lstStyle/>
            <a:p>
              <a:r>
                <a:rPr lang="en-US" dirty="0"/>
                <a:t>…</a:t>
              </a:r>
            </a:p>
          </p:txBody>
        </p:sp>
        <p:sp>
          <p:nvSpPr>
            <p:cNvPr id="178" name="Rectangle 177">
              <a:extLst>
                <a:ext uri="{FF2B5EF4-FFF2-40B4-BE49-F238E27FC236}">
                  <a16:creationId xmlns:a16="http://schemas.microsoft.com/office/drawing/2014/main" id="{B5D7A91D-8388-4243-97F2-D1C4F9930F90}"/>
                </a:ext>
              </a:extLst>
            </p:cNvPr>
            <p:cNvSpPr/>
            <p:nvPr/>
          </p:nvSpPr>
          <p:spPr>
            <a:xfrm>
              <a:off x="7080703" y="4540606"/>
              <a:ext cx="497773" cy="446339"/>
            </a:xfrm>
            <a:prstGeom prst="rect">
              <a:avLst/>
            </a:prstGeom>
            <a:solidFill>
              <a:schemeClr val="accent6">
                <a:lumMod val="60000"/>
                <a:lumOff val="4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189" name="Rectangle 188">
              <a:extLst>
                <a:ext uri="{FF2B5EF4-FFF2-40B4-BE49-F238E27FC236}">
                  <a16:creationId xmlns:a16="http://schemas.microsoft.com/office/drawing/2014/main" id="{6BBC1353-A01A-EF43-B13C-C28980F2BC3A}"/>
                </a:ext>
              </a:extLst>
            </p:cNvPr>
            <p:cNvSpPr/>
            <p:nvPr/>
          </p:nvSpPr>
          <p:spPr>
            <a:xfrm>
              <a:off x="7090842" y="5554725"/>
              <a:ext cx="497773" cy="446339"/>
            </a:xfrm>
            <a:prstGeom prst="rect">
              <a:avLst/>
            </a:prstGeom>
            <a:solidFill>
              <a:schemeClr val="accent6">
                <a:lumMod val="60000"/>
                <a:lumOff val="4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196" name="Rectangle 195">
              <a:extLst>
                <a:ext uri="{FF2B5EF4-FFF2-40B4-BE49-F238E27FC236}">
                  <a16:creationId xmlns:a16="http://schemas.microsoft.com/office/drawing/2014/main" id="{ED2E8A0C-E8AE-6C46-BCEB-87E536E78E73}"/>
                </a:ext>
              </a:extLst>
            </p:cNvPr>
            <p:cNvSpPr/>
            <p:nvPr/>
          </p:nvSpPr>
          <p:spPr>
            <a:xfrm>
              <a:off x="7076111" y="6302429"/>
              <a:ext cx="497773" cy="446339"/>
            </a:xfrm>
            <a:prstGeom prst="rect">
              <a:avLst/>
            </a:prstGeom>
            <a:solidFill>
              <a:schemeClr val="accent6">
                <a:lumMod val="60000"/>
                <a:lumOff val="4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grpSp>
    </p:spTree>
    <p:extLst>
      <p:ext uri="{BB962C8B-B14F-4D97-AF65-F5344CB8AC3E}">
        <p14:creationId xmlns:p14="http://schemas.microsoft.com/office/powerpoint/2010/main" val="346405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Rectangle 92">
            <a:extLst>
              <a:ext uri="{FF2B5EF4-FFF2-40B4-BE49-F238E27FC236}">
                <a16:creationId xmlns:a16="http://schemas.microsoft.com/office/drawing/2014/main" id="{D8E998E6-2B2C-9D4C-8EED-8883C129D29E}"/>
              </a:ext>
            </a:extLst>
          </p:cNvPr>
          <p:cNvSpPr/>
          <p:nvPr/>
        </p:nvSpPr>
        <p:spPr>
          <a:xfrm>
            <a:off x="653835" y="5697942"/>
            <a:ext cx="3030270" cy="328862"/>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Sync</a:t>
            </a:r>
          </a:p>
        </p:txBody>
      </p:sp>
      <p:sp>
        <p:nvSpPr>
          <p:cNvPr id="94" name="Rectangle 93">
            <a:extLst>
              <a:ext uri="{FF2B5EF4-FFF2-40B4-BE49-F238E27FC236}">
                <a16:creationId xmlns:a16="http://schemas.microsoft.com/office/drawing/2014/main" id="{ACA7F589-B464-CD49-9A3E-F9225DDA752E}"/>
              </a:ext>
            </a:extLst>
          </p:cNvPr>
          <p:cNvSpPr/>
          <p:nvPr/>
        </p:nvSpPr>
        <p:spPr>
          <a:xfrm>
            <a:off x="653835" y="3119864"/>
            <a:ext cx="3030270" cy="328862"/>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Sync</a:t>
            </a:r>
          </a:p>
        </p:txBody>
      </p:sp>
      <p:sp>
        <p:nvSpPr>
          <p:cNvPr id="2" name="Title 1">
            <a:extLst>
              <a:ext uri="{FF2B5EF4-FFF2-40B4-BE49-F238E27FC236}">
                <a16:creationId xmlns:a16="http://schemas.microsoft.com/office/drawing/2014/main" id="{DC4F3C7B-A265-C143-B92A-7BCDC9661F55}"/>
              </a:ext>
            </a:extLst>
          </p:cNvPr>
          <p:cNvSpPr>
            <a:spLocks noGrp="1"/>
          </p:cNvSpPr>
          <p:nvPr>
            <p:ph type="title"/>
          </p:nvPr>
        </p:nvSpPr>
        <p:spPr/>
        <p:txBody>
          <a:bodyPr/>
          <a:lstStyle/>
          <a:p>
            <a:r>
              <a:rPr lang="en-US" dirty="0"/>
              <a:t>Scalability: A larger mesh or multiple lanes?</a:t>
            </a:r>
          </a:p>
        </p:txBody>
      </p:sp>
      <p:sp>
        <p:nvSpPr>
          <p:cNvPr id="4" name="Slide Number Placeholder 3">
            <a:extLst>
              <a:ext uri="{FF2B5EF4-FFF2-40B4-BE49-F238E27FC236}">
                <a16:creationId xmlns:a16="http://schemas.microsoft.com/office/drawing/2014/main" id="{A0593638-481F-224B-9870-583F8C527760}"/>
              </a:ext>
            </a:extLst>
          </p:cNvPr>
          <p:cNvSpPr>
            <a:spLocks noGrp="1"/>
          </p:cNvSpPr>
          <p:nvPr>
            <p:ph type="sldNum" sz="quarter" idx="12"/>
          </p:nvPr>
        </p:nvSpPr>
        <p:spPr/>
        <p:txBody>
          <a:bodyPr/>
          <a:lstStyle/>
          <a:p>
            <a:fld id="{1E977B67-EAC5-4BBB-8F41-E936E21C3F66}" type="slidenum">
              <a:rPr lang="en-US" smtClean="0"/>
              <a:t>18</a:t>
            </a:fld>
            <a:endParaRPr lang="en-US"/>
          </a:p>
        </p:txBody>
      </p:sp>
      <p:grpSp>
        <p:nvGrpSpPr>
          <p:cNvPr id="5" name="Group 4">
            <a:extLst>
              <a:ext uri="{FF2B5EF4-FFF2-40B4-BE49-F238E27FC236}">
                <a16:creationId xmlns:a16="http://schemas.microsoft.com/office/drawing/2014/main" id="{F1868481-3F2A-6444-9777-C835482B7555}"/>
              </a:ext>
            </a:extLst>
          </p:cNvPr>
          <p:cNvGrpSpPr/>
          <p:nvPr/>
        </p:nvGrpSpPr>
        <p:grpSpPr>
          <a:xfrm rot="16200000">
            <a:off x="1001755" y="3025130"/>
            <a:ext cx="2342380" cy="3091471"/>
            <a:chOff x="5137896" y="3673854"/>
            <a:chExt cx="2342380" cy="3091471"/>
          </a:xfrm>
        </p:grpSpPr>
        <p:cxnSp>
          <p:nvCxnSpPr>
            <p:cNvPr id="6" name="Straight Connector 5">
              <a:extLst>
                <a:ext uri="{FF2B5EF4-FFF2-40B4-BE49-F238E27FC236}">
                  <a16:creationId xmlns:a16="http://schemas.microsoft.com/office/drawing/2014/main" id="{CE8212DA-4B94-8E4E-B900-0BB12B56FDFD}"/>
                </a:ext>
              </a:extLst>
            </p:cNvPr>
            <p:cNvCxnSpPr>
              <a:cxnSpLocks/>
              <a:stCxn id="10" idx="3"/>
              <a:endCxn id="11" idx="7"/>
            </p:cNvCxnSpPr>
            <p:nvPr/>
          </p:nvCxnSpPr>
          <p:spPr>
            <a:xfrm flipH="1">
              <a:off x="5223203" y="3758407"/>
              <a:ext cx="675190" cy="6771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6DD02541-8B60-2F45-A3E6-4911CDD46A33}"/>
                </a:ext>
              </a:extLst>
            </p:cNvPr>
            <p:cNvCxnSpPr>
              <a:cxnSpLocks/>
              <a:stCxn id="9" idx="5"/>
              <a:endCxn id="12" idx="1"/>
            </p:cNvCxnSpPr>
            <p:nvPr/>
          </p:nvCxnSpPr>
          <p:spPr>
            <a:xfrm>
              <a:off x="5223203" y="3761333"/>
              <a:ext cx="675190" cy="67417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3000E9F3-525C-E847-B9E0-B99275063CE9}"/>
                </a:ext>
              </a:extLst>
            </p:cNvPr>
            <p:cNvSpPr/>
            <p:nvPr/>
          </p:nvSpPr>
          <p:spPr>
            <a:xfrm>
              <a:off x="5336770" y="3874900"/>
              <a:ext cx="448056" cy="447040"/>
            </a:xfrm>
            <a:prstGeom prst="rect">
              <a:avLst/>
            </a:prstGeom>
            <a:solidFill>
              <a:srgbClr val="C7A1E3"/>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36E8BA17-B643-DB43-A1ED-C7FA2B9FD2DD}"/>
                </a:ext>
              </a:extLst>
            </p:cNvPr>
            <p:cNvSpPr/>
            <p:nvPr/>
          </p:nvSpPr>
          <p:spPr>
            <a:xfrm>
              <a:off x="5138650" y="3676780"/>
              <a:ext cx="99060" cy="99060"/>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3A45D18D-DDA2-8349-A108-BB3E86DFE1C9}"/>
                </a:ext>
              </a:extLst>
            </p:cNvPr>
            <p:cNvSpPr/>
            <p:nvPr/>
          </p:nvSpPr>
          <p:spPr>
            <a:xfrm>
              <a:off x="5883886" y="3673854"/>
              <a:ext cx="99060" cy="99060"/>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63C5F5F8-30A7-9D4C-81F4-B2B36240456E}"/>
                </a:ext>
              </a:extLst>
            </p:cNvPr>
            <p:cNvSpPr/>
            <p:nvPr/>
          </p:nvSpPr>
          <p:spPr>
            <a:xfrm>
              <a:off x="5138650" y="4421000"/>
              <a:ext cx="99060" cy="99060"/>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14C5B9E5-9850-7947-919F-7230D5C3285E}"/>
                </a:ext>
              </a:extLst>
            </p:cNvPr>
            <p:cNvSpPr/>
            <p:nvPr/>
          </p:nvSpPr>
          <p:spPr>
            <a:xfrm>
              <a:off x="5883886" y="4421000"/>
              <a:ext cx="99060" cy="99060"/>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F4543E6D-792F-2D4B-A4FC-A394465883DC}"/>
                </a:ext>
              </a:extLst>
            </p:cNvPr>
            <p:cNvCxnSpPr>
              <a:cxnSpLocks/>
              <a:stCxn id="10" idx="4"/>
              <a:endCxn id="12" idx="0"/>
            </p:cNvCxnSpPr>
            <p:nvPr/>
          </p:nvCxnSpPr>
          <p:spPr>
            <a:xfrm>
              <a:off x="5933416" y="3772914"/>
              <a:ext cx="0" cy="64808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397BB76-8273-5247-B167-F5BEE0D36122}"/>
                </a:ext>
              </a:extLst>
            </p:cNvPr>
            <p:cNvCxnSpPr>
              <a:cxnSpLocks/>
              <a:stCxn id="11" idx="6"/>
              <a:endCxn id="12" idx="2"/>
            </p:cNvCxnSpPr>
            <p:nvPr/>
          </p:nvCxnSpPr>
          <p:spPr>
            <a:xfrm>
              <a:off x="5237710" y="4470530"/>
              <a:ext cx="64617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D1D0A97-33F9-754F-B62A-D184A3E733AB}"/>
                </a:ext>
              </a:extLst>
            </p:cNvPr>
            <p:cNvCxnSpPr>
              <a:cxnSpLocks/>
              <a:stCxn id="9" idx="4"/>
              <a:endCxn id="11" idx="0"/>
            </p:cNvCxnSpPr>
            <p:nvPr/>
          </p:nvCxnSpPr>
          <p:spPr>
            <a:xfrm>
              <a:off x="5188180" y="3775840"/>
              <a:ext cx="0" cy="64516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65A670C-2D53-9E46-B3DE-AF2462C0DB11}"/>
                </a:ext>
              </a:extLst>
            </p:cNvPr>
            <p:cNvCxnSpPr>
              <a:cxnSpLocks/>
              <a:stCxn id="9" idx="6"/>
              <a:endCxn id="10" idx="2"/>
            </p:cNvCxnSpPr>
            <p:nvPr/>
          </p:nvCxnSpPr>
          <p:spPr>
            <a:xfrm flipV="1">
              <a:off x="5237710" y="3723384"/>
              <a:ext cx="646176" cy="292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AF34A2D-18B1-8F4D-A5F2-BA529BFF6215}"/>
                </a:ext>
              </a:extLst>
            </p:cNvPr>
            <p:cNvCxnSpPr>
              <a:cxnSpLocks/>
              <a:stCxn id="20" idx="3"/>
              <a:endCxn id="12" idx="7"/>
            </p:cNvCxnSpPr>
            <p:nvPr/>
          </p:nvCxnSpPr>
          <p:spPr>
            <a:xfrm flipH="1">
              <a:off x="5968439" y="3758407"/>
              <a:ext cx="675190" cy="6771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6370EF8D-8C4B-6144-BEA1-1B7E769637CE}"/>
                </a:ext>
              </a:extLst>
            </p:cNvPr>
            <p:cNvCxnSpPr>
              <a:cxnSpLocks/>
              <a:stCxn id="10" idx="5"/>
              <a:endCxn id="21" idx="1"/>
            </p:cNvCxnSpPr>
            <p:nvPr/>
          </p:nvCxnSpPr>
          <p:spPr>
            <a:xfrm>
              <a:off x="5968439" y="3758407"/>
              <a:ext cx="675190" cy="6771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64396945-5A9F-3E4A-9EA8-B0AF7CBAE43B}"/>
                </a:ext>
              </a:extLst>
            </p:cNvPr>
            <p:cNvSpPr/>
            <p:nvPr/>
          </p:nvSpPr>
          <p:spPr>
            <a:xfrm>
              <a:off x="6082006" y="3874900"/>
              <a:ext cx="448056" cy="447040"/>
            </a:xfrm>
            <a:prstGeom prst="rect">
              <a:avLst/>
            </a:prstGeom>
            <a:solidFill>
              <a:schemeClr val="accent5">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96C6215E-167C-9A4F-8558-0C7F664D176D}"/>
                </a:ext>
              </a:extLst>
            </p:cNvPr>
            <p:cNvSpPr/>
            <p:nvPr/>
          </p:nvSpPr>
          <p:spPr>
            <a:xfrm>
              <a:off x="6629122" y="3673854"/>
              <a:ext cx="99060" cy="99060"/>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76789227-19D5-5944-A06D-C93CCB40ADBB}"/>
                </a:ext>
              </a:extLst>
            </p:cNvPr>
            <p:cNvSpPr/>
            <p:nvPr/>
          </p:nvSpPr>
          <p:spPr>
            <a:xfrm>
              <a:off x="6629122" y="4421000"/>
              <a:ext cx="99060" cy="99060"/>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id="{53F5E2F6-1E32-4D49-8661-DF0945A2218F}"/>
                </a:ext>
              </a:extLst>
            </p:cNvPr>
            <p:cNvCxnSpPr>
              <a:cxnSpLocks/>
              <a:stCxn id="20" idx="4"/>
              <a:endCxn id="21" idx="0"/>
            </p:cNvCxnSpPr>
            <p:nvPr/>
          </p:nvCxnSpPr>
          <p:spPr>
            <a:xfrm>
              <a:off x="6678652" y="3772914"/>
              <a:ext cx="0" cy="64808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BAF687E1-90E2-B442-A9B1-408496C2BFA6}"/>
                </a:ext>
              </a:extLst>
            </p:cNvPr>
            <p:cNvCxnSpPr>
              <a:cxnSpLocks/>
              <a:stCxn id="12" idx="6"/>
              <a:endCxn id="21" idx="2"/>
            </p:cNvCxnSpPr>
            <p:nvPr/>
          </p:nvCxnSpPr>
          <p:spPr>
            <a:xfrm>
              <a:off x="5982946" y="4470530"/>
              <a:ext cx="64617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CCC597C-DBD5-D742-AE48-E395643E6607}"/>
                </a:ext>
              </a:extLst>
            </p:cNvPr>
            <p:cNvCxnSpPr>
              <a:cxnSpLocks/>
              <a:stCxn id="10" idx="6"/>
              <a:endCxn id="20" idx="2"/>
            </p:cNvCxnSpPr>
            <p:nvPr/>
          </p:nvCxnSpPr>
          <p:spPr>
            <a:xfrm>
              <a:off x="5982946" y="3723384"/>
              <a:ext cx="64617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E9A5668-95B7-C847-8342-9D1BF27E775C}"/>
                </a:ext>
              </a:extLst>
            </p:cNvPr>
            <p:cNvCxnSpPr>
              <a:cxnSpLocks/>
              <a:stCxn id="28" idx="3"/>
            </p:cNvCxnSpPr>
            <p:nvPr/>
          </p:nvCxnSpPr>
          <p:spPr>
            <a:xfrm flipH="1">
              <a:off x="6713675" y="3758407"/>
              <a:ext cx="675190" cy="6771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71685CB-6571-9C45-8AA4-565B9CF8C597}"/>
                </a:ext>
              </a:extLst>
            </p:cNvPr>
            <p:cNvCxnSpPr>
              <a:cxnSpLocks/>
              <a:endCxn id="29" idx="1"/>
            </p:cNvCxnSpPr>
            <p:nvPr/>
          </p:nvCxnSpPr>
          <p:spPr>
            <a:xfrm>
              <a:off x="6713675" y="3761333"/>
              <a:ext cx="675190" cy="67417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1D8BAE82-7DE3-9E43-B445-049553A19F43}"/>
                </a:ext>
              </a:extLst>
            </p:cNvPr>
            <p:cNvSpPr/>
            <p:nvPr/>
          </p:nvSpPr>
          <p:spPr>
            <a:xfrm>
              <a:off x="6827242" y="3874900"/>
              <a:ext cx="448056" cy="447040"/>
            </a:xfrm>
            <a:prstGeom prst="rect">
              <a:avLst/>
            </a:prstGeom>
            <a:solidFill>
              <a:schemeClr val="accent5">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0E754356-A7EB-624A-9615-B6358C5B4686}"/>
                </a:ext>
              </a:extLst>
            </p:cNvPr>
            <p:cNvSpPr/>
            <p:nvPr/>
          </p:nvSpPr>
          <p:spPr>
            <a:xfrm>
              <a:off x="7374358" y="3673854"/>
              <a:ext cx="99060" cy="99060"/>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04A4F4BF-12E2-F44D-B086-05D4BBE326B6}"/>
                </a:ext>
              </a:extLst>
            </p:cNvPr>
            <p:cNvSpPr/>
            <p:nvPr/>
          </p:nvSpPr>
          <p:spPr>
            <a:xfrm>
              <a:off x="7374358" y="4421000"/>
              <a:ext cx="99060" cy="99060"/>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Connector 29">
              <a:extLst>
                <a:ext uri="{FF2B5EF4-FFF2-40B4-BE49-F238E27FC236}">
                  <a16:creationId xmlns:a16="http://schemas.microsoft.com/office/drawing/2014/main" id="{726E3292-FB2F-B343-A521-E32B0B50090E}"/>
                </a:ext>
              </a:extLst>
            </p:cNvPr>
            <p:cNvCxnSpPr>
              <a:cxnSpLocks/>
              <a:stCxn id="28" idx="4"/>
              <a:endCxn id="29" idx="0"/>
            </p:cNvCxnSpPr>
            <p:nvPr/>
          </p:nvCxnSpPr>
          <p:spPr>
            <a:xfrm>
              <a:off x="7423888" y="3772914"/>
              <a:ext cx="0" cy="64808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CD092118-141E-4841-858A-B91B381B5174}"/>
                </a:ext>
              </a:extLst>
            </p:cNvPr>
            <p:cNvCxnSpPr>
              <a:cxnSpLocks/>
              <a:endCxn id="29" idx="2"/>
            </p:cNvCxnSpPr>
            <p:nvPr/>
          </p:nvCxnSpPr>
          <p:spPr>
            <a:xfrm>
              <a:off x="6728182" y="4470530"/>
              <a:ext cx="64617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EE48B528-DB54-1543-9FBC-5AB83E9C6106}"/>
                </a:ext>
              </a:extLst>
            </p:cNvPr>
            <p:cNvCxnSpPr>
              <a:cxnSpLocks/>
              <a:endCxn id="28" idx="2"/>
            </p:cNvCxnSpPr>
            <p:nvPr/>
          </p:nvCxnSpPr>
          <p:spPr>
            <a:xfrm flipV="1">
              <a:off x="6728182" y="3723384"/>
              <a:ext cx="646176" cy="292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0B9B54B-F3C9-E94E-B149-AFBBE5A446F2}"/>
                </a:ext>
              </a:extLst>
            </p:cNvPr>
            <p:cNvCxnSpPr>
              <a:cxnSpLocks/>
            </p:cNvCxnSpPr>
            <p:nvPr/>
          </p:nvCxnSpPr>
          <p:spPr>
            <a:xfrm flipH="1">
              <a:off x="6713675" y="4512153"/>
              <a:ext cx="675190" cy="6771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E722E68D-729D-434C-A27B-5BCA22C66342}"/>
                </a:ext>
              </a:extLst>
            </p:cNvPr>
            <p:cNvCxnSpPr>
              <a:cxnSpLocks/>
              <a:endCxn id="36" idx="1"/>
            </p:cNvCxnSpPr>
            <p:nvPr/>
          </p:nvCxnSpPr>
          <p:spPr>
            <a:xfrm>
              <a:off x="6713675" y="4515079"/>
              <a:ext cx="675190" cy="67417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5" name="Rectangle 34">
              <a:extLst>
                <a:ext uri="{FF2B5EF4-FFF2-40B4-BE49-F238E27FC236}">
                  <a16:creationId xmlns:a16="http://schemas.microsoft.com/office/drawing/2014/main" id="{A766BDC7-077A-944C-B871-17F3B8F3F0C2}"/>
                </a:ext>
              </a:extLst>
            </p:cNvPr>
            <p:cNvSpPr/>
            <p:nvPr/>
          </p:nvSpPr>
          <p:spPr>
            <a:xfrm>
              <a:off x="6827242" y="4628646"/>
              <a:ext cx="448056" cy="447040"/>
            </a:xfrm>
            <a:prstGeom prst="rect">
              <a:avLst/>
            </a:prstGeom>
            <a:solidFill>
              <a:schemeClr val="accent5">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3AA610C8-7AE6-6C44-A292-5C9E4D4BB03D}"/>
                </a:ext>
              </a:extLst>
            </p:cNvPr>
            <p:cNvSpPr/>
            <p:nvPr/>
          </p:nvSpPr>
          <p:spPr>
            <a:xfrm>
              <a:off x="7374358" y="5174746"/>
              <a:ext cx="99060" cy="99060"/>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 name="Straight Connector 36">
              <a:extLst>
                <a:ext uri="{FF2B5EF4-FFF2-40B4-BE49-F238E27FC236}">
                  <a16:creationId xmlns:a16="http://schemas.microsoft.com/office/drawing/2014/main" id="{C68B67DB-8470-7646-B780-3896E7E4D912}"/>
                </a:ext>
              </a:extLst>
            </p:cNvPr>
            <p:cNvCxnSpPr>
              <a:cxnSpLocks/>
              <a:endCxn id="36" idx="0"/>
            </p:cNvCxnSpPr>
            <p:nvPr/>
          </p:nvCxnSpPr>
          <p:spPr>
            <a:xfrm>
              <a:off x="7423888" y="4526660"/>
              <a:ext cx="0" cy="64808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25DF5609-BB96-734F-B403-984C9A8347FA}"/>
                </a:ext>
              </a:extLst>
            </p:cNvPr>
            <p:cNvCxnSpPr>
              <a:cxnSpLocks/>
              <a:endCxn id="36" idx="2"/>
            </p:cNvCxnSpPr>
            <p:nvPr/>
          </p:nvCxnSpPr>
          <p:spPr>
            <a:xfrm>
              <a:off x="6728182" y="5224276"/>
              <a:ext cx="64617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FCA855D6-4866-644B-82F2-0CFD7D416A43}"/>
                </a:ext>
              </a:extLst>
            </p:cNvPr>
            <p:cNvCxnSpPr>
              <a:cxnSpLocks/>
            </p:cNvCxnSpPr>
            <p:nvPr/>
          </p:nvCxnSpPr>
          <p:spPr>
            <a:xfrm flipH="1">
              <a:off x="5968439" y="4505553"/>
              <a:ext cx="675190" cy="6771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2C11FE3C-95C6-6944-857E-B5468AD45B0F}"/>
                </a:ext>
              </a:extLst>
            </p:cNvPr>
            <p:cNvCxnSpPr>
              <a:cxnSpLocks/>
              <a:endCxn id="42" idx="1"/>
            </p:cNvCxnSpPr>
            <p:nvPr/>
          </p:nvCxnSpPr>
          <p:spPr>
            <a:xfrm>
              <a:off x="5968439" y="4508479"/>
              <a:ext cx="675190" cy="67417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1" name="Rectangle 40">
              <a:extLst>
                <a:ext uri="{FF2B5EF4-FFF2-40B4-BE49-F238E27FC236}">
                  <a16:creationId xmlns:a16="http://schemas.microsoft.com/office/drawing/2014/main" id="{EB4AF47C-3B3C-8D4C-A8D1-5D1780FE8872}"/>
                </a:ext>
              </a:extLst>
            </p:cNvPr>
            <p:cNvSpPr/>
            <p:nvPr/>
          </p:nvSpPr>
          <p:spPr>
            <a:xfrm>
              <a:off x="6082006" y="4622046"/>
              <a:ext cx="448056" cy="447040"/>
            </a:xfrm>
            <a:prstGeom prst="rect">
              <a:avLst/>
            </a:prstGeom>
            <a:solidFill>
              <a:schemeClr val="accent5">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D5844205-C0C5-F346-87E0-852C95F30BC4}"/>
                </a:ext>
              </a:extLst>
            </p:cNvPr>
            <p:cNvSpPr/>
            <p:nvPr/>
          </p:nvSpPr>
          <p:spPr>
            <a:xfrm>
              <a:off x="6629122" y="5168146"/>
              <a:ext cx="99060" cy="99060"/>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3" name="Straight Connector 42">
              <a:extLst>
                <a:ext uri="{FF2B5EF4-FFF2-40B4-BE49-F238E27FC236}">
                  <a16:creationId xmlns:a16="http://schemas.microsoft.com/office/drawing/2014/main" id="{E16A8AFB-4036-2D49-93E6-13B92FBA979C}"/>
                </a:ext>
              </a:extLst>
            </p:cNvPr>
            <p:cNvCxnSpPr>
              <a:cxnSpLocks/>
              <a:endCxn id="42" idx="0"/>
            </p:cNvCxnSpPr>
            <p:nvPr/>
          </p:nvCxnSpPr>
          <p:spPr>
            <a:xfrm>
              <a:off x="6678652" y="4520060"/>
              <a:ext cx="0" cy="64808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DF81B4D2-3DA1-B246-A528-C0A2E1323DD3}"/>
                </a:ext>
              </a:extLst>
            </p:cNvPr>
            <p:cNvCxnSpPr>
              <a:cxnSpLocks/>
              <a:endCxn id="42" idx="2"/>
            </p:cNvCxnSpPr>
            <p:nvPr/>
          </p:nvCxnSpPr>
          <p:spPr>
            <a:xfrm>
              <a:off x="5982946" y="5217676"/>
              <a:ext cx="64617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1575A54F-2B0A-4941-8E96-6F80B1A9BE59}"/>
                </a:ext>
              </a:extLst>
            </p:cNvPr>
            <p:cNvCxnSpPr>
              <a:cxnSpLocks/>
            </p:cNvCxnSpPr>
            <p:nvPr/>
          </p:nvCxnSpPr>
          <p:spPr>
            <a:xfrm flipH="1">
              <a:off x="5230457" y="4502627"/>
              <a:ext cx="675190" cy="6771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8C4259CF-E424-4C42-9D2F-FFE80C286DB8}"/>
                </a:ext>
              </a:extLst>
            </p:cNvPr>
            <p:cNvCxnSpPr>
              <a:cxnSpLocks/>
              <a:endCxn id="48" idx="1"/>
            </p:cNvCxnSpPr>
            <p:nvPr/>
          </p:nvCxnSpPr>
          <p:spPr>
            <a:xfrm>
              <a:off x="5230457" y="4505553"/>
              <a:ext cx="675190" cy="67417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7" name="Rectangle 46">
              <a:extLst>
                <a:ext uri="{FF2B5EF4-FFF2-40B4-BE49-F238E27FC236}">
                  <a16:creationId xmlns:a16="http://schemas.microsoft.com/office/drawing/2014/main" id="{65CD5810-FF5C-1B40-8457-57DA87A62B2C}"/>
                </a:ext>
              </a:extLst>
            </p:cNvPr>
            <p:cNvSpPr/>
            <p:nvPr/>
          </p:nvSpPr>
          <p:spPr>
            <a:xfrm>
              <a:off x="5344024" y="4619120"/>
              <a:ext cx="448056" cy="447040"/>
            </a:xfrm>
            <a:prstGeom prst="rect">
              <a:avLst/>
            </a:prstGeom>
            <a:solidFill>
              <a:srgbClr val="C7A1E3"/>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A359F08E-92E0-4A49-9126-CB7730AF9194}"/>
                </a:ext>
              </a:extLst>
            </p:cNvPr>
            <p:cNvSpPr/>
            <p:nvPr/>
          </p:nvSpPr>
          <p:spPr>
            <a:xfrm>
              <a:off x="5891140" y="5165220"/>
              <a:ext cx="99060" cy="99060"/>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9F95A8E8-9F8D-8A41-8E00-C1616F913DC0}"/>
                </a:ext>
              </a:extLst>
            </p:cNvPr>
            <p:cNvCxnSpPr>
              <a:cxnSpLocks/>
              <a:endCxn id="48" idx="0"/>
            </p:cNvCxnSpPr>
            <p:nvPr/>
          </p:nvCxnSpPr>
          <p:spPr>
            <a:xfrm>
              <a:off x="5940670" y="4517134"/>
              <a:ext cx="0" cy="64808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D23FE5D7-B9F7-4B49-AFCB-496A1228C9BE}"/>
                </a:ext>
              </a:extLst>
            </p:cNvPr>
            <p:cNvCxnSpPr>
              <a:cxnSpLocks/>
              <a:stCxn id="51" idx="6"/>
              <a:endCxn id="48" idx="2"/>
            </p:cNvCxnSpPr>
            <p:nvPr/>
          </p:nvCxnSpPr>
          <p:spPr>
            <a:xfrm>
              <a:off x="5236956" y="5211825"/>
              <a:ext cx="654184" cy="2925"/>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51" name="Oval 50">
              <a:extLst>
                <a:ext uri="{FF2B5EF4-FFF2-40B4-BE49-F238E27FC236}">
                  <a16:creationId xmlns:a16="http://schemas.microsoft.com/office/drawing/2014/main" id="{657F7D7E-3009-FD4F-BC99-F0FC471CF616}"/>
                </a:ext>
              </a:extLst>
            </p:cNvPr>
            <p:cNvSpPr/>
            <p:nvPr/>
          </p:nvSpPr>
          <p:spPr>
            <a:xfrm>
              <a:off x="5137896" y="5162295"/>
              <a:ext cx="99060" cy="99060"/>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2" name="Straight Connector 51">
              <a:extLst>
                <a:ext uri="{FF2B5EF4-FFF2-40B4-BE49-F238E27FC236}">
                  <a16:creationId xmlns:a16="http://schemas.microsoft.com/office/drawing/2014/main" id="{984DB377-AF86-1E47-9D40-D66A85DECDBC}"/>
                </a:ext>
              </a:extLst>
            </p:cNvPr>
            <p:cNvCxnSpPr>
              <a:cxnSpLocks/>
              <a:stCxn id="11" idx="4"/>
              <a:endCxn id="51" idx="0"/>
            </p:cNvCxnSpPr>
            <p:nvPr/>
          </p:nvCxnSpPr>
          <p:spPr>
            <a:xfrm flipH="1">
              <a:off x="5187426" y="4520060"/>
              <a:ext cx="754" cy="642235"/>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2D132C59-2A03-B845-B172-1931CF871B54}"/>
                </a:ext>
              </a:extLst>
            </p:cNvPr>
            <p:cNvCxnSpPr>
              <a:cxnSpLocks/>
              <a:endCxn id="56" idx="7"/>
            </p:cNvCxnSpPr>
            <p:nvPr/>
          </p:nvCxnSpPr>
          <p:spPr>
            <a:xfrm flipH="1">
              <a:off x="5230061" y="5249926"/>
              <a:ext cx="675190" cy="6771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1B1478B8-31FD-5146-B874-011EB400BE15}"/>
                </a:ext>
              </a:extLst>
            </p:cNvPr>
            <p:cNvCxnSpPr>
              <a:cxnSpLocks/>
              <a:endCxn id="57" idx="1"/>
            </p:cNvCxnSpPr>
            <p:nvPr/>
          </p:nvCxnSpPr>
          <p:spPr>
            <a:xfrm>
              <a:off x="5230061" y="5252852"/>
              <a:ext cx="675190" cy="67417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55" name="Rectangle 54">
              <a:extLst>
                <a:ext uri="{FF2B5EF4-FFF2-40B4-BE49-F238E27FC236}">
                  <a16:creationId xmlns:a16="http://schemas.microsoft.com/office/drawing/2014/main" id="{83474AFC-AF0B-624A-A073-E0D905A7B8F1}"/>
                </a:ext>
              </a:extLst>
            </p:cNvPr>
            <p:cNvSpPr/>
            <p:nvPr/>
          </p:nvSpPr>
          <p:spPr>
            <a:xfrm>
              <a:off x="5343628" y="5366419"/>
              <a:ext cx="448056" cy="447040"/>
            </a:xfrm>
            <a:prstGeom prst="rect">
              <a:avLst/>
            </a:prstGeom>
            <a:solidFill>
              <a:schemeClr val="accent5">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314C136F-D037-2249-BF49-7633CF8FF32A}"/>
                </a:ext>
              </a:extLst>
            </p:cNvPr>
            <p:cNvSpPr/>
            <p:nvPr/>
          </p:nvSpPr>
          <p:spPr>
            <a:xfrm>
              <a:off x="5145508" y="5912519"/>
              <a:ext cx="99060" cy="99060"/>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D27FD508-925E-BC4D-AE62-277FA497D1E6}"/>
                </a:ext>
              </a:extLst>
            </p:cNvPr>
            <p:cNvSpPr/>
            <p:nvPr/>
          </p:nvSpPr>
          <p:spPr>
            <a:xfrm>
              <a:off x="5890744" y="5912519"/>
              <a:ext cx="99060" cy="99060"/>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8" name="Straight Connector 57">
              <a:extLst>
                <a:ext uri="{FF2B5EF4-FFF2-40B4-BE49-F238E27FC236}">
                  <a16:creationId xmlns:a16="http://schemas.microsoft.com/office/drawing/2014/main" id="{8F58F26E-E5D2-6D4D-8AE7-C02F63B639BD}"/>
                </a:ext>
              </a:extLst>
            </p:cNvPr>
            <p:cNvCxnSpPr>
              <a:cxnSpLocks/>
              <a:endCxn id="57" idx="0"/>
            </p:cNvCxnSpPr>
            <p:nvPr/>
          </p:nvCxnSpPr>
          <p:spPr>
            <a:xfrm>
              <a:off x="5940274" y="5264433"/>
              <a:ext cx="0" cy="64808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BC35F7E7-FDB7-D049-ABFB-A9079738DDA7}"/>
                </a:ext>
              </a:extLst>
            </p:cNvPr>
            <p:cNvCxnSpPr>
              <a:cxnSpLocks/>
              <a:stCxn id="56" idx="6"/>
              <a:endCxn id="57" idx="2"/>
            </p:cNvCxnSpPr>
            <p:nvPr/>
          </p:nvCxnSpPr>
          <p:spPr>
            <a:xfrm>
              <a:off x="5244568" y="5962049"/>
              <a:ext cx="64617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42E99CB0-231D-8347-9970-C5B0C523A9A1}"/>
                </a:ext>
              </a:extLst>
            </p:cNvPr>
            <p:cNvCxnSpPr>
              <a:cxnSpLocks/>
              <a:endCxn id="56" idx="0"/>
            </p:cNvCxnSpPr>
            <p:nvPr/>
          </p:nvCxnSpPr>
          <p:spPr>
            <a:xfrm>
              <a:off x="5195038" y="5267359"/>
              <a:ext cx="0" cy="64516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D695CB61-151A-5647-B728-9075E050F022}"/>
                </a:ext>
              </a:extLst>
            </p:cNvPr>
            <p:cNvCxnSpPr>
              <a:cxnSpLocks/>
              <a:endCxn id="57" idx="7"/>
            </p:cNvCxnSpPr>
            <p:nvPr/>
          </p:nvCxnSpPr>
          <p:spPr>
            <a:xfrm flipH="1">
              <a:off x="5975297" y="5249926"/>
              <a:ext cx="675190" cy="6771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C21CEF21-17DB-E84F-A57D-4210B1D4CB04}"/>
                </a:ext>
              </a:extLst>
            </p:cNvPr>
            <p:cNvCxnSpPr>
              <a:cxnSpLocks/>
              <a:endCxn id="64" idx="1"/>
            </p:cNvCxnSpPr>
            <p:nvPr/>
          </p:nvCxnSpPr>
          <p:spPr>
            <a:xfrm>
              <a:off x="5975297" y="5249926"/>
              <a:ext cx="675190" cy="6771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63" name="Rectangle 62">
              <a:extLst>
                <a:ext uri="{FF2B5EF4-FFF2-40B4-BE49-F238E27FC236}">
                  <a16:creationId xmlns:a16="http://schemas.microsoft.com/office/drawing/2014/main" id="{67D2FB8F-3889-AF49-9E7D-A7D9BCC97171}"/>
                </a:ext>
              </a:extLst>
            </p:cNvPr>
            <p:cNvSpPr/>
            <p:nvPr/>
          </p:nvSpPr>
          <p:spPr>
            <a:xfrm>
              <a:off x="6088864" y="5366419"/>
              <a:ext cx="448056" cy="447040"/>
            </a:xfrm>
            <a:prstGeom prst="rect">
              <a:avLst/>
            </a:prstGeom>
            <a:solidFill>
              <a:schemeClr val="accent5">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CB1ECE0F-A945-7A46-92FB-0A5C44CBDDDC}"/>
                </a:ext>
              </a:extLst>
            </p:cNvPr>
            <p:cNvSpPr/>
            <p:nvPr/>
          </p:nvSpPr>
          <p:spPr>
            <a:xfrm>
              <a:off x="6635980" y="5912519"/>
              <a:ext cx="99060" cy="99060"/>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5" name="Straight Connector 64">
              <a:extLst>
                <a:ext uri="{FF2B5EF4-FFF2-40B4-BE49-F238E27FC236}">
                  <a16:creationId xmlns:a16="http://schemas.microsoft.com/office/drawing/2014/main" id="{DDB1787D-FC00-934C-A114-33233488F50A}"/>
                </a:ext>
              </a:extLst>
            </p:cNvPr>
            <p:cNvCxnSpPr>
              <a:cxnSpLocks/>
              <a:endCxn id="64" idx="0"/>
            </p:cNvCxnSpPr>
            <p:nvPr/>
          </p:nvCxnSpPr>
          <p:spPr>
            <a:xfrm>
              <a:off x="6685510" y="5264433"/>
              <a:ext cx="0" cy="64808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4637123A-DAA3-0B4A-8324-4D09A21F64F9}"/>
                </a:ext>
              </a:extLst>
            </p:cNvPr>
            <p:cNvCxnSpPr>
              <a:cxnSpLocks/>
              <a:stCxn id="57" idx="6"/>
              <a:endCxn id="64" idx="2"/>
            </p:cNvCxnSpPr>
            <p:nvPr/>
          </p:nvCxnSpPr>
          <p:spPr>
            <a:xfrm>
              <a:off x="5989804" y="5962049"/>
              <a:ext cx="64617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1BBE79DD-726C-5E45-B559-D8E438F6A6DB}"/>
                </a:ext>
              </a:extLst>
            </p:cNvPr>
            <p:cNvCxnSpPr>
              <a:cxnSpLocks/>
            </p:cNvCxnSpPr>
            <p:nvPr/>
          </p:nvCxnSpPr>
          <p:spPr>
            <a:xfrm flipH="1">
              <a:off x="6720533" y="5249926"/>
              <a:ext cx="675190" cy="6771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6C45F0F3-4BB7-9344-A39D-F066256DEF90}"/>
                </a:ext>
              </a:extLst>
            </p:cNvPr>
            <p:cNvCxnSpPr>
              <a:cxnSpLocks/>
              <a:endCxn id="70" idx="1"/>
            </p:cNvCxnSpPr>
            <p:nvPr/>
          </p:nvCxnSpPr>
          <p:spPr>
            <a:xfrm>
              <a:off x="6720533" y="5252852"/>
              <a:ext cx="675190" cy="67417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69" name="Rectangle 68">
              <a:extLst>
                <a:ext uri="{FF2B5EF4-FFF2-40B4-BE49-F238E27FC236}">
                  <a16:creationId xmlns:a16="http://schemas.microsoft.com/office/drawing/2014/main" id="{CEB369D6-210D-4242-86C4-CA45FB8E7A9B}"/>
                </a:ext>
              </a:extLst>
            </p:cNvPr>
            <p:cNvSpPr/>
            <p:nvPr/>
          </p:nvSpPr>
          <p:spPr>
            <a:xfrm>
              <a:off x="6834100" y="5366419"/>
              <a:ext cx="448056" cy="447040"/>
            </a:xfrm>
            <a:prstGeom prst="rect">
              <a:avLst/>
            </a:prstGeom>
            <a:solidFill>
              <a:schemeClr val="accent5">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DF636C43-3A55-024A-BA7F-D1AA2E5FBD59}"/>
                </a:ext>
              </a:extLst>
            </p:cNvPr>
            <p:cNvSpPr/>
            <p:nvPr/>
          </p:nvSpPr>
          <p:spPr>
            <a:xfrm>
              <a:off x="7381216" y="5912519"/>
              <a:ext cx="99060" cy="99060"/>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1" name="Straight Connector 70">
              <a:extLst>
                <a:ext uri="{FF2B5EF4-FFF2-40B4-BE49-F238E27FC236}">
                  <a16:creationId xmlns:a16="http://schemas.microsoft.com/office/drawing/2014/main" id="{E88DB49E-4583-DD47-9561-1461C90B8A1F}"/>
                </a:ext>
              </a:extLst>
            </p:cNvPr>
            <p:cNvCxnSpPr>
              <a:cxnSpLocks/>
              <a:endCxn id="70" idx="0"/>
            </p:cNvCxnSpPr>
            <p:nvPr/>
          </p:nvCxnSpPr>
          <p:spPr>
            <a:xfrm>
              <a:off x="7430746" y="5264433"/>
              <a:ext cx="0" cy="64808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CFC00907-8D59-7C4A-A0CA-D9FB529FA4FA}"/>
                </a:ext>
              </a:extLst>
            </p:cNvPr>
            <p:cNvCxnSpPr>
              <a:cxnSpLocks/>
              <a:endCxn id="70" idx="2"/>
            </p:cNvCxnSpPr>
            <p:nvPr/>
          </p:nvCxnSpPr>
          <p:spPr>
            <a:xfrm>
              <a:off x="6735040" y="5962049"/>
              <a:ext cx="64617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4F448E79-7CD2-A54B-865D-7ACE89ED0841}"/>
                </a:ext>
              </a:extLst>
            </p:cNvPr>
            <p:cNvCxnSpPr>
              <a:cxnSpLocks/>
            </p:cNvCxnSpPr>
            <p:nvPr/>
          </p:nvCxnSpPr>
          <p:spPr>
            <a:xfrm flipH="1">
              <a:off x="6720533" y="6003672"/>
              <a:ext cx="675190" cy="6771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73920C85-0226-BE4D-BD6E-FA9C5C0332E5}"/>
                </a:ext>
              </a:extLst>
            </p:cNvPr>
            <p:cNvCxnSpPr>
              <a:cxnSpLocks/>
              <a:endCxn id="76" idx="1"/>
            </p:cNvCxnSpPr>
            <p:nvPr/>
          </p:nvCxnSpPr>
          <p:spPr>
            <a:xfrm>
              <a:off x="6720533" y="6006598"/>
              <a:ext cx="675190" cy="67417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75" name="Rectangle 74">
              <a:extLst>
                <a:ext uri="{FF2B5EF4-FFF2-40B4-BE49-F238E27FC236}">
                  <a16:creationId xmlns:a16="http://schemas.microsoft.com/office/drawing/2014/main" id="{30B9FDAA-2885-F048-AC26-630260DF74C9}"/>
                </a:ext>
              </a:extLst>
            </p:cNvPr>
            <p:cNvSpPr/>
            <p:nvPr/>
          </p:nvSpPr>
          <p:spPr>
            <a:xfrm>
              <a:off x="6834100" y="6120165"/>
              <a:ext cx="448056" cy="447040"/>
            </a:xfrm>
            <a:prstGeom prst="rect">
              <a:avLst/>
            </a:prstGeom>
            <a:solidFill>
              <a:schemeClr val="accent5">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95F6C488-56A8-234D-8A24-5404A4C1196A}"/>
                </a:ext>
              </a:extLst>
            </p:cNvPr>
            <p:cNvSpPr/>
            <p:nvPr/>
          </p:nvSpPr>
          <p:spPr>
            <a:xfrm>
              <a:off x="7381216" y="6666265"/>
              <a:ext cx="99060" cy="99060"/>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7" name="Straight Connector 76">
              <a:extLst>
                <a:ext uri="{FF2B5EF4-FFF2-40B4-BE49-F238E27FC236}">
                  <a16:creationId xmlns:a16="http://schemas.microsoft.com/office/drawing/2014/main" id="{47CF66F8-3903-4343-A1A9-C25D43772709}"/>
                </a:ext>
              </a:extLst>
            </p:cNvPr>
            <p:cNvCxnSpPr>
              <a:cxnSpLocks/>
              <a:endCxn id="76" idx="0"/>
            </p:cNvCxnSpPr>
            <p:nvPr/>
          </p:nvCxnSpPr>
          <p:spPr>
            <a:xfrm>
              <a:off x="7430746" y="6018179"/>
              <a:ext cx="0" cy="64808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D0426714-4C18-BC48-8B49-857EE58FE445}"/>
                </a:ext>
              </a:extLst>
            </p:cNvPr>
            <p:cNvCxnSpPr>
              <a:cxnSpLocks/>
              <a:endCxn id="76" idx="2"/>
            </p:cNvCxnSpPr>
            <p:nvPr/>
          </p:nvCxnSpPr>
          <p:spPr>
            <a:xfrm>
              <a:off x="6735040" y="6715795"/>
              <a:ext cx="64617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F588352F-DAA0-874D-AE05-F6B259AC200A}"/>
                </a:ext>
              </a:extLst>
            </p:cNvPr>
            <p:cNvCxnSpPr>
              <a:cxnSpLocks/>
            </p:cNvCxnSpPr>
            <p:nvPr/>
          </p:nvCxnSpPr>
          <p:spPr>
            <a:xfrm flipH="1">
              <a:off x="5975297" y="5997072"/>
              <a:ext cx="675190" cy="6771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F24276C-1A50-CC40-9D65-0FDAF38BF75E}"/>
                </a:ext>
              </a:extLst>
            </p:cNvPr>
            <p:cNvCxnSpPr>
              <a:cxnSpLocks/>
              <a:endCxn id="82" idx="1"/>
            </p:cNvCxnSpPr>
            <p:nvPr/>
          </p:nvCxnSpPr>
          <p:spPr>
            <a:xfrm>
              <a:off x="5975297" y="5999998"/>
              <a:ext cx="675190" cy="67417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81" name="Rectangle 80">
              <a:extLst>
                <a:ext uri="{FF2B5EF4-FFF2-40B4-BE49-F238E27FC236}">
                  <a16:creationId xmlns:a16="http://schemas.microsoft.com/office/drawing/2014/main" id="{60AC8303-9923-DB49-8BC9-A75C355249A7}"/>
                </a:ext>
              </a:extLst>
            </p:cNvPr>
            <p:cNvSpPr/>
            <p:nvPr/>
          </p:nvSpPr>
          <p:spPr>
            <a:xfrm>
              <a:off x="6088864" y="6113565"/>
              <a:ext cx="448056" cy="447040"/>
            </a:xfrm>
            <a:prstGeom prst="rect">
              <a:avLst/>
            </a:prstGeom>
            <a:solidFill>
              <a:schemeClr val="accent5">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a:extLst>
                <a:ext uri="{FF2B5EF4-FFF2-40B4-BE49-F238E27FC236}">
                  <a16:creationId xmlns:a16="http://schemas.microsoft.com/office/drawing/2014/main" id="{5F38A50C-6F8E-7C48-A233-A4EEFE090003}"/>
                </a:ext>
              </a:extLst>
            </p:cNvPr>
            <p:cNvSpPr/>
            <p:nvPr/>
          </p:nvSpPr>
          <p:spPr>
            <a:xfrm>
              <a:off x="6635980" y="6659665"/>
              <a:ext cx="99060" cy="99060"/>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3" name="Straight Connector 82">
              <a:extLst>
                <a:ext uri="{FF2B5EF4-FFF2-40B4-BE49-F238E27FC236}">
                  <a16:creationId xmlns:a16="http://schemas.microsoft.com/office/drawing/2014/main" id="{231B912C-33C2-9C43-9F21-15E203883A67}"/>
                </a:ext>
              </a:extLst>
            </p:cNvPr>
            <p:cNvCxnSpPr>
              <a:cxnSpLocks/>
              <a:endCxn id="82" idx="0"/>
            </p:cNvCxnSpPr>
            <p:nvPr/>
          </p:nvCxnSpPr>
          <p:spPr>
            <a:xfrm>
              <a:off x="6685510" y="6011579"/>
              <a:ext cx="0" cy="64808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4F2C461B-EB47-0F47-8969-3FA31CE7D710}"/>
                </a:ext>
              </a:extLst>
            </p:cNvPr>
            <p:cNvCxnSpPr>
              <a:cxnSpLocks/>
              <a:endCxn id="82" idx="2"/>
            </p:cNvCxnSpPr>
            <p:nvPr/>
          </p:nvCxnSpPr>
          <p:spPr>
            <a:xfrm>
              <a:off x="5989804" y="6709195"/>
              <a:ext cx="64617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7659634C-AE3C-B74C-8CF7-11E24B2A9B42}"/>
                </a:ext>
              </a:extLst>
            </p:cNvPr>
            <p:cNvCxnSpPr>
              <a:cxnSpLocks/>
            </p:cNvCxnSpPr>
            <p:nvPr/>
          </p:nvCxnSpPr>
          <p:spPr>
            <a:xfrm flipH="1">
              <a:off x="5237315" y="5994146"/>
              <a:ext cx="675190" cy="6771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EB98F4A4-B5B9-E741-99E1-60B04D5FD655}"/>
                </a:ext>
              </a:extLst>
            </p:cNvPr>
            <p:cNvCxnSpPr>
              <a:cxnSpLocks/>
              <a:endCxn id="88" idx="1"/>
            </p:cNvCxnSpPr>
            <p:nvPr/>
          </p:nvCxnSpPr>
          <p:spPr>
            <a:xfrm>
              <a:off x="5237315" y="5997072"/>
              <a:ext cx="675190" cy="67417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87" name="Rectangle 86">
              <a:extLst>
                <a:ext uri="{FF2B5EF4-FFF2-40B4-BE49-F238E27FC236}">
                  <a16:creationId xmlns:a16="http://schemas.microsoft.com/office/drawing/2014/main" id="{BBA4BBA2-9EE8-434C-961F-AF31A5AA0349}"/>
                </a:ext>
              </a:extLst>
            </p:cNvPr>
            <p:cNvSpPr/>
            <p:nvPr/>
          </p:nvSpPr>
          <p:spPr>
            <a:xfrm>
              <a:off x="5350882" y="6110639"/>
              <a:ext cx="448056" cy="447040"/>
            </a:xfrm>
            <a:prstGeom prst="rect">
              <a:avLst/>
            </a:prstGeom>
            <a:solidFill>
              <a:schemeClr val="accent5">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5EA85491-1C6B-E047-9B80-4D07BD297466}"/>
                </a:ext>
              </a:extLst>
            </p:cNvPr>
            <p:cNvSpPr/>
            <p:nvPr/>
          </p:nvSpPr>
          <p:spPr>
            <a:xfrm>
              <a:off x="5897998" y="6656739"/>
              <a:ext cx="99060" cy="99060"/>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9" name="Straight Connector 88">
              <a:extLst>
                <a:ext uri="{FF2B5EF4-FFF2-40B4-BE49-F238E27FC236}">
                  <a16:creationId xmlns:a16="http://schemas.microsoft.com/office/drawing/2014/main" id="{E62E5F9F-0D78-2F47-9BAE-12C10891CEBE}"/>
                </a:ext>
              </a:extLst>
            </p:cNvPr>
            <p:cNvCxnSpPr>
              <a:cxnSpLocks/>
              <a:endCxn id="88" idx="0"/>
            </p:cNvCxnSpPr>
            <p:nvPr/>
          </p:nvCxnSpPr>
          <p:spPr>
            <a:xfrm>
              <a:off x="5947528" y="6008653"/>
              <a:ext cx="0" cy="64808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BF4F5E38-54CC-D140-B3C4-BE2473B558DB}"/>
                </a:ext>
              </a:extLst>
            </p:cNvPr>
            <p:cNvCxnSpPr>
              <a:cxnSpLocks/>
              <a:stCxn id="91" idx="6"/>
              <a:endCxn id="88" idx="2"/>
            </p:cNvCxnSpPr>
            <p:nvPr/>
          </p:nvCxnSpPr>
          <p:spPr>
            <a:xfrm>
              <a:off x="5243814" y="6703344"/>
              <a:ext cx="654184" cy="2925"/>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1" name="Oval 90">
              <a:extLst>
                <a:ext uri="{FF2B5EF4-FFF2-40B4-BE49-F238E27FC236}">
                  <a16:creationId xmlns:a16="http://schemas.microsoft.com/office/drawing/2014/main" id="{391BBCB6-31F1-F444-9AB5-4A606DC2BCB3}"/>
                </a:ext>
              </a:extLst>
            </p:cNvPr>
            <p:cNvSpPr/>
            <p:nvPr/>
          </p:nvSpPr>
          <p:spPr>
            <a:xfrm>
              <a:off x="5144754" y="6653814"/>
              <a:ext cx="99060" cy="99060"/>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2" name="Straight Connector 91">
              <a:extLst>
                <a:ext uri="{FF2B5EF4-FFF2-40B4-BE49-F238E27FC236}">
                  <a16:creationId xmlns:a16="http://schemas.microsoft.com/office/drawing/2014/main" id="{EAA0B0D4-0B8E-9F4A-B86F-7FDE1788103A}"/>
                </a:ext>
              </a:extLst>
            </p:cNvPr>
            <p:cNvCxnSpPr>
              <a:cxnSpLocks/>
              <a:stCxn id="56" idx="4"/>
              <a:endCxn id="91" idx="0"/>
            </p:cNvCxnSpPr>
            <p:nvPr/>
          </p:nvCxnSpPr>
          <p:spPr>
            <a:xfrm flipH="1">
              <a:off x="5194284" y="6011579"/>
              <a:ext cx="754" cy="642235"/>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95" name="Rectangle 94">
            <a:extLst>
              <a:ext uri="{FF2B5EF4-FFF2-40B4-BE49-F238E27FC236}">
                <a16:creationId xmlns:a16="http://schemas.microsoft.com/office/drawing/2014/main" id="{D92E476C-6975-5B47-A949-5D5521956D41}"/>
              </a:ext>
            </a:extLst>
          </p:cNvPr>
          <p:cNvSpPr/>
          <p:nvPr/>
        </p:nvSpPr>
        <p:spPr>
          <a:xfrm>
            <a:off x="653834" y="1681442"/>
            <a:ext cx="3030269" cy="10972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solidFill>
                  <a:schemeClr val="tx1"/>
                </a:solidFill>
              </a:rPr>
              <a:t>Scratch Memory</a:t>
            </a:r>
          </a:p>
        </p:txBody>
      </p:sp>
      <p:sp>
        <p:nvSpPr>
          <p:cNvPr id="96" name="Rectangle 95">
            <a:extLst>
              <a:ext uri="{FF2B5EF4-FFF2-40B4-BE49-F238E27FC236}">
                <a16:creationId xmlns:a16="http://schemas.microsoft.com/office/drawing/2014/main" id="{BBA7EBBB-E3B9-2C42-9535-6855EC4BE841}"/>
              </a:ext>
            </a:extLst>
          </p:cNvPr>
          <p:cNvSpPr/>
          <p:nvPr/>
        </p:nvSpPr>
        <p:spPr>
          <a:xfrm>
            <a:off x="2996217" y="1747450"/>
            <a:ext cx="612304" cy="354771"/>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Ctrl</a:t>
            </a:r>
          </a:p>
        </p:txBody>
      </p:sp>
      <p:cxnSp>
        <p:nvCxnSpPr>
          <p:cNvPr id="97" name="Straight Arrow Connector 96">
            <a:extLst>
              <a:ext uri="{FF2B5EF4-FFF2-40B4-BE49-F238E27FC236}">
                <a16:creationId xmlns:a16="http://schemas.microsoft.com/office/drawing/2014/main" id="{2E416341-3B0E-E24D-A530-CC024BED99BC}"/>
              </a:ext>
            </a:extLst>
          </p:cNvPr>
          <p:cNvCxnSpPr>
            <a:cxnSpLocks/>
            <a:stCxn id="95" idx="2"/>
            <a:endCxn id="94" idx="0"/>
          </p:cNvCxnSpPr>
          <p:nvPr/>
        </p:nvCxnSpPr>
        <p:spPr>
          <a:xfrm>
            <a:off x="2168969" y="2778722"/>
            <a:ext cx="1" cy="341142"/>
          </a:xfrm>
          <a:prstGeom prst="straightConnector1">
            <a:avLst/>
          </a:prstGeom>
          <a:ln w="12700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sp>
        <p:nvSpPr>
          <p:cNvPr id="98" name="Rectangle 97">
            <a:extLst>
              <a:ext uri="{FF2B5EF4-FFF2-40B4-BE49-F238E27FC236}">
                <a16:creationId xmlns:a16="http://schemas.microsoft.com/office/drawing/2014/main" id="{5F21A8B1-AF3F-5645-BD05-5FD95711417D}"/>
              </a:ext>
            </a:extLst>
          </p:cNvPr>
          <p:cNvSpPr/>
          <p:nvPr/>
        </p:nvSpPr>
        <p:spPr>
          <a:xfrm rot="16200000">
            <a:off x="2795703" y="4363184"/>
            <a:ext cx="2925615" cy="40162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XFER</a:t>
            </a:r>
          </a:p>
        </p:txBody>
      </p:sp>
      <p:sp>
        <p:nvSpPr>
          <p:cNvPr id="99" name="Rectangle 98">
            <a:extLst>
              <a:ext uri="{FF2B5EF4-FFF2-40B4-BE49-F238E27FC236}">
                <a16:creationId xmlns:a16="http://schemas.microsoft.com/office/drawing/2014/main" id="{665B9A21-21F8-434F-A3E0-8626F8DA7C16}"/>
              </a:ext>
            </a:extLst>
          </p:cNvPr>
          <p:cNvSpPr/>
          <p:nvPr/>
        </p:nvSpPr>
        <p:spPr>
          <a:xfrm rot="16200000">
            <a:off x="3892973" y="3349600"/>
            <a:ext cx="737235" cy="34583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Ctrl</a:t>
            </a:r>
          </a:p>
        </p:txBody>
      </p:sp>
      <p:cxnSp>
        <p:nvCxnSpPr>
          <p:cNvPr id="100" name="Straight Arrow Connector 99">
            <a:extLst>
              <a:ext uri="{FF2B5EF4-FFF2-40B4-BE49-F238E27FC236}">
                <a16:creationId xmlns:a16="http://schemas.microsoft.com/office/drawing/2014/main" id="{F5C8FC37-A413-9A4B-831E-31C75DDCE85A}"/>
              </a:ext>
            </a:extLst>
          </p:cNvPr>
          <p:cNvCxnSpPr>
            <a:cxnSpLocks/>
            <a:stCxn id="94" idx="3"/>
          </p:cNvCxnSpPr>
          <p:nvPr/>
        </p:nvCxnSpPr>
        <p:spPr>
          <a:xfrm>
            <a:off x="3684105" y="3284295"/>
            <a:ext cx="373593" cy="0"/>
          </a:xfrm>
          <a:prstGeom prst="straightConnector1">
            <a:avLst/>
          </a:prstGeom>
          <a:ln w="12700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101" name="Straight Arrow Connector 100">
            <a:extLst>
              <a:ext uri="{FF2B5EF4-FFF2-40B4-BE49-F238E27FC236}">
                <a16:creationId xmlns:a16="http://schemas.microsoft.com/office/drawing/2014/main" id="{437E613E-4B65-D044-8BF0-C045E21492DF}"/>
              </a:ext>
            </a:extLst>
          </p:cNvPr>
          <p:cNvCxnSpPr>
            <a:cxnSpLocks/>
            <a:stCxn id="93" idx="3"/>
          </p:cNvCxnSpPr>
          <p:nvPr/>
        </p:nvCxnSpPr>
        <p:spPr>
          <a:xfrm>
            <a:off x="3684105" y="5862373"/>
            <a:ext cx="373593" cy="0"/>
          </a:xfrm>
          <a:prstGeom prst="straightConnector1">
            <a:avLst/>
          </a:prstGeom>
          <a:ln w="12700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sp>
        <p:nvSpPr>
          <p:cNvPr id="102" name="Rectangle 101">
            <a:extLst>
              <a:ext uri="{FF2B5EF4-FFF2-40B4-BE49-F238E27FC236}">
                <a16:creationId xmlns:a16="http://schemas.microsoft.com/office/drawing/2014/main" id="{17EEB791-0565-A246-AD46-A54ED2D0A238}"/>
              </a:ext>
            </a:extLst>
          </p:cNvPr>
          <p:cNvSpPr/>
          <p:nvPr/>
        </p:nvSpPr>
        <p:spPr>
          <a:xfrm>
            <a:off x="3821380" y="1597476"/>
            <a:ext cx="874259" cy="65480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Ctrl</a:t>
            </a:r>
          </a:p>
        </p:txBody>
      </p:sp>
      <p:cxnSp>
        <p:nvCxnSpPr>
          <p:cNvPr id="103" name="Straight Arrow Connector 102">
            <a:extLst>
              <a:ext uri="{FF2B5EF4-FFF2-40B4-BE49-F238E27FC236}">
                <a16:creationId xmlns:a16="http://schemas.microsoft.com/office/drawing/2014/main" id="{A1ABB86C-6FDD-274C-AD87-60BC44B81BE4}"/>
              </a:ext>
            </a:extLst>
          </p:cNvPr>
          <p:cNvCxnSpPr>
            <a:cxnSpLocks/>
          </p:cNvCxnSpPr>
          <p:nvPr/>
        </p:nvCxnSpPr>
        <p:spPr>
          <a:xfrm>
            <a:off x="5095207" y="1329693"/>
            <a:ext cx="0" cy="5432317"/>
          </a:xfrm>
          <a:prstGeom prst="straightConnector1">
            <a:avLst/>
          </a:prstGeom>
          <a:ln w="635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sp>
        <p:nvSpPr>
          <p:cNvPr id="104" name="Rectangle 103">
            <a:extLst>
              <a:ext uri="{FF2B5EF4-FFF2-40B4-BE49-F238E27FC236}">
                <a16:creationId xmlns:a16="http://schemas.microsoft.com/office/drawing/2014/main" id="{4C2EB9EC-0826-EF40-BE9A-FD7355EC8994}"/>
              </a:ext>
            </a:extLst>
          </p:cNvPr>
          <p:cNvSpPr/>
          <p:nvPr/>
        </p:nvSpPr>
        <p:spPr>
          <a:xfrm>
            <a:off x="5775144" y="3977749"/>
            <a:ext cx="2235708" cy="328862"/>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Sync</a:t>
            </a:r>
          </a:p>
        </p:txBody>
      </p:sp>
      <p:sp>
        <p:nvSpPr>
          <p:cNvPr id="105" name="Rectangle 104">
            <a:extLst>
              <a:ext uri="{FF2B5EF4-FFF2-40B4-BE49-F238E27FC236}">
                <a16:creationId xmlns:a16="http://schemas.microsoft.com/office/drawing/2014/main" id="{86706380-37B1-CD40-BF6D-A747ED976096}"/>
              </a:ext>
            </a:extLst>
          </p:cNvPr>
          <p:cNvSpPr/>
          <p:nvPr/>
        </p:nvSpPr>
        <p:spPr>
          <a:xfrm>
            <a:off x="5775144" y="5816012"/>
            <a:ext cx="2235704" cy="328862"/>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Sync</a:t>
            </a:r>
          </a:p>
        </p:txBody>
      </p:sp>
      <p:sp>
        <p:nvSpPr>
          <p:cNvPr id="106" name="Rectangle 105">
            <a:extLst>
              <a:ext uri="{FF2B5EF4-FFF2-40B4-BE49-F238E27FC236}">
                <a16:creationId xmlns:a16="http://schemas.microsoft.com/office/drawing/2014/main" id="{A2FAA0A1-C42A-5249-BA22-DF418C92E83B}"/>
              </a:ext>
            </a:extLst>
          </p:cNvPr>
          <p:cNvSpPr/>
          <p:nvPr/>
        </p:nvSpPr>
        <p:spPr>
          <a:xfrm>
            <a:off x="5775144" y="2558702"/>
            <a:ext cx="2235704" cy="10972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solidFill>
                  <a:schemeClr val="tx1"/>
                </a:solidFill>
              </a:rPr>
              <a:t>Private</a:t>
            </a:r>
          </a:p>
          <a:p>
            <a:r>
              <a:rPr lang="en-US" sz="3200" dirty="0" err="1">
                <a:solidFill>
                  <a:schemeClr val="tx1"/>
                </a:solidFill>
              </a:rPr>
              <a:t>Spad</a:t>
            </a:r>
            <a:endParaRPr lang="en-US" sz="3200" dirty="0">
              <a:solidFill>
                <a:schemeClr val="tx1"/>
              </a:solidFill>
            </a:endParaRPr>
          </a:p>
        </p:txBody>
      </p:sp>
      <p:sp>
        <p:nvSpPr>
          <p:cNvPr id="107" name="Rectangle 106">
            <a:extLst>
              <a:ext uri="{FF2B5EF4-FFF2-40B4-BE49-F238E27FC236}">
                <a16:creationId xmlns:a16="http://schemas.microsoft.com/office/drawing/2014/main" id="{A289B713-89AA-5D49-AAF1-84F641753213}"/>
              </a:ext>
            </a:extLst>
          </p:cNvPr>
          <p:cNvSpPr/>
          <p:nvPr/>
        </p:nvSpPr>
        <p:spPr>
          <a:xfrm>
            <a:off x="7509570" y="2603081"/>
            <a:ext cx="451752" cy="520711"/>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Ctrl</a:t>
            </a:r>
          </a:p>
        </p:txBody>
      </p:sp>
      <p:sp>
        <p:nvSpPr>
          <p:cNvPr id="108" name="Rectangle 107">
            <a:extLst>
              <a:ext uri="{FF2B5EF4-FFF2-40B4-BE49-F238E27FC236}">
                <a16:creationId xmlns:a16="http://schemas.microsoft.com/office/drawing/2014/main" id="{6A19A19C-CB52-2841-8A5C-907C121C70B4}"/>
              </a:ext>
            </a:extLst>
          </p:cNvPr>
          <p:cNvSpPr/>
          <p:nvPr/>
        </p:nvSpPr>
        <p:spPr>
          <a:xfrm rot="16200000">
            <a:off x="7356808" y="4860495"/>
            <a:ext cx="2167117" cy="40162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XFER</a:t>
            </a:r>
          </a:p>
        </p:txBody>
      </p:sp>
      <p:sp>
        <p:nvSpPr>
          <p:cNvPr id="109" name="Rectangle 108">
            <a:extLst>
              <a:ext uri="{FF2B5EF4-FFF2-40B4-BE49-F238E27FC236}">
                <a16:creationId xmlns:a16="http://schemas.microsoft.com/office/drawing/2014/main" id="{1957A382-2C88-DE41-A9FF-1C1084CAA97F}"/>
              </a:ext>
            </a:extLst>
          </p:cNvPr>
          <p:cNvSpPr/>
          <p:nvPr/>
        </p:nvSpPr>
        <p:spPr>
          <a:xfrm rot="16200000">
            <a:off x="8170397" y="4130591"/>
            <a:ext cx="546099" cy="34583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Ctrl</a:t>
            </a:r>
          </a:p>
        </p:txBody>
      </p:sp>
      <p:cxnSp>
        <p:nvCxnSpPr>
          <p:cNvPr id="110" name="Straight Arrow Connector 109">
            <a:extLst>
              <a:ext uri="{FF2B5EF4-FFF2-40B4-BE49-F238E27FC236}">
                <a16:creationId xmlns:a16="http://schemas.microsoft.com/office/drawing/2014/main" id="{6A05D69B-DF41-E041-BFD4-D76FFBCD8D69}"/>
              </a:ext>
            </a:extLst>
          </p:cNvPr>
          <p:cNvCxnSpPr>
            <a:cxnSpLocks/>
            <a:stCxn id="104" idx="3"/>
          </p:cNvCxnSpPr>
          <p:nvPr/>
        </p:nvCxnSpPr>
        <p:spPr>
          <a:xfrm>
            <a:off x="8010852" y="4142180"/>
            <a:ext cx="220145" cy="0"/>
          </a:xfrm>
          <a:prstGeom prst="straightConnector1">
            <a:avLst/>
          </a:prstGeom>
          <a:ln w="6350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111" name="Straight Arrow Connector 110">
            <a:extLst>
              <a:ext uri="{FF2B5EF4-FFF2-40B4-BE49-F238E27FC236}">
                <a16:creationId xmlns:a16="http://schemas.microsoft.com/office/drawing/2014/main" id="{0E918B3E-9ED6-1047-966A-92D1D3276F9D}"/>
              </a:ext>
            </a:extLst>
          </p:cNvPr>
          <p:cNvCxnSpPr>
            <a:cxnSpLocks/>
            <a:stCxn id="105" idx="3"/>
          </p:cNvCxnSpPr>
          <p:nvPr/>
        </p:nvCxnSpPr>
        <p:spPr>
          <a:xfrm>
            <a:off x="8010848" y="5980443"/>
            <a:ext cx="224133" cy="0"/>
          </a:xfrm>
          <a:prstGeom prst="straightConnector1">
            <a:avLst/>
          </a:prstGeom>
          <a:ln w="6350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112" name="Straight Arrow Connector 111">
            <a:extLst>
              <a:ext uri="{FF2B5EF4-FFF2-40B4-BE49-F238E27FC236}">
                <a16:creationId xmlns:a16="http://schemas.microsoft.com/office/drawing/2014/main" id="{6119B697-7653-4543-9A45-19C8995CC44C}"/>
              </a:ext>
            </a:extLst>
          </p:cNvPr>
          <p:cNvCxnSpPr>
            <a:cxnSpLocks/>
            <a:stCxn id="106" idx="2"/>
            <a:endCxn id="104" idx="0"/>
          </p:cNvCxnSpPr>
          <p:nvPr/>
        </p:nvCxnSpPr>
        <p:spPr>
          <a:xfrm>
            <a:off x="6892996" y="3655982"/>
            <a:ext cx="2" cy="321767"/>
          </a:xfrm>
          <a:prstGeom prst="straightConnector1">
            <a:avLst/>
          </a:prstGeom>
          <a:ln w="6350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sp>
        <p:nvSpPr>
          <p:cNvPr id="113" name="Rectangle 112">
            <a:extLst>
              <a:ext uri="{FF2B5EF4-FFF2-40B4-BE49-F238E27FC236}">
                <a16:creationId xmlns:a16="http://schemas.microsoft.com/office/drawing/2014/main" id="{92492448-972E-E54C-A9AE-1EA282734FE7}"/>
              </a:ext>
            </a:extLst>
          </p:cNvPr>
          <p:cNvSpPr/>
          <p:nvPr/>
        </p:nvSpPr>
        <p:spPr>
          <a:xfrm>
            <a:off x="5775144" y="1477249"/>
            <a:ext cx="874259" cy="65480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Ctrl</a:t>
            </a:r>
          </a:p>
        </p:txBody>
      </p:sp>
      <p:cxnSp>
        <p:nvCxnSpPr>
          <p:cNvPr id="114" name="Straight Arrow Connector 113">
            <a:extLst>
              <a:ext uri="{FF2B5EF4-FFF2-40B4-BE49-F238E27FC236}">
                <a16:creationId xmlns:a16="http://schemas.microsoft.com/office/drawing/2014/main" id="{C07A2B81-3F01-2D49-9142-6D8FC1101659}"/>
              </a:ext>
            </a:extLst>
          </p:cNvPr>
          <p:cNvCxnSpPr>
            <a:cxnSpLocks/>
            <a:stCxn id="163" idx="1"/>
          </p:cNvCxnSpPr>
          <p:nvPr/>
        </p:nvCxnSpPr>
        <p:spPr>
          <a:xfrm flipH="1">
            <a:off x="8616362" y="4142180"/>
            <a:ext cx="256172" cy="0"/>
          </a:xfrm>
          <a:prstGeom prst="straightConnector1">
            <a:avLst/>
          </a:prstGeom>
          <a:ln w="6350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grpSp>
        <p:nvGrpSpPr>
          <p:cNvPr id="115" name="Group 114">
            <a:extLst>
              <a:ext uri="{FF2B5EF4-FFF2-40B4-BE49-F238E27FC236}">
                <a16:creationId xmlns:a16="http://schemas.microsoft.com/office/drawing/2014/main" id="{05EC9D02-E3A9-6746-8D41-88C0C304A9E8}"/>
              </a:ext>
            </a:extLst>
          </p:cNvPr>
          <p:cNvGrpSpPr/>
          <p:nvPr/>
        </p:nvGrpSpPr>
        <p:grpSpPr>
          <a:xfrm>
            <a:off x="5725614" y="4252999"/>
            <a:ext cx="2334768" cy="1600747"/>
            <a:chOff x="8765039" y="3720085"/>
            <a:chExt cx="2334768" cy="1600747"/>
          </a:xfrm>
        </p:grpSpPr>
        <p:cxnSp>
          <p:nvCxnSpPr>
            <p:cNvPr id="116" name="Straight Connector 115">
              <a:extLst>
                <a:ext uri="{FF2B5EF4-FFF2-40B4-BE49-F238E27FC236}">
                  <a16:creationId xmlns:a16="http://schemas.microsoft.com/office/drawing/2014/main" id="{355B10DE-C122-D341-937C-59718C327B27}"/>
                </a:ext>
              </a:extLst>
            </p:cNvPr>
            <p:cNvCxnSpPr>
              <a:cxnSpLocks/>
              <a:stCxn id="120" idx="3"/>
              <a:endCxn id="121" idx="7"/>
            </p:cNvCxnSpPr>
            <p:nvPr/>
          </p:nvCxnSpPr>
          <p:spPr>
            <a:xfrm flipH="1">
              <a:off x="8849592" y="4559179"/>
              <a:ext cx="675190" cy="6771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554ADED6-5998-174C-B070-853CB5CD3E01}"/>
                </a:ext>
              </a:extLst>
            </p:cNvPr>
            <p:cNvCxnSpPr>
              <a:cxnSpLocks/>
              <a:stCxn id="119" idx="5"/>
              <a:endCxn id="122" idx="1"/>
            </p:cNvCxnSpPr>
            <p:nvPr/>
          </p:nvCxnSpPr>
          <p:spPr>
            <a:xfrm>
              <a:off x="8849592" y="4562105"/>
              <a:ext cx="675190" cy="67417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8" name="Rectangle 117">
              <a:extLst>
                <a:ext uri="{FF2B5EF4-FFF2-40B4-BE49-F238E27FC236}">
                  <a16:creationId xmlns:a16="http://schemas.microsoft.com/office/drawing/2014/main" id="{F7190C8E-5E4E-D648-A64F-E85EB07F6DCD}"/>
                </a:ext>
              </a:extLst>
            </p:cNvPr>
            <p:cNvSpPr/>
            <p:nvPr/>
          </p:nvSpPr>
          <p:spPr>
            <a:xfrm>
              <a:off x="8963159" y="4675672"/>
              <a:ext cx="448056" cy="447040"/>
            </a:xfrm>
            <a:prstGeom prst="rect">
              <a:avLst/>
            </a:prstGeom>
            <a:solidFill>
              <a:schemeClr val="accent5">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a:extLst>
                <a:ext uri="{FF2B5EF4-FFF2-40B4-BE49-F238E27FC236}">
                  <a16:creationId xmlns:a16="http://schemas.microsoft.com/office/drawing/2014/main" id="{9FE0E020-2E24-D048-8A3D-D421E08FFFAD}"/>
                </a:ext>
              </a:extLst>
            </p:cNvPr>
            <p:cNvSpPr/>
            <p:nvPr/>
          </p:nvSpPr>
          <p:spPr>
            <a:xfrm>
              <a:off x="8765039" y="4477552"/>
              <a:ext cx="99060" cy="99060"/>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a:extLst>
                <a:ext uri="{FF2B5EF4-FFF2-40B4-BE49-F238E27FC236}">
                  <a16:creationId xmlns:a16="http://schemas.microsoft.com/office/drawing/2014/main" id="{80344AC7-45EE-634E-AF1D-D4FE6314BF83}"/>
                </a:ext>
              </a:extLst>
            </p:cNvPr>
            <p:cNvSpPr/>
            <p:nvPr/>
          </p:nvSpPr>
          <p:spPr>
            <a:xfrm>
              <a:off x="9510275" y="4474626"/>
              <a:ext cx="99060" cy="99060"/>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120">
              <a:extLst>
                <a:ext uri="{FF2B5EF4-FFF2-40B4-BE49-F238E27FC236}">
                  <a16:creationId xmlns:a16="http://schemas.microsoft.com/office/drawing/2014/main" id="{99CCB4A2-41EC-704C-87FC-1C4E8E4527D6}"/>
                </a:ext>
              </a:extLst>
            </p:cNvPr>
            <p:cNvSpPr/>
            <p:nvPr/>
          </p:nvSpPr>
          <p:spPr>
            <a:xfrm>
              <a:off x="8765039" y="5221772"/>
              <a:ext cx="99060" cy="99060"/>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121">
              <a:extLst>
                <a:ext uri="{FF2B5EF4-FFF2-40B4-BE49-F238E27FC236}">
                  <a16:creationId xmlns:a16="http://schemas.microsoft.com/office/drawing/2014/main" id="{649B3502-C064-3645-B3D6-F9DBF74C98DE}"/>
                </a:ext>
              </a:extLst>
            </p:cNvPr>
            <p:cNvSpPr/>
            <p:nvPr/>
          </p:nvSpPr>
          <p:spPr>
            <a:xfrm>
              <a:off x="9510275" y="5221772"/>
              <a:ext cx="99060" cy="99060"/>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3" name="Straight Connector 122">
              <a:extLst>
                <a:ext uri="{FF2B5EF4-FFF2-40B4-BE49-F238E27FC236}">
                  <a16:creationId xmlns:a16="http://schemas.microsoft.com/office/drawing/2014/main" id="{8C82AB8F-3215-D942-92EC-237FC3D6AA64}"/>
                </a:ext>
              </a:extLst>
            </p:cNvPr>
            <p:cNvCxnSpPr>
              <a:cxnSpLocks/>
              <a:stCxn id="120" idx="4"/>
              <a:endCxn id="122" idx="0"/>
            </p:cNvCxnSpPr>
            <p:nvPr/>
          </p:nvCxnSpPr>
          <p:spPr>
            <a:xfrm>
              <a:off x="9559805" y="4573686"/>
              <a:ext cx="0" cy="64808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2D71BABF-2525-A34D-A589-223799594784}"/>
                </a:ext>
              </a:extLst>
            </p:cNvPr>
            <p:cNvCxnSpPr>
              <a:cxnSpLocks/>
              <a:stCxn id="121" idx="6"/>
              <a:endCxn id="122" idx="2"/>
            </p:cNvCxnSpPr>
            <p:nvPr/>
          </p:nvCxnSpPr>
          <p:spPr>
            <a:xfrm>
              <a:off x="8864099" y="5271302"/>
              <a:ext cx="64617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D74431CF-3E04-5349-894D-EA5686D20291}"/>
                </a:ext>
              </a:extLst>
            </p:cNvPr>
            <p:cNvCxnSpPr>
              <a:cxnSpLocks/>
              <a:stCxn id="119" idx="4"/>
              <a:endCxn id="121" idx="0"/>
            </p:cNvCxnSpPr>
            <p:nvPr/>
          </p:nvCxnSpPr>
          <p:spPr>
            <a:xfrm>
              <a:off x="8814569" y="4576612"/>
              <a:ext cx="0" cy="64516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CF48563A-C570-BA43-BA44-AD14B01A8FCD}"/>
                </a:ext>
              </a:extLst>
            </p:cNvPr>
            <p:cNvCxnSpPr>
              <a:cxnSpLocks/>
              <a:stCxn id="119" idx="6"/>
              <a:endCxn id="120" idx="2"/>
            </p:cNvCxnSpPr>
            <p:nvPr/>
          </p:nvCxnSpPr>
          <p:spPr>
            <a:xfrm flipV="1">
              <a:off x="8864099" y="4524156"/>
              <a:ext cx="646176" cy="292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0199AC0B-B8F1-674F-8A05-24E99B6A16ED}"/>
                </a:ext>
              </a:extLst>
            </p:cNvPr>
            <p:cNvCxnSpPr>
              <a:cxnSpLocks/>
              <a:stCxn id="130" idx="3"/>
              <a:endCxn id="122" idx="7"/>
            </p:cNvCxnSpPr>
            <p:nvPr/>
          </p:nvCxnSpPr>
          <p:spPr>
            <a:xfrm flipH="1">
              <a:off x="9594828" y="4559179"/>
              <a:ext cx="675190" cy="6771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1AAD59DC-CBB9-CD4F-A433-04CF727D0363}"/>
                </a:ext>
              </a:extLst>
            </p:cNvPr>
            <p:cNvCxnSpPr>
              <a:cxnSpLocks/>
              <a:stCxn id="120" idx="5"/>
              <a:endCxn id="131" idx="1"/>
            </p:cNvCxnSpPr>
            <p:nvPr/>
          </p:nvCxnSpPr>
          <p:spPr>
            <a:xfrm>
              <a:off x="9594828" y="4559179"/>
              <a:ext cx="675190" cy="6771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29" name="Rectangle 128">
              <a:extLst>
                <a:ext uri="{FF2B5EF4-FFF2-40B4-BE49-F238E27FC236}">
                  <a16:creationId xmlns:a16="http://schemas.microsoft.com/office/drawing/2014/main" id="{43C4FBC0-1EE1-FC47-B2D0-999C4F7F0A88}"/>
                </a:ext>
              </a:extLst>
            </p:cNvPr>
            <p:cNvSpPr/>
            <p:nvPr/>
          </p:nvSpPr>
          <p:spPr>
            <a:xfrm>
              <a:off x="9708395" y="4675672"/>
              <a:ext cx="448056" cy="447040"/>
            </a:xfrm>
            <a:prstGeom prst="rect">
              <a:avLst/>
            </a:prstGeom>
            <a:solidFill>
              <a:schemeClr val="accent5">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val 129">
              <a:extLst>
                <a:ext uri="{FF2B5EF4-FFF2-40B4-BE49-F238E27FC236}">
                  <a16:creationId xmlns:a16="http://schemas.microsoft.com/office/drawing/2014/main" id="{84AA10B9-E146-D946-A8BF-8853CF8895F6}"/>
                </a:ext>
              </a:extLst>
            </p:cNvPr>
            <p:cNvSpPr/>
            <p:nvPr/>
          </p:nvSpPr>
          <p:spPr>
            <a:xfrm>
              <a:off x="10255511" y="4474626"/>
              <a:ext cx="99060" cy="99060"/>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a:extLst>
                <a:ext uri="{FF2B5EF4-FFF2-40B4-BE49-F238E27FC236}">
                  <a16:creationId xmlns:a16="http://schemas.microsoft.com/office/drawing/2014/main" id="{BF338258-C353-7549-B192-13A0ACE53E1A}"/>
                </a:ext>
              </a:extLst>
            </p:cNvPr>
            <p:cNvSpPr/>
            <p:nvPr/>
          </p:nvSpPr>
          <p:spPr>
            <a:xfrm>
              <a:off x="10255511" y="5221772"/>
              <a:ext cx="99060" cy="99060"/>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2" name="Straight Connector 131">
              <a:extLst>
                <a:ext uri="{FF2B5EF4-FFF2-40B4-BE49-F238E27FC236}">
                  <a16:creationId xmlns:a16="http://schemas.microsoft.com/office/drawing/2014/main" id="{35AD060B-F685-9E42-AB53-A6D928ABCAF6}"/>
                </a:ext>
              </a:extLst>
            </p:cNvPr>
            <p:cNvCxnSpPr>
              <a:cxnSpLocks/>
              <a:stCxn id="130" idx="4"/>
              <a:endCxn id="131" idx="0"/>
            </p:cNvCxnSpPr>
            <p:nvPr/>
          </p:nvCxnSpPr>
          <p:spPr>
            <a:xfrm>
              <a:off x="10305041" y="4573686"/>
              <a:ext cx="0" cy="64808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24ED7CF7-C930-5249-9F56-B016979EE3C8}"/>
                </a:ext>
              </a:extLst>
            </p:cNvPr>
            <p:cNvCxnSpPr>
              <a:cxnSpLocks/>
              <a:stCxn id="122" idx="6"/>
              <a:endCxn id="131" idx="2"/>
            </p:cNvCxnSpPr>
            <p:nvPr/>
          </p:nvCxnSpPr>
          <p:spPr>
            <a:xfrm>
              <a:off x="9609335" y="5271302"/>
              <a:ext cx="64617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43F5958A-7464-1548-A685-6A667F88385E}"/>
                </a:ext>
              </a:extLst>
            </p:cNvPr>
            <p:cNvCxnSpPr>
              <a:cxnSpLocks/>
              <a:stCxn id="120" idx="6"/>
              <a:endCxn id="130" idx="2"/>
            </p:cNvCxnSpPr>
            <p:nvPr/>
          </p:nvCxnSpPr>
          <p:spPr>
            <a:xfrm>
              <a:off x="9609335" y="4524156"/>
              <a:ext cx="64617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B810F545-DF3D-274A-9F15-D7D2EF2571C8}"/>
                </a:ext>
              </a:extLst>
            </p:cNvPr>
            <p:cNvCxnSpPr>
              <a:cxnSpLocks/>
              <a:stCxn id="138" idx="3"/>
            </p:cNvCxnSpPr>
            <p:nvPr/>
          </p:nvCxnSpPr>
          <p:spPr>
            <a:xfrm flipH="1">
              <a:off x="10340064" y="4559179"/>
              <a:ext cx="675190" cy="6771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B9A64DFC-8235-514F-B92B-6498B1AF4F27}"/>
                </a:ext>
              </a:extLst>
            </p:cNvPr>
            <p:cNvCxnSpPr>
              <a:cxnSpLocks/>
              <a:endCxn id="139" idx="1"/>
            </p:cNvCxnSpPr>
            <p:nvPr/>
          </p:nvCxnSpPr>
          <p:spPr>
            <a:xfrm>
              <a:off x="10340064" y="4562105"/>
              <a:ext cx="675190" cy="67417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37" name="Rectangle 136">
              <a:extLst>
                <a:ext uri="{FF2B5EF4-FFF2-40B4-BE49-F238E27FC236}">
                  <a16:creationId xmlns:a16="http://schemas.microsoft.com/office/drawing/2014/main" id="{64D12D9B-2666-D045-8641-E7B67ECE332E}"/>
                </a:ext>
              </a:extLst>
            </p:cNvPr>
            <p:cNvSpPr/>
            <p:nvPr/>
          </p:nvSpPr>
          <p:spPr>
            <a:xfrm>
              <a:off x="10453631" y="4675672"/>
              <a:ext cx="448056" cy="447040"/>
            </a:xfrm>
            <a:prstGeom prst="rect">
              <a:avLst/>
            </a:prstGeom>
            <a:solidFill>
              <a:schemeClr val="accent5">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Oval 137">
              <a:extLst>
                <a:ext uri="{FF2B5EF4-FFF2-40B4-BE49-F238E27FC236}">
                  <a16:creationId xmlns:a16="http://schemas.microsoft.com/office/drawing/2014/main" id="{2111875D-2C7F-6C4D-818A-A22DF46C3498}"/>
                </a:ext>
              </a:extLst>
            </p:cNvPr>
            <p:cNvSpPr/>
            <p:nvPr/>
          </p:nvSpPr>
          <p:spPr>
            <a:xfrm>
              <a:off x="11000747" y="4474626"/>
              <a:ext cx="99060" cy="99060"/>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Oval 138">
              <a:extLst>
                <a:ext uri="{FF2B5EF4-FFF2-40B4-BE49-F238E27FC236}">
                  <a16:creationId xmlns:a16="http://schemas.microsoft.com/office/drawing/2014/main" id="{A51C1726-0598-D449-9325-1F44D7EE9B54}"/>
                </a:ext>
              </a:extLst>
            </p:cNvPr>
            <p:cNvSpPr/>
            <p:nvPr/>
          </p:nvSpPr>
          <p:spPr>
            <a:xfrm>
              <a:off x="11000747" y="5221772"/>
              <a:ext cx="99060" cy="99060"/>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0" name="Straight Connector 139">
              <a:extLst>
                <a:ext uri="{FF2B5EF4-FFF2-40B4-BE49-F238E27FC236}">
                  <a16:creationId xmlns:a16="http://schemas.microsoft.com/office/drawing/2014/main" id="{2EB17BAE-AF52-6547-B0CF-C05DCB4EB548}"/>
                </a:ext>
              </a:extLst>
            </p:cNvPr>
            <p:cNvCxnSpPr>
              <a:cxnSpLocks/>
              <a:stCxn id="138" idx="4"/>
              <a:endCxn id="139" idx="0"/>
            </p:cNvCxnSpPr>
            <p:nvPr/>
          </p:nvCxnSpPr>
          <p:spPr>
            <a:xfrm>
              <a:off x="11050277" y="4573686"/>
              <a:ext cx="0" cy="64808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D52BBAE0-509D-9046-8082-64D515AB9354}"/>
                </a:ext>
              </a:extLst>
            </p:cNvPr>
            <p:cNvCxnSpPr>
              <a:cxnSpLocks/>
              <a:endCxn id="139" idx="2"/>
            </p:cNvCxnSpPr>
            <p:nvPr/>
          </p:nvCxnSpPr>
          <p:spPr>
            <a:xfrm>
              <a:off x="10354571" y="5271302"/>
              <a:ext cx="64617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9D8FB3A5-01C8-4A4B-A2CB-233CC0F9882C}"/>
                </a:ext>
              </a:extLst>
            </p:cNvPr>
            <p:cNvCxnSpPr>
              <a:cxnSpLocks/>
              <a:endCxn id="138" idx="2"/>
            </p:cNvCxnSpPr>
            <p:nvPr/>
          </p:nvCxnSpPr>
          <p:spPr>
            <a:xfrm flipV="1">
              <a:off x="10354571" y="4524156"/>
              <a:ext cx="646176" cy="292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7AAB3D2D-7D98-6747-AD8C-80BB2943B585}"/>
                </a:ext>
              </a:extLst>
            </p:cNvPr>
            <p:cNvCxnSpPr>
              <a:cxnSpLocks/>
              <a:stCxn id="147" idx="3"/>
            </p:cNvCxnSpPr>
            <p:nvPr/>
          </p:nvCxnSpPr>
          <p:spPr>
            <a:xfrm flipH="1">
              <a:off x="8849592" y="3806243"/>
              <a:ext cx="675190" cy="6771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779C3B6A-A632-1647-9729-6C12A76597D7}"/>
                </a:ext>
              </a:extLst>
            </p:cNvPr>
            <p:cNvCxnSpPr>
              <a:cxnSpLocks/>
              <a:stCxn id="146" idx="5"/>
            </p:cNvCxnSpPr>
            <p:nvPr/>
          </p:nvCxnSpPr>
          <p:spPr>
            <a:xfrm>
              <a:off x="8849592" y="3809169"/>
              <a:ext cx="675190" cy="67417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45" name="Rectangle 144">
              <a:extLst>
                <a:ext uri="{FF2B5EF4-FFF2-40B4-BE49-F238E27FC236}">
                  <a16:creationId xmlns:a16="http://schemas.microsoft.com/office/drawing/2014/main" id="{3220F3C7-7549-EA4A-B24B-3F7AE4D918C0}"/>
                </a:ext>
              </a:extLst>
            </p:cNvPr>
            <p:cNvSpPr/>
            <p:nvPr/>
          </p:nvSpPr>
          <p:spPr>
            <a:xfrm>
              <a:off x="8963159" y="3922736"/>
              <a:ext cx="448056" cy="447040"/>
            </a:xfrm>
            <a:prstGeom prst="rect">
              <a:avLst/>
            </a:prstGeom>
            <a:solidFill>
              <a:srgbClr val="C7A1E3"/>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Oval 145">
              <a:extLst>
                <a:ext uri="{FF2B5EF4-FFF2-40B4-BE49-F238E27FC236}">
                  <a16:creationId xmlns:a16="http://schemas.microsoft.com/office/drawing/2014/main" id="{B0AC7D9D-604C-B24D-A5F8-47CDD201D653}"/>
                </a:ext>
              </a:extLst>
            </p:cNvPr>
            <p:cNvSpPr/>
            <p:nvPr/>
          </p:nvSpPr>
          <p:spPr>
            <a:xfrm>
              <a:off x="8765039" y="3724616"/>
              <a:ext cx="99060" cy="99060"/>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Oval 146">
              <a:extLst>
                <a:ext uri="{FF2B5EF4-FFF2-40B4-BE49-F238E27FC236}">
                  <a16:creationId xmlns:a16="http://schemas.microsoft.com/office/drawing/2014/main" id="{54D64BBC-7039-7F44-AEC0-B021B885D1F0}"/>
                </a:ext>
              </a:extLst>
            </p:cNvPr>
            <p:cNvSpPr/>
            <p:nvPr/>
          </p:nvSpPr>
          <p:spPr>
            <a:xfrm>
              <a:off x="9510275" y="3721690"/>
              <a:ext cx="99060" cy="99060"/>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8" name="Straight Connector 147">
              <a:extLst>
                <a:ext uri="{FF2B5EF4-FFF2-40B4-BE49-F238E27FC236}">
                  <a16:creationId xmlns:a16="http://schemas.microsoft.com/office/drawing/2014/main" id="{BFC44CBD-F739-BC40-BD02-D6DA3F071D59}"/>
                </a:ext>
              </a:extLst>
            </p:cNvPr>
            <p:cNvCxnSpPr>
              <a:cxnSpLocks/>
              <a:stCxn id="147" idx="4"/>
            </p:cNvCxnSpPr>
            <p:nvPr/>
          </p:nvCxnSpPr>
          <p:spPr>
            <a:xfrm>
              <a:off x="9559805" y="3820750"/>
              <a:ext cx="0" cy="64808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C1B95A20-608D-3A47-9A17-F19AE04E8230}"/>
                </a:ext>
              </a:extLst>
            </p:cNvPr>
            <p:cNvCxnSpPr>
              <a:cxnSpLocks/>
              <a:stCxn id="146" idx="4"/>
            </p:cNvCxnSpPr>
            <p:nvPr/>
          </p:nvCxnSpPr>
          <p:spPr>
            <a:xfrm>
              <a:off x="8814569" y="3823676"/>
              <a:ext cx="0" cy="64516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8314F4C6-BB87-AC4A-A99E-D1D7214D9398}"/>
                </a:ext>
              </a:extLst>
            </p:cNvPr>
            <p:cNvCxnSpPr>
              <a:cxnSpLocks/>
              <a:stCxn id="146" idx="6"/>
              <a:endCxn id="147" idx="2"/>
            </p:cNvCxnSpPr>
            <p:nvPr/>
          </p:nvCxnSpPr>
          <p:spPr>
            <a:xfrm flipV="1">
              <a:off x="8864099" y="3771220"/>
              <a:ext cx="646176" cy="292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005E16A9-1EC2-5249-B1FC-CEF79C95DA18}"/>
                </a:ext>
              </a:extLst>
            </p:cNvPr>
            <p:cNvCxnSpPr>
              <a:cxnSpLocks/>
              <a:stCxn id="154" idx="3"/>
            </p:cNvCxnSpPr>
            <p:nvPr/>
          </p:nvCxnSpPr>
          <p:spPr>
            <a:xfrm flipH="1">
              <a:off x="9594828" y="3804781"/>
              <a:ext cx="675190" cy="6771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91C795E4-66B0-814F-9A2D-91366CF95E8C}"/>
                </a:ext>
              </a:extLst>
            </p:cNvPr>
            <p:cNvCxnSpPr>
              <a:cxnSpLocks/>
            </p:cNvCxnSpPr>
            <p:nvPr/>
          </p:nvCxnSpPr>
          <p:spPr>
            <a:xfrm>
              <a:off x="9594828" y="3807707"/>
              <a:ext cx="675190" cy="67417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53" name="Rectangle 152">
              <a:extLst>
                <a:ext uri="{FF2B5EF4-FFF2-40B4-BE49-F238E27FC236}">
                  <a16:creationId xmlns:a16="http://schemas.microsoft.com/office/drawing/2014/main" id="{358A7DF8-2A74-0140-B3A6-B93058081D2A}"/>
                </a:ext>
              </a:extLst>
            </p:cNvPr>
            <p:cNvSpPr/>
            <p:nvPr/>
          </p:nvSpPr>
          <p:spPr>
            <a:xfrm>
              <a:off x="9708395" y="3921274"/>
              <a:ext cx="448056" cy="447040"/>
            </a:xfrm>
            <a:prstGeom prst="rect">
              <a:avLst/>
            </a:prstGeom>
            <a:solidFill>
              <a:schemeClr val="accent5">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a:extLst>
                <a:ext uri="{FF2B5EF4-FFF2-40B4-BE49-F238E27FC236}">
                  <a16:creationId xmlns:a16="http://schemas.microsoft.com/office/drawing/2014/main" id="{3DB6B374-1DA5-9C42-A1AE-F2EFE57593F9}"/>
                </a:ext>
              </a:extLst>
            </p:cNvPr>
            <p:cNvSpPr/>
            <p:nvPr/>
          </p:nvSpPr>
          <p:spPr>
            <a:xfrm>
              <a:off x="10255511" y="3720228"/>
              <a:ext cx="99060" cy="99060"/>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5" name="Straight Connector 154">
              <a:extLst>
                <a:ext uri="{FF2B5EF4-FFF2-40B4-BE49-F238E27FC236}">
                  <a16:creationId xmlns:a16="http://schemas.microsoft.com/office/drawing/2014/main" id="{14F2196F-04BF-1B40-9274-1876F6C25D83}"/>
                </a:ext>
              </a:extLst>
            </p:cNvPr>
            <p:cNvCxnSpPr>
              <a:cxnSpLocks/>
              <a:stCxn id="154" idx="4"/>
            </p:cNvCxnSpPr>
            <p:nvPr/>
          </p:nvCxnSpPr>
          <p:spPr>
            <a:xfrm>
              <a:off x="10305041" y="3819288"/>
              <a:ext cx="0" cy="64808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9EB75F4D-980A-9642-8AF7-3812A0330251}"/>
                </a:ext>
              </a:extLst>
            </p:cNvPr>
            <p:cNvCxnSpPr>
              <a:cxnSpLocks/>
              <a:endCxn id="154" idx="2"/>
            </p:cNvCxnSpPr>
            <p:nvPr/>
          </p:nvCxnSpPr>
          <p:spPr>
            <a:xfrm flipV="1">
              <a:off x="9609335" y="3769758"/>
              <a:ext cx="646176" cy="292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336A0C49-7EC8-D442-8432-3CFD41668E05}"/>
                </a:ext>
              </a:extLst>
            </p:cNvPr>
            <p:cNvCxnSpPr>
              <a:cxnSpLocks/>
              <a:stCxn id="160" idx="3"/>
            </p:cNvCxnSpPr>
            <p:nvPr/>
          </p:nvCxnSpPr>
          <p:spPr>
            <a:xfrm flipH="1">
              <a:off x="10340064" y="3804638"/>
              <a:ext cx="675190" cy="6771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E3659E47-0A5A-314E-A502-849E87634B46}"/>
                </a:ext>
              </a:extLst>
            </p:cNvPr>
            <p:cNvCxnSpPr>
              <a:cxnSpLocks/>
            </p:cNvCxnSpPr>
            <p:nvPr/>
          </p:nvCxnSpPr>
          <p:spPr>
            <a:xfrm>
              <a:off x="10340064" y="3807564"/>
              <a:ext cx="675190" cy="67417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59" name="Rectangle 158">
              <a:extLst>
                <a:ext uri="{FF2B5EF4-FFF2-40B4-BE49-F238E27FC236}">
                  <a16:creationId xmlns:a16="http://schemas.microsoft.com/office/drawing/2014/main" id="{F1FD1108-B759-2449-9139-15AA3354BDEF}"/>
                </a:ext>
              </a:extLst>
            </p:cNvPr>
            <p:cNvSpPr/>
            <p:nvPr/>
          </p:nvSpPr>
          <p:spPr>
            <a:xfrm>
              <a:off x="10453631" y="3921131"/>
              <a:ext cx="448056" cy="447040"/>
            </a:xfrm>
            <a:prstGeom prst="rect">
              <a:avLst/>
            </a:prstGeom>
            <a:solidFill>
              <a:schemeClr val="accent5">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a:extLst>
                <a:ext uri="{FF2B5EF4-FFF2-40B4-BE49-F238E27FC236}">
                  <a16:creationId xmlns:a16="http://schemas.microsoft.com/office/drawing/2014/main" id="{27AA54E6-299B-F74B-9521-D23F046939D8}"/>
                </a:ext>
              </a:extLst>
            </p:cNvPr>
            <p:cNvSpPr/>
            <p:nvPr/>
          </p:nvSpPr>
          <p:spPr>
            <a:xfrm>
              <a:off x="11000747" y="3720085"/>
              <a:ext cx="99060" cy="99060"/>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1" name="Straight Connector 160">
              <a:extLst>
                <a:ext uri="{FF2B5EF4-FFF2-40B4-BE49-F238E27FC236}">
                  <a16:creationId xmlns:a16="http://schemas.microsoft.com/office/drawing/2014/main" id="{0A046D79-BEAD-DB47-AA3A-755BEBA752B1}"/>
                </a:ext>
              </a:extLst>
            </p:cNvPr>
            <p:cNvCxnSpPr>
              <a:cxnSpLocks/>
              <a:stCxn id="160" idx="4"/>
            </p:cNvCxnSpPr>
            <p:nvPr/>
          </p:nvCxnSpPr>
          <p:spPr>
            <a:xfrm>
              <a:off x="11050277" y="3819145"/>
              <a:ext cx="0" cy="64808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21440E6F-4501-4640-B75E-1A301BB9517E}"/>
                </a:ext>
              </a:extLst>
            </p:cNvPr>
            <p:cNvCxnSpPr>
              <a:cxnSpLocks/>
              <a:endCxn id="160" idx="2"/>
            </p:cNvCxnSpPr>
            <p:nvPr/>
          </p:nvCxnSpPr>
          <p:spPr>
            <a:xfrm flipV="1">
              <a:off x="10354571" y="3769615"/>
              <a:ext cx="646176" cy="292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63" name="Rectangle 162">
            <a:extLst>
              <a:ext uri="{FF2B5EF4-FFF2-40B4-BE49-F238E27FC236}">
                <a16:creationId xmlns:a16="http://schemas.microsoft.com/office/drawing/2014/main" id="{7ABBB85B-8C0E-DD42-9233-06FF653C3580}"/>
              </a:ext>
            </a:extLst>
          </p:cNvPr>
          <p:cNvSpPr/>
          <p:nvPr/>
        </p:nvSpPr>
        <p:spPr>
          <a:xfrm>
            <a:off x="8872534" y="3977749"/>
            <a:ext cx="2235708" cy="328862"/>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Sync</a:t>
            </a:r>
          </a:p>
        </p:txBody>
      </p:sp>
      <p:sp>
        <p:nvSpPr>
          <p:cNvPr id="164" name="Rectangle 163">
            <a:extLst>
              <a:ext uri="{FF2B5EF4-FFF2-40B4-BE49-F238E27FC236}">
                <a16:creationId xmlns:a16="http://schemas.microsoft.com/office/drawing/2014/main" id="{4E1EE048-039D-9747-AD9C-C70B34EC599B}"/>
              </a:ext>
            </a:extLst>
          </p:cNvPr>
          <p:cNvSpPr/>
          <p:nvPr/>
        </p:nvSpPr>
        <p:spPr>
          <a:xfrm>
            <a:off x="8872534" y="5816012"/>
            <a:ext cx="2235704" cy="328862"/>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Sync</a:t>
            </a:r>
          </a:p>
        </p:txBody>
      </p:sp>
      <p:sp>
        <p:nvSpPr>
          <p:cNvPr id="165" name="Rectangle 164">
            <a:extLst>
              <a:ext uri="{FF2B5EF4-FFF2-40B4-BE49-F238E27FC236}">
                <a16:creationId xmlns:a16="http://schemas.microsoft.com/office/drawing/2014/main" id="{C20D7B36-CFEF-4446-B6FA-16B10F8DAC4D}"/>
              </a:ext>
            </a:extLst>
          </p:cNvPr>
          <p:cNvSpPr/>
          <p:nvPr/>
        </p:nvSpPr>
        <p:spPr>
          <a:xfrm>
            <a:off x="8872534" y="2558702"/>
            <a:ext cx="2235704" cy="10972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solidFill>
                  <a:schemeClr val="tx1"/>
                </a:solidFill>
              </a:rPr>
              <a:t>Private</a:t>
            </a:r>
          </a:p>
          <a:p>
            <a:r>
              <a:rPr lang="en-US" sz="3200" dirty="0" err="1">
                <a:solidFill>
                  <a:schemeClr val="tx1"/>
                </a:solidFill>
              </a:rPr>
              <a:t>Spad</a:t>
            </a:r>
            <a:endParaRPr lang="en-US" sz="3200" dirty="0">
              <a:solidFill>
                <a:schemeClr val="tx1"/>
              </a:solidFill>
            </a:endParaRPr>
          </a:p>
        </p:txBody>
      </p:sp>
      <p:sp>
        <p:nvSpPr>
          <p:cNvPr id="166" name="Rectangle 165">
            <a:extLst>
              <a:ext uri="{FF2B5EF4-FFF2-40B4-BE49-F238E27FC236}">
                <a16:creationId xmlns:a16="http://schemas.microsoft.com/office/drawing/2014/main" id="{3E589908-711E-A045-A2A1-0E0070D16703}"/>
              </a:ext>
            </a:extLst>
          </p:cNvPr>
          <p:cNvSpPr/>
          <p:nvPr/>
        </p:nvSpPr>
        <p:spPr>
          <a:xfrm>
            <a:off x="10606960" y="2603081"/>
            <a:ext cx="451752" cy="520711"/>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Ctrl</a:t>
            </a:r>
          </a:p>
        </p:txBody>
      </p:sp>
      <p:cxnSp>
        <p:nvCxnSpPr>
          <p:cNvPr id="167" name="Straight Arrow Connector 166">
            <a:extLst>
              <a:ext uri="{FF2B5EF4-FFF2-40B4-BE49-F238E27FC236}">
                <a16:creationId xmlns:a16="http://schemas.microsoft.com/office/drawing/2014/main" id="{36B031F7-30B5-4D48-85F3-EBD560FD1247}"/>
              </a:ext>
            </a:extLst>
          </p:cNvPr>
          <p:cNvCxnSpPr>
            <a:cxnSpLocks/>
            <a:stCxn id="163" idx="3"/>
          </p:cNvCxnSpPr>
          <p:nvPr/>
        </p:nvCxnSpPr>
        <p:spPr>
          <a:xfrm>
            <a:off x="11108242" y="4142180"/>
            <a:ext cx="220145" cy="0"/>
          </a:xfrm>
          <a:prstGeom prst="straightConnector1">
            <a:avLst/>
          </a:prstGeom>
          <a:ln w="6350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168" name="Straight Arrow Connector 167">
            <a:extLst>
              <a:ext uri="{FF2B5EF4-FFF2-40B4-BE49-F238E27FC236}">
                <a16:creationId xmlns:a16="http://schemas.microsoft.com/office/drawing/2014/main" id="{C45B9551-EA3F-8148-8258-7AA67C68B12E}"/>
              </a:ext>
            </a:extLst>
          </p:cNvPr>
          <p:cNvCxnSpPr>
            <a:cxnSpLocks/>
            <a:stCxn id="164" idx="3"/>
          </p:cNvCxnSpPr>
          <p:nvPr/>
        </p:nvCxnSpPr>
        <p:spPr>
          <a:xfrm>
            <a:off x="11108238" y="5980443"/>
            <a:ext cx="224133" cy="0"/>
          </a:xfrm>
          <a:prstGeom prst="straightConnector1">
            <a:avLst/>
          </a:prstGeom>
          <a:ln w="6350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169" name="Straight Arrow Connector 168">
            <a:extLst>
              <a:ext uri="{FF2B5EF4-FFF2-40B4-BE49-F238E27FC236}">
                <a16:creationId xmlns:a16="http://schemas.microsoft.com/office/drawing/2014/main" id="{86727E35-087E-0241-B1EB-0BDA4D084ECF}"/>
              </a:ext>
            </a:extLst>
          </p:cNvPr>
          <p:cNvCxnSpPr>
            <a:cxnSpLocks/>
            <a:stCxn id="165" idx="2"/>
            <a:endCxn id="163" idx="0"/>
          </p:cNvCxnSpPr>
          <p:nvPr/>
        </p:nvCxnSpPr>
        <p:spPr>
          <a:xfrm>
            <a:off x="9990386" y="3655982"/>
            <a:ext cx="2" cy="321767"/>
          </a:xfrm>
          <a:prstGeom prst="straightConnector1">
            <a:avLst/>
          </a:prstGeom>
          <a:ln w="6350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grpSp>
        <p:nvGrpSpPr>
          <p:cNvPr id="170" name="Group 169">
            <a:extLst>
              <a:ext uri="{FF2B5EF4-FFF2-40B4-BE49-F238E27FC236}">
                <a16:creationId xmlns:a16="http://schemas.microsoft.com/office/drawing/2014/main" id="{F34E4403-2DE1-A94D-8E27-3289C2D09584}"/>
              </a:ext>
            </a:extLst>
          </p:cNvPr>
          <p:cNvGrpSpPr/>
          <p:nvPr/>
        </p:nvGrpSpPr>
        <p:grpSpPr>
          <a:xfrm>
            <a:off x="8823004" y="4252999"/>
            <a:ext cx="2334768" cy="1600747"/>
            <a:chOff x="8765039" y="3720085"/>
            <a:chExt cx="2334768" cy="1600747"/>
          </a:xfrm>
        </p:grpSpPr>
        <p:cxnSp>
          <p:nvCxnSpPr>
            <p:cNvPr id="171" name="Straight Connector 170">
              <a:extLst>
                <a:ext uri="{FF2B5EF4-FFF2-40B4-BE49-F238E27FC236}">
                  <a16:creationId xmlns:a16="http://schemas.microsoft.com/office/drawing/2014/main" id="{4690F8C7-ABE9-D041-BC6D-AAF3A0B6872A}"/>
                </a:ext>
              </a:extLst>
            </p:cNvPr>
            <p:cNvCxnSpPr>
              <a:cxnSpLocks/>
              <a:stCxn id="175" idx="3"/>
              <a:endCxn id="176" idx="7"/>
            </p:cNvCxnSpPr>
            <p:nvPr/>
          </p:nvCxnSpPr>
          <p:spPr>
            <a:xfrm flipH="1">
              <a:off x="8849592" y="4559179"/>
              <a:ext cx="675190" cy="6771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29F33F34-9269-3E4F-8B2C-39A64AAA1C3B}"/>
                </a:ext>
              </a:extLst>
            </p:cNvPr>
            <p:cNvCxnSpPr>
              <a:cxnSpLocks/>
              <a:stCxn id="174" idx="5"/>
              <a:endCxn id="177" idx="1"/>
            </p:cNvCxnSpPr>
            <p:nvPr/>
          </p:nvCxnSpPr>
          <p:spPr>
            <a:xfrm>
              <a:off x="8849592" y="4562105"/>
              <a:ext cx="675190" cy="67417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73" name="Rectangle 172">
              <a:extLst>
                <a:ext uri="{FF2B5EF4-FFF2-40B4-BE49-F238E27FC236}">
                  <a16:creationId xmlns:a16="http://schemas.microsoft.com/office/drawing/2014/main" id="{7ABD51A2-47DA-634C-A174-F1411331F190}"/>
                </a:ext>
              </a:extLst>
            </p:cNvPr>
            <p:cNvSpPr/>
            <p:nvPr/>
          </p:nvSpPr>
          <p:spPr>
            <a:xfrm>
              <a:off x="8963159" y="4675672"/>
              <a:ext cx="448056" cy="447040"/>
            </a:xfrm>
            <a:prstGeom prst="rect">
              <a:avLst/>
            </a:prstGeom>
            <a:solidFill>
              <a:schemeClr val="accent5">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Oval 173">
              <a:extLst>
                <a:ext uri="{FF2B5EF4-FFF2-40B4-BE49-F238E27FC236}">
                  <a16:creationId xmlns:a16="http://schemas.microsoft.com/office/drawing/2014/main" id="{78D7BE21-D142-234A-867C-C8A20D058E5F}"/>
                </a:ext>
              </a:extLst>
            </p:cNvPr>
            <p:cNvSpPr/>
            <p:nvPr/>
          </p:nvSpPr>
          <p:spPr>
            <a:xfrm>
              <a:off x="8765039" y="4477552"/>
              <a:ext cx="99060" cy="99060"/>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Oval 174">
              <a:extLst>
                <a:ext uri="{FF2B5EF4-FFF2-40B4-BE49-F238E27FC236}">
                  <a16:creationId xmlns:a16="http://schemas.microsoft.com/office/drawing/2014/main" id="{225519C4-33BE-A949-B4C7-51D1A14482A8}"/>
                </a:ext>
              </a:extLst>
            </p:cNvPr>
            <p:cNvSpPr/>
            <p:nvPr/>
          </p:nvSpPr>
          <p:spPr>
            <a:xfrm>
              <a:off x="9510275" y="4474626"/>
              <a:ext cx="99060" cy="99060"/>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Oval 175">
              <a:extLst>
                <a:ext uri="{FF2B5EF4-FFF2-40B4-BE49-F238E27FC236}">
                  <a16:creationId xmlns:a16="http://schemas.microsoft.com/office/drawing/2014/main" id="{A73AB7EB-49A3-CC4F-8D66-80492F6199B9}"/>
                </a:ext>
              </a:extLst>
            </p:cNvPr>
            <p:cNvSpPr/>
            <p:nvPr/>
          </p:nvSpPr>
          <p:spPr>
            <a:xfrm>
              <a:off x="8765039" y="5221772"/>
              <a:ext cx="99060" cy="99060"/>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Oval 176">
              <a:extLst>
                <a:ext uri="{FF2B5EF4-FFF2-40B4-BE49-F238E27FC236}">
                  <a16:creationId xmlns:a16="http://schemas.microsoft.com/office/drawing/2014/main" id="{5F89ADA8-A94E-034B-962B-94AB2F92A709}"/>
                </a:ext>
              </a:extLst>
            </p:cNvPr>
            <p:cNvSpPr/>
            <p:nvPr/>
          </p:nvSpPr>
          <p:spPr>
            <a:xfrm>
              <a:off x="9510275" y="5221772"/>
              <a:ext cx="99060" cy="99060"/>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8" name="Straight Connector 177">
              <a:extLst>
                <a:ext uri="{FF2B5EF4-FFF2-40B4-BE49-F238E27FC236}">
                  <a16:creationId xmlns:a16="http://schemas.microsoft.com/office/drawing/2014/main" id="{4BA9F53D-F07D-F94C-8604-70BA6F1BF438}"/>
                </a:ext>
              </a:extLst>
            </p:cNvPr>
            <p:cNvCxnSpPr>
              <a:cxnSpLocks/>
              <a:stCxn id="175" idx="4"/>
              <a:endCxn id="177" idx="0"/>
            </p:cNvCxnSpPr>
            <p:nvPr/>
          </p:nvCxnSpPr>
          <p:spPr>
            <a:xfrm>
              <a:off x="9559805" y="4573686"/>
              <a:ext cx="0" cy="64808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a16="http://schemas.microsoft.com/office/drawing/2014/main" id="{47C9D2FD-1FFE-D74F-9C84-5919306C8C3F}"/>
                </a:ext>
              </a:extLst>
            </p:cNvPr>
            <p:cNvCxnSpPr>
              <a:cxnSpLocks/>
              <a:stCxn id="176" idx="6"/>
              <a:endCxn id="177" idx="2"/>
            </p:cNvCxnSpPr>
            <p:nvPr/>
          </p:nvCxnSpPr>
          <p:spPr>
            <a:xfrm>
              <a:off x="8864099" y="5271302"/>
              <a:ext cx="64617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id="{473B806D-7177-184C-AF74-CC104819F33A}"/>
                </a:ext>
              </a:extLst>
            </p:cNvPr>
            <p:cNvCxnSpPr>
              <a:cxnSpLocks/>
              <a:stCxn id="174" idx="4"/>
              <a:endCxn id="176" idx="0"/>
            </p:cNvCxnSpPr>
            <p:nvPr/>
          </p:nvCxnSpPr>
          <p:spPr>
            <a:xfrm>
              <a:off x="8814569" y="4576612"/>
              <a:ext cx="0" cy="64516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23981260-90FF-F244-A703-625F7E635479}"/>
                </a:ext>
              </a:extLst>
            </p:cNvPr>
            <p:cNvCxnSpPr>
              <a:cxnSpLocks/>
              <a:stCxn id="174" idx="6"/>
              <a:endCxn id="175" idx="2"/>
            </p:cNvCxnSpPr>
            <p:nvPr/>
          </p:nvCxnSpPr>
          <p:spPr>
            <a:xfrm flipV="1">
              <a:off x="8864099" y="4524156"/>
              <a:ext cx="646176" cy="292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a:extLst>
                <a:ext uri="{FF2B5EF4-FFF2-40B4-BE49-F238E27FC236}">
                  <a16:creationId xmlns:a16="http://schemas.microsoft.com/office/drawing/2014/main" id="{7BABE981-0B38-3A4B-82D1-2980865F52A6}"/>
                </a:ext>
              </a:extLst>
            </p:cNvPr>
            <p:cNvCxnSpPr>
              <a:cxnSpLocks/>
              <a:stCxn id="185" idx="3"/>
              <a:endCxn id="177" idx="7"/>
            </p:cNvCxnSpPr>
            <p:nvPr/>
          </p:nvCxnSpPr>
          <p:spPr>
            <a:xfrm flipH="1">
              <a:off x="9594828" y="4559179"/>
              <a:ext cx="675190" cy="6771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a16="http://schemas.microsoft.com/office/drawing/2014/main" id="{B48AAD5D-B38C-A142-8659-7DCCBCE3CD3C}"/>
                </a:ext>
              </a:extLst>
            </p:cNvPr>
            <p:cNvCxnSpPr>
              <a:cxnSpLocks/>
              <a:stCxn id="175" idx="5"/>
              <a:endCxn id="186" idx="1"/>
            </p:cNvCxnSpPr>
            <p:nvPr/>
          </p:nvCxnSpPr>
          <p:spPr>
            <a:xfrm>
              <a:off x="9594828" y="4559179"/>
              <a:ext cx="675190" cy="6771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84" name="Rectangle 183">
              <a:extLst>
                <a:ext uri="{FF2B5EF4-FFF2-40B4-BE49-F238E27FC236}">
                  <a16:creationId xmlns:a16="http://schemas.microsoft.com/office/drawing/2014/main" id="{85F24DDC-CE3E-204F-9BB2-44F31ABB9AC5}"/>
                </a:ext>
              </a:extLst>
            </p:cNvPr>
            <p:cNvSpPr/>
            <p:nvPr/>
          </p:nvSpPr>
          <p:spPr>
            <a:xfrm>
              <a:off x="9708395" y="4675672"/>
              <a:ext cx="448056" cy="447040"/>
            </a:xfrm>
            <a:prstGeom prst="rect">
              <a:avLst/>
            </a:prstGeom>
            <a:solidFill>
              <a:schemeClr val="accent5">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a:extLst>
                <a:ext uri="{FF2B5EF4-FFF2-40B4-BE49-F238E27FC236}">
                  <a16:creationId xmlns:a16="http://schemas.microsoft.com/office/drawing/2014/main" id="{80A7649B-59D6-704D-9046-392088EB2D9E}"/>
                </a:ext>
              </a:extLst>
            </p:cNvPr>
            <p:cNvSpPr/>
            <p:nvPr/>
          </p:nvSpPr>
          <p:spPr>
            <a:xfrm>
              <a:off x="10255511" y="4474626"/>
              <a:ext cx="99060" cy="99060"/>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Oval 185">
              <a:extLst>
                <a:ext uri="{FF2B5EF4-FFF2-40B4-BE49-F238E27FC236}">
                  <a16:creationId xmlns:a16="http://schemas.microsoft.com/office/drawing/2014/main" id="{1A136629-1AE9-CE41-89A6-ABEE3C3DD210}"/>
                </a:ext>
              </a:extLst>
            </p:cNvPr>
            <p:cNvSpPr/>
            <p:nvPr/>
          </p:nvSpPr>
          <p:spPr>
            <a:xfrm>
              <a:off x="10255511" y="5221772"/>
              <a:ext cx="99060" cy="99060"/>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7" name="Straight Connector 186">
              <a:extLst>
                <a:ext uri="{FF2B5EF4-FFF2-40B4-BE49-F238E27FC236}">
                  <a16:creationId xmlns:a16="http://schemas.microsoft.com/office/drawing/2014/main" id="{609C0EAA-4161-6849-9CFE-CD97CE8E3046}"/>
                </a:ext>
              </a:extLst>
            </p:cNvPr>
            <p:cNvCxnSpPr>
              <a:cxnSpLocks/>
              <a:stCxn id="185" idx="4"/>
              <a:endCxn id="186" idx="0"/>
            </p:cNvCxnSpPr>
            <p:nvPr/>
          </p:nvCxnSpPr>
          <p:spPr>
            <a:xfrm>
              <a:off x="10305041" y="4573686"/>
              <a:ext cx="0" cy="64808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id="{843CCEE2-5137-DD47-BDE9-E65D0A91EFC5}"/>
                </a:ext>
              </a:extLst>
            </p:cNvPr>
            <p:cNvCxnSpPr>
              <a:cxnSpLocks/>
              <a:stCxn id="177" idx="6"/>
              <a:endCxn id="186" idx="2"/>
            </p:cNvCxnSpPr>
            <p:nvPr/>
          </p:nvCxnSpPr>
          <p:spPr>
            <a:xfrm>
              <a:off x="9609335" y="5271302"/>
              <a:ext cx="64617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a:extLst>
                <a:ext uri="{FF2B5EF4-FFF2-40B4-BE49-F238E27FC236}">
                  <a16:creationId xmlns:a16="http://schemas.microsoft.com/office/drawing/2014/main" id="{9436C496-4435-E048-A70C-F8AE4BAAD072}"/>
                </a:ext>
              </a:extLst>
            </p:cNvPr>
            <p:cNvCxnSpPr>
              <a:cxnSpLocks/>
              <a:stCxn id="175" idx="6"/>
              <a:endCxn id="185" idx="2"/>
            </p:cNvCxnSpPr>
            <p:nvPr/>
          </p:nvCxnSpPr>
          <p:spPr>
            <a:xfrm>
              <a:off x="9609335" y="4524156"/>
              <a:ext cx="64617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0" name="Straight Connector 189">
              <a:extLst>
                <a:ext uri="{FF2B5EF4-FFF2-40B4-BE49-F238E27FC236}">
                  <a16:creationId xmlns:a16="http://schemas.microsoft.com/office/drawing/2014/main" id="{5D2EC9D6-D4A9-7946-8CA2-6FEBC7766458}"/>
                </a:ext>
              </a:extLst>
            </p:cNvPr>
            <p:cNvCxnSpPr>
              <a:cxnSpLocks/>
              <a:stCxn id="193" idx="3"/>
            </p:cNvCxnSpPr>
            <p:nvPr/>
          </p:nvCxnSpPr>
          <p:spPr>
            <a:xfrm flipH="1">
              <a:off x="10340064" y="4559179"/>
              <a:ext cx="675190" cy="6771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a:extLst>
                <a:ext uri="{FF2B5EF4-FFF2-40B4-BE49-F238E27FC236}">
                  <a16:creationId xmlns:a16="http://schemas.microsoft.com/office/drawing/2014/main" id="{BC1AA60E-65F4-C449-BEF7-C26F72E344B0}"/>
                </a:ext>
              </a:extLst>
            </p:cNvPr>
            <p:cNvCxnSpPr>
              <a:cxnSpLocks/>
              <a:endCxn id="194" idx="1"/>
            </p:cNvCxnSpPr>
            <p:nvPr/>
          </p:nvCxnSpPr>
          <p:spPr>
            <a:xfrm>
              <a:off x="10340064" y="4562105"/>
              <a:ext cx="675190" cy="67417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92" name="Rectangle 191">
              <a:extLst>
                <a:ext uri="{FF2B5EF4-FFF2-40B4-BE49-F238E27FC236}">
                  <a16:creationId xmlns:a16="http://schemas.microsoft.com/office/drawing/2014/main" id="{C869B8E0-C531-7246-B1BF-607AB571A9AE}"/>
                </a:ext>
              </a:extLst>
            </p:cNvPr>
            <p:cNvSpPr/>
            <p:nvPr/>
          </p:nvSpPr>
          <p:spPr>
            <a:xfrm>
              <a:off x="10453631" y="4675672"/>
              <a:ext cx="448056" cy="447040"/>
            </a:xfrm>
            <a:prstGeom prst="rect">
              <a:avLst/>
            </a:prstGeom>
            <a:solidFill>
              <a:schemeClr val="accent5">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Oval 192">
              <a:extLst>
                <a:ext uri="{FF2B5EF4-FFF2-40B4-BE49-F238E27FC236}">
                  <a16:creationId xmlns:a16="http://schemas.microsoft.com/office/drawing/2014/main" id="{8EF47AEC-C4B7-8540-8CBB-69935BADF08F}"/>
                </a:ext>
              </a:extLst>
            </p:cNvPr>
            <p:cNvSpPr/>
            <p:nvPr/>
          </p:nvSpPr>
          <p:spPr>
            <a:xfrm>
              <a:off x="11000747" y="4474626"/>
              <a:ext cx="99060" cy="99060"/>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Oval 193">
              <a:extLst>
                <a:ext uri="{FF2B5EF4-FFF2-40B4-BE49-F238E27FC236}">
                  <a16:creationId xmlns:a16="http://schemas.microsoft.com/office/drawing/2014/main" id="{7453BB6E-15BF-F64C-B0B9-55D4E4CA3683}"/>
                </a:ext>
              </a:extLst>
            </p:cNvPr>
            <p:cNvSpPr/>
            <p:nvPr/>
          </p:nvSpPr>
          <p:spPr>
            <a:xfrm>
              <a:off x="11000747" y="5221772"/>
              <a:ext cx="99060" cy="99060"/>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5" name="Straight Connector 194">
              <a:extLst>
                <a:ext uri="{FF2B5EF4-FFF2-40B4-BE49-F238E27FC236}">
                  <a16:creationId xmlns:a16="http://schemas.microsoft.com/office/drawing/2014/main" id="{1846A831-A4B7-EF47-B7C6-0999103E2734}"/>
                </a:ext>
              </a:extLst>
            </p:cNvPr>
            <p:cNvCxnSpPr>
              <a:cxnSpLocks/>
              <a:stCxn id="193" idx="4"/>
              <a:endCxn id="194" idx="0"/>
            </p:cNvCxnSpPr>
            <p:nvPr/>
          </p:nvCxnSpPr>
          <p:spPr>
            <a:xfrm>
              <a:off x="11050277" y="4573686"/>
              <a:ext cx="0" cy="64808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a:extLst>
                <a:ext uri="{FF2B5EF4-FFF2-40B4-BE49-F238E27FC236}">
                  <a16:creationId xmlns:a16="http://schemas.microsoft.com/office/drawing/2014/main" id="{FEA05B28-E61E-6641-B41A-A1027EB1E844}"/>
                </a:ext>
              </a:extLst>
            </p:cNvPr>
            <p:cNvCxnSpPr>
              <a:cxnSpLocks/>
              <a:endCxn id="194" idx="2"/>
            </p:cNvCxnSpPr>
            <p:nvPr/>
          </p:nvCxnSpPr>
          <p:spPr>
            <a:xfrm>
              <a:off x="10354571" y="5271302"/>
              <a:ext cx="64617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a:extLst>
                <a:ext uri="{FF2B5EF4-FFF2-40B4-BE49-F238E27FC236}">
                  <a16:creationId xmlns:a16="http://schemas.microsoft.com/office/drawing/2014/main" id="{393AC8D6-25FE-774D-85AE-32BE7177C9BD}"/>
                </a:ext>
              </a:extLst>
            </p:cNvPr>
            <p:cNvCxnSpPr>
              <a:cxnSpLocks/>
              <a:endCxn id="193" idx="2"/>
            </p:cNvCxnSpPr>
            <p:nvPr/>
          </p:nvCxnSpPr>
          <p:spPr>
            <a:xfrm flipV="1">
              <a:off x="10354571" y="4524156"/>
              <a:ext cx="646176" cy="292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a:extLst>
                <a:ext uri="{FF2B5EF4-FFF2-40B4-BE49-F238E27FC236}">
                  <a16:creationId xmlns:a16="http://schemas.microsoft.com/office/drawing/2014/main" id="{EF05B881-50CC-AF46-B605-E88D5DC6F9F3}"/>
                </a:ext>
              </a:extLst>
            </p:cNvPr>
            <p:cNvCxnSpPr>
              <a:cxnSpLocks/>
              <a:stCxn id="202" idx="3"/>
            </p:cNvCxnSpPr>
            <p:nvPr/>
          </p:nvCxnSpPr>
          <p:spPr>
            <a:xfrm flipH="1">
              <a:off x="8849592" y="3806243"/>
              <a:ext cx="675190" cy="6771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a:extLst>
                <a:ext uri="{FF2B5EF4-FFF2-40B4-BE49-F238E27FC236}">
                  <a16:creationId xmlns:a16="http://schemas.microsoft.com/office/drawing/2014/main" id="{839B5724-BEFE-9748-8ACC-45B783FB8E91}"/>
                </a:ext>
              </a:extLst>
            </p:cNvPr>
            <p:cNvCxnSpPr>
              <a:cxnSpLocks/>
              <a:stCxn id="201" idx="5"/>
            </p:cNvCxnSpPr>
            <p:nvPr/>
          </p:nvCxnSpPr>
          <p:spPr>
            <a:xfrm>
              <a:off x="8849592" y="3809169"/>
              <a:ext cx="675190" cy="67417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00" name="Rectangle 199">
              <a:extLst>
                <a:ext uri="{FF2B5EF4-FFF2-40B4-BE49-F238E27FC236}">
                  <a16:creationId xmlns:a16="http://schemas.microsoft.com/office/drawing/2014/main" id="{66196173-7E45-3A4A-95E5-EC5C37273BEB}"/>
                </a:ext>
              </a:extLst>
            </p:cNvPr>
            <p:cNvSpPr/>
            <p:nvPr/>
          </p:nvSpPr>
          <p:spPr>
            <a:xfrm>
              <a:off x="8963159" y="3922736"/>
              <a:ext cx="448056" cy="447040"/>
            </a:xfrm>
            <a:prstGeom prst="rect">
              <a:avLst/>
            </a:prstGeom>
            <a:solidFill>
              <a:srgbClr val="C7A1E3"/>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Oval 200">
              <a:extLst>
                <a:ext uri="{FF2B5EF4-FFF2-40B4-BE49-F238E27FC236}">
                  <a16:creationId xmlns:a16="http://schemas.microsoft.com/office/drawing/2014/main" id="{E8EF2E3B-65AD-8E44-8604-811198C1D93F}"/>
                </a:ext>
              </a:extLst>
            </p:cNvPr>
            <p:cNvSpPr/>
            <p:nvPr/>
          </p:nvSpPr>
          <p:spPr>
            <a:xfrm>
              <a:off x="8765039" y="3724616"/>
              <a:ext cx="99060" cy="99060"/>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Oval 201">
              <a:extLst>
                <a:ext uri="{FF2B5EF4-FFF2-40B4-BE49-F238E27FC236}">
                  <a16:creationId xmlns:a16="http://schemas.microsoft.com/office/drawing/2014/main" id="{8011C789-0F64-2642-B07F-18829431DBAB}"/>
                </a:ext>
              </a:extLst>
            </p:cNvPr>
            <p:cNvSpPr/>
            <p:nvPr/>
          </p:nvSpPr>
          <p:spPr>
            <a:xfrm>
              <a:off x="9510275" y="3721690"/>
              <a:ext cx="99060" cy="99060"/>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3" name="Straight Connector 202">
              <a:extLst>
                <a:ext uri="{FF2B5EF4-FFF2-40B4-BE49-F238E27FC236}">
                  <a16:creationId xmlns:a16="http://schemas.microsoft.com/office/drawing/2014/main" id="{3BAA90F3-1826-6244-AA32-7F9D15EE623A}"/>
                </a:ext>
              </a:extLst>
            </p:cNvPr>
            <p:cNvCxnSpPr>
              <a:cxnSpLocks/>
              <a:stCxn id="202" idx="4"/>
            </p:cNvCxnSpPr>
            <p:nvPr/>
          </p:nvCxnSpPr>
          <p:spPr>
            <a:xfrm>
              <a:off x="9559805" y="3820750"/>
              <a:ext cx="0" cy="64808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a:extLst>
                <a:ext uri="{FF2B5EF4-FFF2-40B4-BE49-F238E27FC236}">
                  <a16:creationId xmlns:a16="http://schemas.microsoft.com/office/drawing/2014/main" id="{2508EF5F-F88F-E447-A39F-240AC656C642}"/>
                </a:ext>
              </a:extLst>
            </p:cNvPr>
            <p:cNvCxnSpPr>
              <a:cxnSpLocks/>
              <a:stCxn id="201" idx="4"/>
            </p:cNvCxnSpPr>
            <p:nvPr/>
          </p:nvCxnSpPr>
          <p:spPr>
            <a:xfrm>
              <a:off x="8814569" y="3823676"/>
              <a:ext cx="0" cy="64516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5" name="Straight Connector 204">
              <a:extLst>
                <a:ext uri="{FF2B5EF4-FFF2-40B4-BE49-F238E27FC236}">
                  <a16:creationId xmlns:a16="http://schemas.microsoft.com/office/drawing/2014/main" id="{D8180483-0A94-374A-B38D-386FD737386E}"/>
                </a:ext>
              </a:extLst>
            </p:cNvPr>
            <p:cNvCxnSpPr>
              <a:cxnSpLocks/>
              <a:stCxn id="201" idx="6"/>
              <a:endCxn id="202" idx="2"/>
            </p:cNvCxnSpPr>
            <p:nvPr/>
          </p:nvCxnSpPr>
          <p:spPr>
            <a:xfrm flipV="1">
              <a:off x="8864099" y="3771220"/>
              <a:ext cx="646176" cy="292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a:extLst>
                <a:ext uri="{FF2B5EF4-FFF2-40B4-BE49-F238E27FC236}">
                  <a16:creationId xmlns:a16="http://schemas.microsoft.com/office/drawing/2014/main" id="{5EB9C336-AAE8-794E-9CB7-261FB183EAF8}"/>
                </a:ext>
              </a:extLst>
            </p:cNvPr>
            <p:cNvCxnSpPr>
              <a:cxnSpLocks/>
              <a:stCxn id="209" idx="3"/>
            </p:cNvCxnSpPr>
            <p:nvPr/>
          </p:nvCxnSpPr>
          <p:spPr>
            <a:xfrm flipH="1">
              <a:off x="9594828" y="3804781"/>
              <a:ext cx="675190" cy="6771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7" name="Straight Connector 206">
              <a:extLst>
                <a:ext uri="{FF2B5EF4-FFF2-40B4-BE49-F238E27FC236}">
                  <a16:creationId xmlns:a16="http://schemas.microsoft.com/office/drawing/2014/main" id="{D080866D-7DC7-1144-B711-F08496BEE008}"/>
                </a:ext>
              </a:extLst>
            </p:cNvPr>
            <p:cNvCxnSpPr>
              <a:cxnSpLocks/>
            </p:cNvCxnSpPr>
            <p:nvPr/>
          </p:nvCxnSpPr>
          <p:spPr>
            <a:xfrm>
              <a:off x="9594828" y="3807707"/>
              <a:ext cx="675190" cy="67417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08" name="Rectangle 207">
              <a:extLst>
                <a:ext uri="{FF2B5EF4-FFF2-40B4-BE49-F238E27FC236}">
                  <a16:creationId xmlns:a16="http://schemas.microsoft.com/office/drawing/2014/main" id="{1FF5CF92-0696-A54D-AC57-6E1EAE9BF193}"/>
                </a:ext>
              </a:extLst>
            </p:cNvPr>
            <p:cNvSpPr/>
            <p:nvPr/>
          </p:nvSpPr>
          <p:spPr>
            <a:xfrm>
              <a:off x="9708395" y="3921274"/>
              <a:ext cx="448056" cy="447040"/>
            </a:xfrm>
            <a:prstGeom prst="rect">
              <a:avLst/>
            </a:prstGeom>
            <a:solidFill>
              <a:schemeClr val="accent5">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a:extLst>
                <a:ext uri="{FF2B5EF4-FFF2-40B4-BE49-F238E27FC236}">
                  <a16:creationId xmlns:a16="http://schemas.microsoft.com/office/drawing/2014/main" id="{E92695CA-65F1-5A4E-9A34-F466E2944D11}"/>
                </a:ext>
              </a:extLst>
            </p:cNvPr>
            <p:cNvSpPr/>
            <p:nvPr/>
          </p:nvSpPr>
          <p:spPr>
            <a:xfrm>
              <a:off x="10255511" y="3720228"/>
              <a:ext cx="99060" cy="99060"/>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0" name="Straight Connector 209">
              <a:extLst>
                <a:ext uri="{FF2B5EF4-FFF2-40B4-BE49-F238E27FC236}">
                  <a16:creationId xmlns:a16="http://schemas.microsoft.com/office/drawing/2014/main" id="{72AE9F55-2DFB-3049-9E79-8731DAE09F6C}"/>
                </a:ext>
              </a:extLst>
            </p:cNvPr>
            <p:cNvCxnSpPr>
              <a:cxnSpLocks/>
              <a:stCxn id="209" idx="4"/>
            </p:cNvCxnSpPr>
            <p:nvPr/>
          </p:nvCxnSpPr>
          <p:spPr>
            <a:xfrm>
              <a:off x="10305041" y="3819288"/>
              <a:ext cx="0" cy="64808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11" name="Straight Connector 210">
              <a:extLst>
                <a:ext uri="{FF2B5EF4-FFF2-40B4-BE49-F238E27FC236}">
                  <a16:creationId xmlns:a16="http://schemas.microsoft.com/office/drawing/2014/main" id="{64CF7A5D-3361-7C48-B216-EDA8480FF9A5}"/>
                </a:ext>
              </a:extLst>
            </p:cNvPr>
            <p:cNvCxnSpPr>
              <a:cxnSpLocks/>
              <a:endCxn id="209" idx="2"/>
            </p:cNvCxnSpPr>
            <p:nvPr/>
          </p:nvCxnSpPr>
          <p:spPr>
            <a:xfrm flipV="1">
              <a:off x="9609335" y="3769758"/>
              <a:ext cx="646176" cy="292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12" name="Straight Connector 211">
              <a:extLst>
                <a:ext uri="{FF2B5EF4-FFF2-40B4-BE49-F238E27FC236}">
                  <a16:creationId xmlns:a16="http://schemas.microsoft.com/office/drawing/2014/main" id="{7DB93E8F-A18C-D54B-B547-4BFA1FD1EC97}"/>
                </a:ext>
              </a:extLst>
            </p:cNvPr>
            <p:cNvCxnSpPr>
              <a:cxnSpLocks/>
              <a:stCxn id="215" idx="3"/>
            </p:cNvCxnSpPr>
            <p:nvPr/>
          </p:nvCxnSpPr>
          <p:spPr>
            <a:xfrm flipH="1">
              <a:off x="10340064" y="3804638"/>
              <a:ext cx="675190" cy="6771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a:extLst>
                <a:ext uri="{FF2B5EF4-FFF2-40B4-BE49-F238E27FC236}">
                  <a16:creationId xmlns:a16="http://schemas.microsoft.com/office/drawing/2014/main" id="{E1E6FA5E-A234-754E-B1C2-D8E7D240809C}"/>
                </a:ext>
              </a:extLst>
            </p:cNvPr>
            <p:cNvCxnSpPr>
              <a:cxnSpLocks/>
            </p:cNvCxnSpPr>
            <p:nvPr/>
          </p:nvCxnSpPr>
          <p:spPr>
            <a:xfrm>
              <a:off x="10340064" y="3807564"/>
              <a:ext cx="675190" cy="67417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14" name="Rectangle 213">
              <a:extLst>
                <a:ext uri="{FF2B5EF4-FFF2-40B4-BE49-F238E27FC236}">
                  <a16:creationId xmlns:a16="http://schemas.microsoft.com/office/drawing/2014/main" id="{AF22F611-C262-A34B-B347-21C998F5A418}"/>
                </a:ext>
              </a:extLst>
            </p:cNvPr>
            <p:cNvSpPr/>
            <p:nvPr/>
          </p:nvSpPr>
          <p:spPr>
            <a:xfrm>
              <a:off x="10453631" y="3921131"/>
              <a:ext cx="448056" cy="447040"/>
            </a:xfrm>
            <a:prstGeom prst="rect">
              <a:avLst/>
            </a:prstGeom>
            <a:solidFill>
              <a:schemeClr val="accent5">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Oval 214">
              <a:extLst>
                <a:ext uri="{FF2B5EF4-FFF2-40B4-BE49-F238E27FC236}">
                  <a16:creationId xmlns:a16="http://schemas.microsoft.com/office/drawing/2014/main" id="{730116A5-FB87-9E44-8557-30963F538E3E}"/>
                </a:ext>
              </a:extLst>
            </p:cNvPr>
            <p:cNvSpPr/>
            <p:nvPr/>
          </p:nvSpPr>
          <p:spPr>
            <a:xfrm>
              <a:off x="11000747" y="3720085"/>
              <a:ext cx="99060" cy="99060"/>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6" name="Straight Connector 215">
              <a:extLst>
                <a:ext uri="{FF2B5EF4-FFF2-40B4-BE49-F238E27FC236}">
                  <a16:creationId xmlns:a16="http://schemas.microsoft.com/office/drawing/2014/main" id="{8AE4F1CC-D8D6-474D-B17C-43C935CB44E0}"/>
                </a:ext>
              </a:extLst>
            </p:cNvPr>
            <p:cNvCxnSpPr>
              <a:cxnSpLocks/>
              <a:stCxn id="215" idx="4"/>
            </p:cNvCxnSpPr>
            <p:nvPr/>
          </p:nvCxnSpPr>
          <p:spPr>
            <a:xfrm>
              <a:off x="11050277" y="3819145"/>
              <a:ext cx="0" cy="64808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a:extLst>
                <a:ext uri="{FF2B5EF4-FFF2-40B4-BE49-F238E27FC236}">
                  <a16:creationId xmlns:a16="http://schemas.microsoft.com/office/drawing/2014/main" id="{D5EA6224-7E09-B441-8B00-1C2291871218}"/>
                </a:ext>
              </a:extLst>
            </p:cNvPr>
            <p:cNvCxnSpPr>
              <a:cxnSpLocks/>
              <a:endCxn id="215" idx="2"/>
            </p:cNvCxnSpPr>
            <p:nvPr/>
          </p:nvCxnSpPr>
          <p:spPr>
            <a:xfrm flipV="1">
              <a:off x="10354571" y="3769615"/>
              <a:ext cx="646176" cy="292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cxnSp>
        <p:nvCxnSpPr>
          <p:cNvPr id="218" name="Straight Arrow Connector 217">
            <a:extLst>
              <a:ext uri="{FF2B5EF4-FFF2-40B4-BE49-F238E27FC236}">
                <a16:creationId xmlns:a16="http://schemas.microsoft.com/office/drawing/2014/main" id="{C4E86551-7F6F-884C-BBA5-42B9E501BCF9}"/>
              </a:ext>
            </a:extLst>
          </p:cNvPr>
          <p:cNvCxnSpPr>
            <a:cxnSpLocks/>
            <a:stCxn id="164" idx="1"/>
          </p:cNvCxnSpPr>
          <p:nvPr/>
        </p:nvCxnSpPr>
        <p:spPr>
          <a:xfrm flipH="1">
            <a:off x="8649736" y="5980443"/>
            <a:ext cx="222798" cy="0"/>
          </a:xfrm>
          <a:prstGeom prst="straightConnector1">
            <a:avLst/>
          </a:prstGeom>
          <a:ln w="6350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sp>
        <p:nvSpPr>
          <p:cNvPr id="221" name="Rectangle 220">
            <a:extLst>
              <a:ext uri="{FF2B5EF4-FFF2-40B4-BE49-F238E27FC236}">
                <a16:creationId xmlns:a16="http://schemas.microsoft.com/office/drawing/2014/main" id="{1D43211D-14CA-3C48-988D-364035254353}"/>
              </a:ext>
            </a:extLst>
          </p:cNvPr>
          <p:cNvSpPr/>
          <p:nvPr/>
        </p:nvSpPr>
        <p:spPr>
          <a:xfrm rot="16200000">
            <a:off x="10454192" y="4858428"/>
            <a:ext cx="2167117" cy="40162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XFER</a:t>
            </a:r>
          </a:p>
        </p:txBody>
      </p:sp>
      <p:sp>
        <p:nvSpPr>
          <p:cNvPr id="222" name="Rectangle 221">
            <a:extLst>
              <a:ext uri="{FF2B5EF4-FFF2-40B4-BE49-F238E27FC236}">
                <a16:creationId xmlns:a16="http://schemas.microsoft.com/office/drawing/2014/main" id="{994C6945-B97E-1049-91F5-33F5140CD62D}"/>
              </a:ext>
            </a:extLst>
          </p:cNvPr>
          <p:cNvSpPr/>
          <p:nvPr/>
        </p:nvSpPr>
        <p:spPr>
          <a:xfrm rot="16200000">
            <a:off x="11267781" y="4128524"/>
            <a:ext cx="546099" cy="34583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Ctrl</a:t>
            </a:r>
          </a:p>
        </p:txBody>
      </p:sp>
      <p:cxnSp>
        <p:nvCxnSpPr>
          <p:cNvPr id="223" name="Straight Arrow Connector 222">
            <a:extLst>
              <a:ext uri="{FF2B5EF4-FFF2-40B4-BE49-F238E27FC236}">
                <a16:creationId xmlns:a16="http://schemas.microsoft.com/office/drawing/2014/main" id="{0C1A75BD-3A7E-8143-8606-E074B6D1640E}"/>
              </a:ext>
            </a:extLst>
          </p:cNvPr>
          <p:cNvCxnSpPr>
            <a:cxnSpLocks/>
            <a:stCxn id="224" idx="1"/>
          </p:cNvCxnSpPr>
          <p:nvPr/>
        </p:nvCxnSpPr>
        <p:spPr>
          <a:xfrm flipH="1">
            <a:off x="11713746" y="4140113"/>
            <a:ext cx="256172" cy="0"/>
          </a:xfrm>
          <a:prstGeom prst="straightConnector1">
            <a:avLst/>
          </a:prstGeom>
          <a:ln w="6350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sp>
        <p:nvSpPr>
          <p:cNvPr id="224" name="Rectangle 223">
            <a:extLst>
              <a:ext uri="{FF2B5EF4-FFF2-40B4-BE49-F238E27FC236}">
                <a16:creationId xmlns:a16="http://schemas.microsoft.com/office/drawing/2014/main" id="{43CF216C-B4A2-FE49-95D4-01A9C9868EF3}"/>
              </a:ext>
            </a:extLst>
          </p:cNvPr>
          <p:cNvSpPr/>
          <p:nvPr/>
        </p:nvSpPr>
        <p:spPr>
          <a:xfrm>
            <a:off x="11969918" y="3975682"/>
            <a:ext cx="2235708" cy="328862"/>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Sync</a:t>
            </a:r>
          </a:p>
        </p:txBody>
      </p:sp>
      <p:sp>
        <p:nvSpPr>
          <p:cNvPr id="225" name="Rectangle 224">
            <a:extLst>
              <a:ext uri="{FF2B5EF4-FFF2-40B4-BE49-F238E27FC236}">
                <a16:creationId xmlns:a16="http://schemas.microsoft.com/office/drawing/2014/main" id="{022EF99E-2975-DE4B-9978-1378510B299A}"/>
              </a:ext>
            </a:extLst>
          </p:cNvPr>
          <p:cNvSpPr/>
          <p:nvPr/>
        </p:nvSpPr>
        <p:spPr>
          <a:xfrm>
            <a:off x="11969918" y="5813945"/>
            <a:ext cx="2235704" cy="328862"/>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Sync</a:t>
            </a:r>
          </a:p>
        </p:txBody>
      </p:sp>
      <p:sp>
        <p:nvSpPr>
          <p:cNvPr id="226" name="Rectangle 225">
            <a:extLst>
              <a:ext uri="{FF2B5EF4-FFF2-40B4-BE49-F238E27FC236}">
                <a16:creationId xmlns:a16="http://schemas.microsoft.com/office/drawing/2014/main" id="{09FD8D2D-D7BA-354F-9DD2-F51A203FD467}"/>
              </a:ext>
            </a:extLst>
          </p:cNvPr>
          <p:cNvSpPr/>
          <p:nvPr/>
        </p:nvSpPr>
        <p:spPr>
          <a:xfrm>
            <a:off x="11969918" y="2556635"/>
            <a:ext cx="2235704" cy="10972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solidFill>
                  <a:schemeClr val="tx1"/>
                </a:solidFill>
              </a:rPr>
              <a:t>Private</a:t>
            </a:r>
          </a:p>
          <a:p>
            <a:r>
              <a:rPr lang="en-US" sz="3200" dirty="0" err="1">
                <a:solidFill>
                  <a:schemeClr val="tx1"/>
                </a:solidFill>
              </a:rPr>
              <a:t>Spad</a:t>
            </a:r>
            <a:endParaRPr lang="en-US" sz="3200" dirty="0">
              <a:solidFill>
                <a:schemeClr val="tx1"/>
              </a:solidFill>
            </a:endParaRPr>
          </a:p>
        </p:txBody>
      </p:sp>
      <p:sp>
        <p:nvSpPr>
          <p:cNvPr id="227" name="Rectangle 226">
            <a:extLst>
              <a:ext uri="{FF2B5EF4-FFF2-40B4-BE49-F238E27FC236}">
                <a16:creationId xmlns:a16="http://schemas.microsoft.com/office/drawing/2014/main" id="{84215A65-16B5-EF44-8C92-974DFF553D1C}"/>
              </a:ext>
            </a:extLst>
          </p:cNvPr>
          <p:cNvSpPr/>
          <p:nvPr/>
        </p:nvSpPr>
        <p:spPr>
          <a:xfrm>
            <a:off x="13704344" y="2601014"/>
            <a:ext cx="451752" cy="520711"/>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Ctrl</a:t>
            </a:r>
          </a:p>
        </p:txBody>
      </p:sp>
      <p:cxnSp>
        <p:nvCxnSpPr>
          <p:cNvPr id="228" name="Straight Arrow Connector 227">
            <a:extLst>
              <a:ext uri="{FF2B5EF4-FFF2-40B4-BE49-F238E27FC236}">
                <a16:creationId xmlns:a16="http://schemas.microsoft.com/office/drawing/2014/main" id="{0AEE03AD-EC17-014A-8F74-C9193CF87432}"/>
              </a:ext>
            </a:extLst>
          </p:cNvPr>
          <p:cNvCxnSpPr>
            <a:cxnSpLocks/>
            <a:stCxn id="226" idx="2"/>
            <a:endCxn id="224" idx="0"/>
          </p:cNvCxnSpPr>
          <p:nvPr/>
        </p:nvCxnSpPr>
        <p:spPr>
          <a:xfrm>
            <a:off x="13087770" y="3653915"/>
            <a:ext cx="2" cy="321767"/>
          </a:xfrm>
          <a:prstGeom prst="straightConnector1">
            <a:avLst/>
          </a:prstGeom>
          <a:ln w="6350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grpSp>
        <p:nvGrpSpPr>
          <p:cNvPr id="229" name="Group 228">
            <a:extLst>
              <a:ext uri="{FF2B5EF4-FFF2-40B4-BE49-F238E27FC236}">
                <a16:creationId xmlns:a16="http://schemas.microsoft.com/office/drawing/2014/main" id="{7DEECB61-BD8E-D046-A086-68498FED749D}"/>
              </a:ext>
            </a:extLst>
          </p:cNvPr>
          <p:cNvGrpSpPr/>
          <p:nvPr/>
        </p:nvGrpSpPr>
        <p:grpSpPr>
          <a:xfrm>
            <a:off x="11920388" y="4250932"/>
            <a:ext cx="2334768" cy="1600747"/>
            <a:chOff x="8765039" y="3720085"/>
            <a:chExt cx="2334768" cy="1600747"/>
          </a:xfrm>
        </p:grpSpPr>
        <p:cxnSp>
          <p:nvCxnSpPr>
            <p:cNvPr id="230" name="Straight Connector 229">
              <a:extLst>
                <a:ext uri="{FF2B5EF4-FFF2-40B4-BE49-F238E27FC236}">
                  <a16:creationId xmlns:a16="http://schemas.microsoft.com/office/drawing/2014/main" id="{5B5817FD-A8ED-4140-B920-9AA3C3E30540}"/>
                </a:ext>
              </a:extLst>
            </p:cNvPr>
            <p:cNvCxnSpPr>
              <a:cxnSpLocks/>
              <a:stCxn id="234" idx="3"/>
              <a:endCxn id="235" idx="7"/>
            </p:cNvCxnSpPr>
            <p:nvPr/>
          </p:nvCxnSpPr>
          <p:spPr>
            <a:xfrm flipH="1">
              <a:off x="8849592" y="4559179"/>
              <a:ext cx="675190" cy="6771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31" name="Straight Connector 230">
              <a:extLst>
                <a:ext uri="{FF2B5EF4-FFF2-40B4-BE49-F238E27FC236}">
                  <a16:creationId xmlns:a16="http://schemas.microsoft.com/office/drawing/2014/main" id="{21FDA8CE-540C-9448-8A48-A3128ED5BB36}"/>
                </a:ext>
              </a:extLst>
            </p:cNvPr>
            <p:cNvCxnSpPr>
              <a:cxnSpLocks/>
              <a:stCxn id="233" idx="5"/>
              <a:endCxn id="236" idx="1"/>
            </p:cNvCxnSpPr>
            <p:nvPr/>
          </p:nvCxnSpPr>
          <p:spPr>
            <a:xfrm>
              <a:off x="8849592" y="4562105"/>
              <a:ext cx="675190" cy="67417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32" name="Rectangle 231">
              <a:extLst>
                <a:ext uri="{FF2B5EF4-FFF2-40B4-BE49-F238E27FC236}">
                  <a16:creationId xmlns:a16="http://schemas.microsoft.com/office/drawing/2014/main" id="{00DB6198-4126-6546-90B0-B9462DE1ACDD}"/>
                </a:ext>
              </a:extLst>
            </p:cNvPr>
            <p:cNvSpPr/>
            <p:nvPr/>
          </p:nvSpPr>
          <p:spPr>
            <a:xfrm>
              <a:off x="8963159" y="4675672"/>
              <a:ext cx="448056" cy="447040"/>
            </a:xfrm>
            <a:prstGeom prst="rect">
              <a:avLst/>
            </a:prstGeom>
            <a:solidFill>
              <a:schemeClr val="accent5">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Oval 232">
              <a:extLst>
                <a:ext uri="{FF2B5EF4-FFF2-40B4-BE49-F238E27FC236}">
                  <a16:creationId xmlns:a16="http://schemas.microsoft.com/office/drawing/2014/main" id="{D230B9DC-5434-704C-AD02-35BA8CDC7876}"/>
                </a:ext>
              </a:extLst>
            </p:cNvPr>
            <p:cNvSpPr/>
            <p:nvPr/>
          </p:nvSpPr>
          <p:spPr>
            <a:xfrm>
              <a:off x="8765039" y="4477552"/>
              <a:ext cx="99060" cy="99060"/>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Oval 233">
              <a:extLst>
                <a:ext uri="{FF2B5EF4-FFF2-40B4-BE49-F238E27FC236}">
                  <a16:creationId xmlns:a16="http://schemas.microsoft.com/office/drawing/2014/main" id="{4CD02032-BA24-5141-A0D8-B53828497555}"/>
                </a:ext>
              </a:extLst>
            </p:cNvPr>
            <p:cNvSpPr/>
            <p:nvPr/>
          </p:nvSpPr>
          <p:spPr>
            <a:xfrm>
              <a:off x="9510275" y="4474626"/>
              <a:ext cx="99060" cy="99060"/>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Oval 234">
              <a:extLst>
                <a:ext uri="{FF2B5EF4-FFF2-40B4-BE49-F238E27FC236}">
                  <a16:creationId xmlns:a16="http://schemas.microsoft.com/office/drawing/2014/main" id="{E9FAB77E-AFCB-3845-A014-25659A07C644}"/>
                </a:ext>
              </a:extLst>
            </p:cNvPr>
            <p:cNvSpPr/>
            <p:nvPr/>
          </p:nvSpPr>
          <p:spPr>
            <a:xfrm>
              <a:off x="8765039" y="5221772"/>
              <a:ext cx="99060" cy="99060"/>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Oval 235">
              <a:extLst>
                <a:ext uri="{FF2B5EF4-FFF2-40B4-BE49-F238E27FC236}">
                  <a16:creationId xmlns:a16="http://schemas.microsoft.com/office/drawing/2014/main" id="{5490B6B9-D341-2243-BF17-58822872A8C6}"/>
                </a:ext>
              </a:extLst>
            </p:cNvPr>
            <p:cNvSpPr/>
            <p:nvPr/>
          </p:nvSpPr>
          <p:spPr>
            <a:xfrm>
              <a:off x="9510275" y="5221772"/>
              <a:ext cx="99060" cy="99060"/>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7" name="Straight Connector 236">
              <a:extLst>
                <a:ext uri="{FF2B5EF4-FFF2-40B4-BE49-F238E27FC236}">
                  <a16:creationId xmlns:a16="http://schemas.microsoft.com/office/drawing/2014/main" id="{9318EA5E-5E12-B040-B4A9-6639ED77FC7B}"/>
                </a:ext>
              </a:extLst>
            </p:cNvPr>
            <p:cNvCxnSpPr>
              <a:cxnSpLocks/>
              <a:stCxn id="234" idx="4"/>
              <a:endCxn id="236" idx="0"/>
            </p:cNvCxnSpPr>
            <p:nvPr/>
          </p:nvCxnSpPr>
          <p:spPr>
            <a:xfrm>
              <a:off x="9559805" y="4573686"/>
              <a:ext cx="0" cy="64808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a:extLst>
                <a:ext uri="{FF2B5EF4-FFF2-40B4-BE49-F238E27FC236}">
                  <a16:creationId xmlns:a16="http://schemas.microsoft.com/office/drawing/2014/main" id="{32038033-4925-C649-85DE-35EC25FBBF25}"/>
                </a:ext>
              </a:extLst>
            </p:cNvPr>
            <p:cNvCxnSpPr>
              <a:cxnSpLocks/>
              <a:stCxn id="235" idx="6"/>
              <a:endCxn id="236" idx="2"/>
            </p:cNvCxnSpPr>
            <p:nvPr/>
          </p:nvCxnSpPr>
          <p:spPr>
            <a:xfrm>
              <a:off x="8864099" y="5271302"/>
              <a:ext cx="64617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39" name="Straight Connector 238">
              <a:extLst>
                <a:ext uri="{FF2B5EF4-FFF2-40B4-BE49-F238E27FC236}">
                  <a16:creationId xmlns:a16="http://schemas.microsoft.com/office/drawing/2014/main" id="{01177D1B-C4B7-F246-8F14-9B2D7FBE0EF3}"/>
                </a:ext>
              </a:extLst>
            </p:cNvPr>
            <p:cNvCxnSpPr>
              <a:cxnSpLocks/>
              <a:stCxn id="233" idx="4"/>
              <a:endCxn id="235" idx="0"/>
            </p:cNvCxnSpPr>
            <p:nvPr/>
          </p:nvCxnSpPr>
          <p:spPr>
            <a:xfrm>
              <a:off x="8814569" y="4576612"/>
              <a:ext cx="0" cy="64516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0" name="Straight Connector 239">
              <a:extLst>
                <a:ext uri="{FF2B5EF4-FFF2-40B4-BE49-F238E27FC236}">
                  <a16:creationId xmlns:a16="http://schemas.microsoft.com/office/drawing/2014/main" id="{90614EED-128B-874F-9724-9CEDB93C0CAF}"/>
                </a:ext>
              </a:extLst>
            </p:cNvPr>
            <p:cNvCxnSpPr>
              <a:cxnSpLocks/>
              <a:stCxn id="233" idx="6"/>
              <a:endCxn id="234" idx="2"/>
            </p:cNvCxnSpPr>
            <p:nvPr/>
          </p:nvCxnSpPr>
          <p:spPr>
            <a:xfrm flipV="1">
              <a:off x="8864099" y="4524156"/>
              <a:ext cx="646176" cy="292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a:extLst>
                <a:ext uri="{FF2B5EF4-FFF2-40B4-BE49-F238E27FC236}">
                  <a16:creationId xmlns:a16="http://schemas.microsoft.com/office/drawing/2014/main" id="{238B091C-CB4F-6F44-BC0C-0F440ACBE418}"/>
                </a:ext>
              </a:extLst>
            </p:cNvPr>
            <p:cNvCxnSpPr>
              <a:cxnSpLocks/>
              <a:stCxn id="244" idx="3"/>
              <a:endCxn id="236" idx="7"/>
            </p:cNvCxnSpPr>
            <p:nvPr/>
          </p:nvCxnSpPr>
          <p:spPr>
            <a:xfrm flipH="1">
              <a:off x="9594828" y="4559179"/>
              <a:ext cx="675190" cy="6771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a:extLst>
                <a:ext uri="{FF2B5EF4-FFF2-40B4-BE49-F238E27FC236}">
                  <a16:creationId xmlns:a16="http://schemas.microsoft.com/office/drawing/2014/main" id="{88EB4B32-7428-8A4F-91EB-5E22F17FD06D}"/>
                </a:ext>
              </a:extLst>
            </p:cNvPr>
            <p:cNvCxnSpPr>
              <a:cxnSpLocks/>
              <a:stCxn id="234" idx="5"/>
              <a:endCxn id="245" idx="1"/>
            </p:cNvCxnSpPr>
            <p:nvPr/>
          </p:nvCxnSpPr>
          <p:spPr>
            <a:xfrm>
              <a:off x="9594828" y="4559179"/>
              <a:ext cx="675190" cy="6771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43" name="Rectangle 242">
              <a:extLst>
                <a:ext uri="{FF2B5EF4-FFF2-40B4-BE49-F238E27FC236}">
                  <a16:creationId xmlns:a16="http://schemas.microsoft.com/office/drawing/2014/main" id="{81A6340D-C7B9-3746-9A1F-98B277A106F9}"/>
                </a:ext>
              </a:extLst>
            </p:cNvPr>
            <p:cNvSpPr/>
            <p:nvPr/>
          </p:nvSpPr>
          <p:spPr>
            <a:xfrm>
              <a:off x="9708395" y="4675672"/>
              <a:ext cx="448056" cy="447040"/>
            </a:xfrm>
            <a:prstGeom prst="rect">
              <a:avLst/>
            </a:prstGeom>
            <a:solidFill>
              <a:schemeClr val="accent5">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Oval 243">
              <a:extLst>
                <a:ext uri="{FF2B5EF4-FFF2-40B4-BE49-F238E27FC236}">
                  <a16:creationId xmlns:a16="http://schemas.microsoft.com/office/drawing/2014/main" id="{405F257B-F36A-E943-A9D8-665EAF7CFF72}"/>
                </a:ext>
              </a:extLst>
            </p:cNvPr>
            <p:cNvSpPr/>
            <p:nvPr/>
          </p:nvSpPr>
          <p:spPr>
            <a:xfrm>
              <a:off x="10255511" y="4474626"/>
              <a:ext cx="99060" cy="99060"/>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Oval 244">
              <a:extLst>
                <a:ext uri="{FF2B5EF4-FFF2-40B4-BE49-F238E27FC236}">
                  <a16:creationId xmlns:a16="http://schemas.microsoft.com/office/drawing/2014/main" id="{D560CB0B-D194-CA42-B74A-DDF64A78B16F}"/>
                </a:ext>
              </a:extLst>
            </p:cNvPr>
            <p:cNvSpPr/>
            <p:nvPr/>
          </p:nvSpPr>
          <p:spPr>
            <a:xfrm>
              <a:off x="10255511" y="5221772"/>
              <a:ext cx="99060" cy="99060"/>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6" name="Straight Connector 245">
              <a:extLst>
                <a:ext uri="{FF2B5EF4-FFF2-40B4-BE49-F238E27FC236}">
                  <a16:creationId xmlns:a16="http://schemas.microsoft.com/office/drawing/2014/main" id="{32E099FC-94EA-6146-905C-C5683E896922}"/>
                </a:ext>
              </a:extLst>
            </p:cNvPr>
            <p:cNvCxnSpPr>
              <a:cxnSpLocks/>
              <a:stCxn id="244" idx="4"/>
              <a:endCxn id="245" idx="0"/>
            </p:cNvCxnSpPr>
            <p:nvPr/>
          </p:nvCxnSpPr>
          <p:spPr>
            <a:xfrm>
              <a:off x="10305041" y="4573686"/>
              <a:ext cx="0" cy="64808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7" name="Straight Connector 246">
              <a:extLst>
                <a:ext uri="{FF2B5EF4-FFF2-40B4-BE49-F238E27FC236}">
                  <a16:creationId xmlns:a16="http://schemas.microsoft.com/office/drawing/2014/main" id="{315AD871-F70E-FE43-B551-2759267A5A29}"/>
                </a:ext>
              </a:extLst>
            </p:cNvPr>
            <p:cNvCxnSpPr>
              <a:cxnSpLocks/>
              <a:stCxn id="236" idx="6"/>
              <a:endCxn id="245" idx="2"/>
            </p:cNvCxnSpPr>
            <p:nvPr/>
          </p:nvCxnSpPr>
          <p:spPr>
            <a:xfrm>
              <a:off x="9609335" y="5271302"/>
              <a:ext cx="64617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8" name="Straight Connector 247">
              <a:extLst>
                <a:ext uri="{FF2B5EF4-FFF2-40B4-BE49-F238E27FC236}">
                  <a16:creationId xmlns:a16="http://schemas.microsoft.com/office/drawing/2014/main" id="{A7FE62AC-FC71-0540-BC73-C952BB5AC311}"/>
                </a:ext>
              </a:extLst>
            </p:cNvPr>
            <p:cNvCxnSpPr>
              <a:cxnSpLocks/>
              <a:stCxn id="234" idx="6"/>
              <a:endCxn id="244" idx="2"/>
            </p:cNvCxnSpPr>
            <p:nvPr/>
          </p:nvCxnSpPr>
          <p:spPr>
            <a:xfrm>
              <a:off x="9609335" y="4524156"/>
              <a:ext cx="64617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9" name="Straight Connector 248">
              <a:extLst>
                <a:ext uri="{FF2B5EF4-FFF2-40B4-BE49-F238E27FC236}">
                  <a16:creationId xmlns:a16="http://schemas.microsoft.com/office/drawing/2014/main" id="{EC0FF6AA-BC3D-3149-A930-A3C66A3CA19E}"/>
                </a:ext>
              </a:extLst>
            </p:cNvPr>
            <p:cNvCxnSpPr>
              <a:cxnSpLocks/>
              <a:stCxn id="252" idx="3"/>
            </p:cNvCxnSpPr>
            <p:nvPr/>
          </p:nvCxnSpPr>
          <p:spPr>
            <a:xfrm flipH="1">
              <a:off x="10340064" y="4559179"/>
              <a:ext cx="675190" cy="6771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50" name="Straight Connector 249">
              <a:extLst>
                <a:ext uri="{FF2B5EF4-FFF2-40B4-BE49-F238E27FC236}">
                  <a16:creationId xmlns:a16="http://schemas.microsoft.com/office/drawing/2014/main" id="{F8D30131-030D-7C46-BDF1-89CE9806F735}"/>
                </a:ext>
              </a:extLst>
            </p:cNvPr>
            <p:cNvCxnSpPr>
              <a:cxnSpLocks/>
              <a:endCxn id="253" idx="1"/>
            </p:cNvCxnSpPr>
            <p:nvPr/>
          </p:nvCxnSpPr>
          <p:spPr>
            <a:xfrm>
              <a:off x="10340064" y="4562105"/>
              <a:ext cx="675190" cy="67417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51" name="Rectangle 250">
              <a:extLst>
                <a:ext uri="{FF2B5EF4-FFF2-40B4-BE49-F238E27FC236}">
                  <a16:creationId xmlns:a16="http://schemas.microsoft.com/office/drawing/2014/main" id="{0B15B86B-B0B2-6847-B3AC-AECFAC735A2E}"/>
                </a:ext>
              </a:extLst>
            </p:cNvPr>
            <p:cNvSpPr/>
            <p:nvPr/>
          </p:nvSpPr>
          <p:spPr>
            <a:xfrm>
              <a:off x="10453631" y="4675672"/>
              <a:ext cx="448056" cy="447040"/>
            </a:xfrm>
            <a:prstGeom prst="rect">
              <a:avLst/>
            </a:prstGeom>
            <a:solidFill>
              <a:schemeClr val="accent5">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Oval 251">
              <a:extLst>
                <a:ext uri="{FF2B5EF4-FFF2-40B4-BE49-F238E27FC236}">
                  <a16:creationId xmlns:a16="http://schemas.microsoft.com/office/drawing/2014/main" id="{B8289745-A965-9C40-9423-AADE81CF6D8B}"/>
                </a:ext>
              </a:extLst>
            </p:cNvPr>
            <p:cNvSpPr/>
            <p:nvPr/>
          </p:nvSpPr>
          <p:spPr>
            <a:xfrm>
              <a:off x="11000747" y="4474626"/>
              <a:ext cx="99060" cy="99060"/>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Oval 252">
              <a:extLst>
                <a:ext uri="{FF2B5EF4-FFF2-40B4-BE49-F238E27FC236}">
                  <a16:creationId xmlns:a16="http://schemas.microsoft.com/office/drawing/2014/main" id="{275FA181-7FAD-0743-B0F1-5597AF141024}"/>
                </a:ext>
              </a:extLst>
            </p:cNvPr>
            <p:cNvSpPr/>
            <p:nvPr/>
          </p:nvSpPr>
          <p:spPr>
            <a:xfrm>
              <a:off x="11000747" y="5221772"/>
              <a:ext cx="99060" cy="99060"/>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4" name="Straight Connector 253">
              <a:extLst>
                <a:ext uri="{FF2B5EF4-FFF2-40B4-BE49-F238E27FC236}">
                  <a16:creationId xmlns:a16="http://schemas.microsoft.com/office/drawing/2014/main" id="{2CDB6387-7B8E-5F42-AD50-073122243AC3}"/>
                </a:ext>
              </a:extLst>
            </p:cNvPr>
            <p:cNvCxnSpPr>
              <a:cxnSpLocks/>
              <a:stCxn id="252" idx="4"/>
              <a:endCxn id="253" idx="0"/>
            </p:cNvCxnSpPr>
            <p:nvPr/>
          </p:nvCxnSpPr>
          <p:spPr>
            <a:xfrm>
              <a:off x="11050277" y="4573686"/>
              <a:ext cx="0" cy="64808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55" name="Straight Connector 254">
              <a:extLst>
                <a:ext uri="{FF2B5EF4-FFF2-40B4-BE49-F238E27FC236}">
                  <a16:creationId xmlns:a16="http://schemas.microsoft.com/office/drawing/2014/main" id="{D285101A-0BC9-844D-9AAE-0C973D49D5A3}"/>
                </a:ext>
              </a:extLst>
            </p:cNvPr>
            <p:cNvCxnSpPr>
              <a:cxnSpLocks/>
              <a:endCxn id="253" idx="2"/>
            </p:cNvCxnSpPr>
            <p:nvPr/>
          </p:nvCxnSpPr>
          <p:spPr>
            <a:xfrm>
              <a:off x="10354571" y="5271302"/>
              <a:ext cx="64617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56" name="Straight Connector 255">
              <a:extLst>
                <a:ext uri="{FF2B5EF4-FFF2-40B4-BE49-F238E27FC236}">
                  <a16:creationId xmlns:a16="http://schemas.microsoft.com/office/drawing/2014/main" id="{868DEE20-17E8-7142-BEBD-F80FFD414FDF}"/>
                </a:ext>
              </a:extLst>
            </p:cNvPr>
            <p:cNvCxnSpPr>
              <a:cxnSpLocks/>
              <a:endCxn id="252" idx="2"/>
            </p:cNvCxnSpPr>
            <p:nvPr/>
          </p:nvCxnSpPr>
          <p:spPr>
            <a:xfrm flipV="1">
              <a:off x="10354571" y="4524156"/>
              <a:ext cx="646176" cy="292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a:extLst>
                <a:ext uri="{FF2B5EF4-FFF2-40B4-BE49-F238E27FC236}">
                  <a16:creationId xmlns:a16="http://schemas.microsoft.com/office/drawing/2014/main" id="{A623407E-7438-254E-89F5-3B2EBE3FCC22}"/>
                </a:ext>
              </a:extLst>
            </p:cNvPr>
            <p:cNvCxnSpPr>
              <a:cxnSpLocks/>
              <a:stCxn id="261" idx="3"/>
            </p:cNvCxnSpPr>
            <p:nvPr/>
          </p:nvCxnSpPr>
          <p:spPr>
            <a:xfrm flipH="1">
              <a:off x="8849592" y="3806243"/>
              <a:ext cx="675190" cy="6771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58" name="Straight Connector 257">
              <a:extLst>
                <a:ext uri="{FF2B5EF4-FFF2-40B4-BE49-F238E27FC236}">
                  <a16:creationId xmlns:a16="http://schemas.microsoft.com/office/drawing/2014/main" id="{1C030EEE-C1FF-464F-B2F0-E5DF2FB5258A}"/>
                </a:ext>
              </a:extLst>
            </p:cNvPr>
            <p:cNvCxnSpPr>
              <a:cxnSpLocks/>
              <a:stCxn id="260" idx="5"/>
            </p:cNvCxnSpPr>
            <p:nvPr/>
          </p:nvCxnSpPr>
          <p:spPr>
            <a:xfrm>
              <a:off x="8849592" y="3809169"/>
              <a:ext cx="675190" cy="67417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59" name="Rectangle 258">
              <a:extLst>
                <a:ext uri="{FF2B5EF4-FFF2-40B4-BE49-F238E27FC236}">
                  <a16:creationId xmlns:a16="http://schemas.microsoft.com/office/drawing/2014/main" id="{173146BF-8DC6-F448-A2C3-2C6FEEE4A1ED}"/>
                </a:ext>
              </a:extLst>
            </p:cNvPr>
            <p:cNvSpPr/>
            <p:nvPr/>
          </p:nvSpPr>
          <p:spPr>
            <a:xfrm>
              <a:off x="8963159" y="3922736"/>
              <a:ext cx="448056" cy="447040"/>
            </a:xfrm>
            <a:prstGeom prst="rect">
              <a:avLst/>
            </a:prstGeom>
            <a:solidFill>
              <a:srgbClr val="C7A1E3"/>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Oval 259">
              <a:extLst>
                <a:ext uri="{FF2B5EF4-FFF2-40B4-BE49-F238E27FC236}">
                  <a16:creationId xmlns:a16="http://schemas.microsoft.com/office/drawing/2014/main" id="{F149FB1D-1B70-054D-9885-570B893B0B04}"/>
                </a:ext>
              </a:extLst>
            </p:cNvPr>
            <p:cNvSpPr/>
            <p:nvPr/>
          </p:nvSpPr>
          <p:spPr>
            <a:xfrm>
              <a:off x="8765039" y="3724616"/>
              <a:ext cx="99060" cy="99060"/>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Oval 260">
              <a:extLst>
                <a:ext uri="{FF2B5EF4-FFF2-40B4-BE49-F238E27FC236}">
                  <a16:creationId xmlns:a16="http://schemas.microsoft.com/office/drawing/2014/main" id="{48E940EA-AD2B-7646-909B-A211F0B2453F}"/>
                </a:ext>
              </a:extLst>
            </p:cNvPr>
            <p:cNvSpPr/>
            <p:nvPr/>
          </p:nvSpPr>
          <p:spPr>
            <a:xfrm>
              <a:off x="9510275" y="3721690"/>
              <a:ext cx="99060" cy="99060"/>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2" name="Straight Connector 261">
              <a:extLst>
                <a:ext uri="{FF2B5EF4-FFF2-40B4-BE49-F238E27FC236}">
                  <a16:creationId xmlns:a16="http://schemas.microsoft.com/office/drawing/2014/main" id="{FAA3A65F-AA95-E34C-99A4-7F777DFA9ADC}"/>
                </a:ext>
              </a:extLst>
            </p:cNvPr>
            <p:cNvCxnSpPr>
              <a:cxnSpLocks/>
              <a:stCxn id="261" idx="4"/>
            </p:cNvCxnSpPr>
            <p:nvPr/>
          </p:nvCxnSpPr>
          <p:spPr>
            <a:xfrm>
              <a:off x="9559805" y="3820750"/>
              <a:ext cx="0" cy="64808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63" name="Straight Connector 262">
              <a:extLst>
                <a:ext uri="{FF2B5EF4-FFF2-40B4-BE49-F238E27FC236}">
                  <a16:creationId xmlns:a16="http://schemas.microsoft.com/office/drawing/2014/main" id="{36293950-1D22-5E45-8AC4-BDFF8BD8E314}"/>
                </a:ext>
              </a:extLst>
            </p:cNvPr>
            <p:cNvCxnSpPr>
              <a:cxnSpLocks/>
              <a:stCxn id="260" idx="4"/>
            </p:cNvCxnSpPr>
            <p:nvPr/>
          </p:nvCxnSpPr>
          <p:spPr>
            <a:xfrm>
              <a:off x="8814569" y="3823676"/>
              <a:ext cx="0" cy="64516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64" name="Straight Connector 263">
              <a:extLst>
                <a:ext uri="{FF2B5EF4-FFF2-40B4-BE49-F238E27FC236}">
                  <a16:creationId xmlns:a16="http://schemas.microsoft.com/office/drawing/2014/main" id="{5E485D47-9D12-E046-AA0B-E8F3B880CFEA}"/>
                </a:ext>
              </a:extLst>
            </p:cNvPr>
            <p:cNvCxnSpPr>
              <a:cxnSpLocks/>
              <a:stCxn id="260" idx="6"/>
              <a:endCxn id="261" idx="2"/>
            </p:cNvCxnSpPr>
            <p:nvPr/>
          </p:nvCxnSpPr>
          <p:spPr>
            <a:xfrm flipV="1">
              <a:off x="8864099" y="3771220"/>
              <a:ext cx="646176" cy="292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65" name="Straight Connector 264">
              <a:extLst>
                <a:ext uri="{FF2B5EF4-FFF2-40B4-BE49-F238E27FC236}">
                  <a16:creationId xmlns:a16="http://schemas.microsoft.com/office/drawing/2014/main" id="{40E84979-F097-DF41-ABC0-C3CB662D4C0E}"/>
                </a:ext>
              </a:extLst>
            </p:cNvPr>
            <p:cNvCxnSpPr>
              <a:cxnSpLocks/>
              <a:stCxn id="268" idx="3"/>
            </p:cNvCxnSpPr>
            <p:nvPr/>
          </p:nvCxnSpPr>
          <p:spPr>
            <a:xfrm flipH="1">
              <a:off x="9594828" y="3804781"/>
              <a:ext cx="675190" cy="6771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66" name="Straight Connector 265">
              <a:extLst>
                <a:ext uri="{FF2B5EF4-FFF2-40B4-BE49-F238E27FC236}">
                  <a16:creationId xmlns:a16="http://schemas.microsoft.com/office/drawing/2014/main" id="{5276E7E5-94B5-DE4D-B8D4-C3599BE11AF9}"/>
                </a:ext>
              </a:extLst>
            </p:cNvPr>
            <p:cNvCxnSpPr>
              <a:cxnSpLocks/>
            </p:cNvCxnSpPr>
            <p:nvPr/>
          </p:nvCxnSpPr>
          <p:spPr>
            <a:xfrm>
              <a:off x="9594828" y="3807707"/>
              <a:ext cx="675190" cy="67417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67" name="Rectangle 266">
              <a:extLst>
                <a:ext uri="{FF2B5EF4-FFF2-40B4-BE49-F238E27FC236}">
                  <a16:creationId xmlns:a16="http://schemas.microsoft.com/office/drawing/2014/main" id="{7C988E6D-9C1F-EE40-BD28-135F18A75081}"/>
                </a:ext>
              </a:extLst>
            </p:cNvPr>
            <p:cNvSpPr/>
            <p:nvPr/>
          </p:nvSpPr>
          <p:spPr>
            <a:xfrm>
              <a:off x="9708395" y="3921274"/>
              <a:ext cx="448056" cy="447040"/>
            </a:xfrm>
            <a:prstGeom prst="rect">
              <a:avLst/>
            </a:prstGeom>
            <a:solidFill>
              <a:schemeClr val="accent5">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Oval 267">
              <a:extLst>
                <a:ext uri="{FF2B5EF4-FFF2-40B4-BE49-F238E27FC236}">
                  <a16:creationId xmlns:a16="http://schemas.microsoft.com/office/drawing/2014/main" id="{C4AAECA5-27DD-A145-AB65-FCC2400A0BAC}"/>
                </a:ext>
              </a:extLst>
            </p:cNvPr>
            <p:cNvSpPr/>
            <p:nvPr/>
          </p:nvSpPr>
          <p:spPr>
            <a:xfrm>
              <a:off x="10255511" y="3720228"/>
              <a:ext cx="99060" cy="99060"/>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9" name="Straight Connector 268">
              <a:extLst>
                <a:ext uri="{FF2B5EF4-FFF2-40B4-BE49-F238E27FC236}">
                  <a16:creationId xmlns:a16="http://schemas.microsoft.com/office/drawing/2014/main" id="{90DD9BFF-1769-E04E-8EEA-E9D0D53D1D5B}"/>
                </a:ext>
              </a:extLst>
            </p:cNvPr>
            <p:cNvCxnSpPr>
              <a:cxnSpLocks/>
              <a:stCxn id="268" idx="4"/>
            </p:cNvCxnSpPr>
            <p:nvPr/>
          </p:nvCxnSpPr>
          <p:spPr>
            <a:xfrm>
              <a:off x="10305041" y="3819288"/>
              <a:ext cx="0" cy="64808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70" name="Straight Connector 269">
              <a:extLst>
                <a:ext uri="{FF2B5EF4-FFF2-40B4-BE49-F238E27FC236}">
                  <a16:creationId xmlns:a16="http://schemas.microsoft.com/office/drawing/2014/main" id="{641D53AE-7AE2-8842-842C-A29F13401C77}"/>
                </a:ext>
              </a:extLst>
            </p:cNvPr>
            <p:cNvCxnSpPr>
              <a:cxnSpLocks/>
              <a:endCxn id="268" idx="2"/>
            </p:cNvCxnSpPr>
            <p:nvPr/>
          </p:nvCxnSpPr>
          <p:spPr>
            <a:xfrm flipV="1">
              <a:off x="9609335" y="3769758"/>
              <a:ext cx="646176" cy="292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a:extLst>
                <a:ext uri="{FF2B5EF4-FFF2-40B4-BE49-F238E27FC236}">
                  <a16:creationId xmlns:a16="http://schemas.microsoft.com/office/drawing/2014/main" id="{04F04A31-2F74-244A-AF14-C94022F6BCC8}"/>
                </a:ext>
              </a:extLst>
            </p:cNvPr>
            <p:cNvCxnSpPr>
              <a:cxnSpLocks/>
              <a:stCxn id="274" idx="3"/>
            </p:cNvCxnSpPr>
            <p:nvPr/>
          </p:nvCxnSpPr>
          <p:spPr>
            <a:xfrm flipH="1">
              <a:off x="10340064" y="3804638"/>
              <a:ext cx="675190" cy="6771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72" name="Straight Connector 271">
              <a:extLst>
                <a:ext uri="{FF2B5EF4-FFF2-40B4-BE49-F238E27FC236}">
                  <a16:creationId xmlns:a16="http://schemas.microsoft.com/office/drawing/2014/main" id="{6C1D3C95-F8F6-1343-AC6E-F49D3FF63104}"/>
                </a:ext>
              </a:extLst>
            </p:cNvPr>
            <p:cNvCxnSpPr>
              <a:cxnSpLocks/>
            </p:cNvCxnSpPr>
            <p:nvPr/>
          </p:nvCxnSpPr>
          <p:spPr>
            <a:xfrm>
              <a:off x="10340064" y="3807564"/>
              <a:ext cx="675190" cy="67417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73" name="Rectangle 272">
              <a:extLst>
                <a:ext uri="{FF2B5EF4-FFF2-40B4-BE49-F238E27FC236}">
                  <a16:creationId xmlns:a16="http://schemas.microsoft.com/office/drawing/2014/main" id="{C4C872B3-1E02-EF47-B9A8-276BAA847143}"/>
                </a:ext>
              </a:extLst>
            </p:cNvPr>
            <p:cNvSpPr/>
            <p:nvPr/>
          </p:nvSpPr>
          <p:spPr>
            <a:xfrm>
              <a:off x="10453631" y="3921131"/>
              <a:ext cx="448056" cy="447040"/>
            </a:xfrm>
            <a:prstGeom prst="rect">
              <a:avLst/>
            </a:prstGeom>
            <a:solidFill>
              <a:schemeClr val="accent5">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Oval 273">
              <a:extLst>
                <a:ext uri="{FF2B5EF4-FFF2-40B4-BE49-F238E27FC236}">
                  <a16:creationId xmlns:a16="http://schemas.microsoft.com/office/drawing/2014/main" id="{7EA865DE-2C04-6E45-97C4-24107D291B08}"/>
                </a:ext>
              </a:extLst>
            </p:cNvPr>
            <p:cNvSpPr/>
            <p:nvPr/>
          </p:nvSpPr>
          <p:spPr>
            <a:xfrm>
              <a:off x="11000747" y="3720085"/>
              <a:ext cx="99060" cy="99060"/>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5" name="Straight Connector 274">
              <a:extLst>
                <a:ext uri="{FF2B5EF4-FFF2-40B4-BE49-F238E27FC236}">
                  <a16:creationId xmlns:a16="http://schemas.microsoft.com/office/drawing/2014/main" id="{5F9DE221-1585-394D-96EA-186A1625B6E2}"/>
                </a:ext>
              </a:extLst>
            </p:cNvPr>
            <p:cNvCxnSpPr>
              <a:cxnSpLocks/>
              <a:stCxn id="274" idx="4"/>
            </p:cNvCxnSpPr>
            <p:nvPr/>
          </p:nvCxnSpPr>
          <p:spPr>
            <a:xfrm>
              <a:off x="11050277" y="3819145"/>
              <a:ext cx="0" cy="64808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76" name="Straight Connector 275">
              <a:extLst>
                <a:ext uri="{FF2B5EF4-FFF2-40B4-BE49-F238E27FC236}">
                  <a16:creationId xmlns:a16="http://schemas.microsoft.com/office/drawing/2014/main" id="{63549B37-EE2C-9E4B-B672-BB99A4C40B6A}"/>
                </a:ext>
              </a:extLst>
            </p:cNvPr>
            <p:cNvCxnSpPr>
              <a:cxnSpLocks/>
              <a:endCxn id="274" idx="2"/>
            </p:cNvCxnSpPr>
            <p:nvPr/>
          </p:nvCxnSpPr>
          <p:spPr>
            <a:xfrm flipV="1">
              <a:off x="10354571" y="3769615"/>
              <a:ext cx="646176" cy="292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cxnSp>
        <p:nvCxnSpPr>
          <p:cNvPr id="277" name="Straight Arrow Connector 276">
            <a:extLst>
              <a:ext uri="{FF2B5EF4-FFF2-40B4-BE49-F238E27FC236}">
                <a16:creationId xmlns:a16="http://schemas.microsoft.com/office/drawing/2014/main" id="{6F689C19-C552-0C49-9262-B435770802D6}"/>
              </a:ext>
            </a:extLst>
          </p:cNvPr>
          <p:cNvCxnSpPr>
            <a:cxnSpLocks/>
            <a:stCxn id="225" idx="1"/>
          </p:cNvCxnSpPr>
          <p:nvPr/>
        </p:nvCxnSpPr>
        <p:spPr>
          <a:xfrm flipH="1">
            <a:off x="11747120" y="5978376"/>
            <a:ext cx="222798" cy="0"/>
          </a:xfrm>
          <a:prstGeom prst="straightConnector1">
            <a:avLst/>
          </a:prstGeom>
          <a:ln w="6350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278" name="Elbow Connector 277">
            <a:extLst>
              <a:ext uri="{FF2B5EF4-FFF2-40B4-BE49-F238E27FC236}">
                <a16:creationId xmlns:a16="http://schemas.microsoft.com/office/drawing/2014/main" id="{133FC8A2-C79E-924D-A240-3B8A36A89C11}"/>
              </a:ext>
            </a:extLst>
          </p:cNvPr>
          <p:cNvCxnSpPr>
            <a:cxnSpLocks/>
            <a:stCxn id="113" idx="2"/>
            <a:endCxn id="106" idx="0"/>
          </p:cNvCxnSpPr>
          <p:nvPr/>
        </p:nvCxnSpPr>
        <p:spPr>
          <a:xfrm rot="16200000" flipH="1">
            <a:off x="6339310" y="2005015"/>
            <a:ext cx="426651" cy="680722"/>
          </a:xfrm>
          <a:prstGeom prst="bentConnector3">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9" name="Elbow Connector 278">
            <a:extLst>
              <a:ext uri="{FF2B5EF4-FFF2-40B4-BE49-F238E27FC236}">
                <a16:creationId xmlns:a16="http://schemas.microsoft.com/office/drawing/2014/main" id="{3F2C5408-5DD5-8040-B010-8C105ACAFE74}"/>
              </a:ext>
            </a:extLst>
          </p:cNvPr>
          <p:cNvCxnSpPr>
            <a:cxnSpLocks/>
            <a:stCxn id="113" idx="2"/>
            <a:endCxn id="165" idx="0"/>
          </p:cNvCxnSpPr>
          <p:nvPr/>
        </p:nvCxnSpPr>
        <p:spPr>
          <a:xfrm rot="16200000" flipH="1">
            <a:off x="7888005" y="456320"/>
            <a:ext cx="426651" cy="3778112"/>
          </a:xfrm>
          <a:prstGeom prst="bentConnector3">
            <a:avLst>
              <a:gd name="adj1" fmla="val 50000"/>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0" name="Elbow Connector 279">
            <a:extLst>
              <a:ext uri="{FF2B5EF4-FFF2-40B4-BE49-F238E27FC236}">
                <a16:creationId xmlns:a16="http://schemas.microsoft.com/office/drawing/2014/main" id="{11720117-5EE3-4A4B-B782-EEDEC1951735}"/>
              </a:ext>
            </a:extLst>
          </p:cNvPr>
          <p:cNvCxnSpPr>
            <a:cxnSpLocks/>
            <a:stCxn id="113" idx="2"/>
            <a:endCxn id="226" idx="0"/>
          </p:cNvCxnSpPr>
          <p:nvPr/>
        </p:nvCxnSpPr>
        <p:spPr>
          <a:xfrm rot="16200000" flipH="1">
            <a:off x="9437730" y="-1093405"/>
            <a:ext cx="424584" cy="6875496"/>
          </a:xfrm>
          <a:prstGeom prst="bentConnector3">
            <a:avLst>
              <a:gd name="adj1" fmla="val 50000"/>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3" name="Straight Arrow Connector 282">
            <a:extLst>
              <a:ext uri="{FF2B5EF4-FFF2-40B4-BE49-F238E27FC236}">
                <a16:creationId xmlns:a16="http://schemas.microsoft.com/office/drawing/2014/main" id="{934F9CA9-25C2-0346-B2BA-A5364A58388E}"/>
              </a:ext>
            </a:extLst>
          </p:cNvPr>
          <p:cNvCxnSpPr>
            <a:cxnSpLocks/>
          </p:cNvCxnSpPr>
          <p:nvPr/>
        </p:nvCxnSpPr>
        <p:spPr>
          <a:xfrm>
            <a:off x="14077532" y="2236139"/>
            <a:ext cx="2" cy="321767"/>
          </a:xfrm>
          <a:prstGeom prst="straightConnector1">
            <a:avLst/>
          </a:prstGeom>
          <a:ln w="6350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285" name="Straight Arrow Connector 284">
            <a:extLst>
              <a:ext uri="{FF2B5EF4-FFF2-40B4-BE49-F238E27FC236}">
                <a16:creationId xmlns:a16="http://schemas.microsoft.com/office/drawing/2014/main" id="{DBBE18AA-35FB-E84E-88EB-0B03C08FF73F}"/>
              </a:ext>
            </a:extLst>
          </p:cNvPr>
          <p:cNvCxnSpPr>
            <a:cxnSpLocks/>
            <a:stCxn id="102" idx="2"/>
            <a:endCxn id="99" idx="3"/>
          </p:cNvCxnSpPr>
          <p:nvPr/>
        </p:nvCxnSpPr>
        <p:spPr>
          <a:xfrm>
            <a:off x="4258510" y="2252278"/>
            <a:ext cx="3081" cy="901620"/>
          </a:xfrm>
          <a:prstGeom prst="straightConnector1">
            <a:avLst/>
          </a:prstGeom>
          <a:ln w="6350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289" name="Straight Arrow Connector 288">
            <a:extLst>
              <a:ext uri="{FF2B5EF4-FFF2-40B4-BE49-F238E27FC236}">
                <a16:creationId xmlns:a16="http://schemas.microsoft.com/office/drawing/2014/main" id="{87878DE9-D8DF-1C47-8B6C-6B2730ACA7FB}"/>
              </a:ext>
            </a:extLst>
          </p:cNvPr>
          <p:cNvCxnSpPr>
            <a:cxnSpLocks/>
            <a:stCxn id="96" idx="3"/>
            <a:endCxn id="102" idx="1"/>
          </p:cNvCxnSpPr>
          <p:nvPr/>
        </p:nvCxnSpPr>
        <p:spPr>
          <a:xfrm>
            <a:off x="3608521" y="1924836"/>
            <a:ext cx="212859" cy="41"/>
          </a:xfrm>
          <a:prstGeom prst="straightConnector1">
            <a:avLst/>
          </a:prstGeom>
          <a:ln w="12700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47637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35287C3-73F4-4360-9BD2-0AA380FC292F}"/>
              </a:ext>
            </a:extLst>
          </p:cNvPr>
          <p:cNvSpPr>
            <a:spLocks noGrp="1"/>
          </p:cNvSpPr>
          <p:nvPr>
            <p:ph type="sldNum" sz="quarter" idx="12"/>
          </p:nvPr>
        </p:nvSpPr>
        <p:spPr>
          <a:xfrm>
            <a:off x="8252796" y="6356350"/>
            <a:ext cx="2743200" cy="365125"/>
          </a:xfrm>
        </p:spPr>
        <p:txBody>
          <a:bodyPr/>
          <a:lstStyle/>
          <a:p>
            <a:fld id="{1E977B67-EAC5-4BBB-8F41-E936E21C3F66}" type="slidenum">
              <a:rPr lang="en-US" smtClean="0"/>
              <a:t>19</a:t>
            </a:fld>
            <a:endParaRPr lang="en-US"/>
          </a:p>
        </p:txBody>
      </p:sp>
      <p:sp>
        <p:nvSpPr>
          <p:cNvPr id="155" name="Content Placeholder 2">
            <a:extLst>
              <a:ext uri="{FF2B5EF4-FFF2-40B4-BE49-F238E27FC236}">
                <a16:creationId xmlns:a16="http://schemas.microsoft.com/office/drawing/2014/main" id="{FDB8BEFA-1A58-C94A-8A5A-1F474BB6BE80}"/>
              </a:ext>
            </a:extLst>
          </p:cNvPr>
          <p:cNvSpPr>
            <a:spLocks noGrp="1"/>
          </p:cNvSpPr>
          <p:nvPr>
            <p:ph idx="1"/>
          </p:nvPr>
        </p:nvSpPr>
        <p:spPr>
          <a:xfrm>
            <a:off x="29096" y="1804650"/>
            <a:ext cx="5276501" cy="4351338"/>
          </a:xfrm>
        </p:spPr>
        <p:txBody>
          <a:bodyPr>
            <a:normAutofit/>
          </a:bodyPr>
          <a:lstStyle/>
          <a:p>
            <a:r>
              <a:rPr lang="en-US" sz="3200" dirty="0"/>
              <a:t>A centralized control core commands multiple lanes</a:t>
            </a:r>
          </a:p>
          <a:p>
            <a:pPr lvl="1"/>
            <a:r>
              <a:rPr lang="en-US" sz="2800" dirty="0"/>
              <a:t>Predication based broadcast</a:t>
            </a:r>
          </a:p>
          <a:p>
            <a:pPr lvl="1"/>
            <a:r>
              <a:rPr lang="en-US" sz="2800" dirty="0"/>
              <a:t>SIMT-like control</a:t>
            </a:r>
            <a:r>
              <a:rPr lang="zh-CN" altLang="en-US" sz="2800" dirty="0"/>
              <a:t> </a:t>
            </a:r>
            <a:r>
              <a:rPr lang="en-US" altLang="zh-CN" sz="2800" dirty="0"/>
              <a:t>commands</a:t>
            </a:r>
          </a:p>
          <a:p>
            <a:r>
              <a:rPr lang="en-US" sz="3200" dirty="0"/>
              <a:t>Each lane is independent to execute</a:t>
            </a:r>
          </a:p>
        </p:txBody>
      </p:sp>
      <p:sp>
        <p:nvSpPr>
          <p:cNvPr id="106" name="Rectangle 105">
            <a:extLst>
              <a:ext uri="{FF2B5EF4-FFF2-40B4-BE49-F238E27FC236}">
                <a16:creationId xmlns:a16="http://schemas.microsoft.com/office/drawing/2014/main" id="{B976F86E-8486-5D45-92DA-4811BF0F778B}"/>
              </a:ext>
            </a:extLst>
          </p:cNvPr>
          <p:cNvSpPr/>
          <p:nvPr/>
        </p:nvSpPr>
        <p:spPr>
          <a:xfrm>
            <a:off x="5775144" y="3977749"/>
            <a:ext cx="2235708" cy="328862"/>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Sync</a:t>
            </a:r>
          </a:p>
        </p:txBody>
      </p:sp>
      <p:sp>
        <p:nvSpPr>
          <p:cNvPr id="107" name="Rectangle 106">
            <a:extLst>
              <a:ext uri="{FF2B5EF4-FFF2-40B4-BE49-F238E27FC236}">
                <a16:creationId xmlns:a16="http://schemas.microsoft.com/office/drawing/2014/main" id="{9309220A-555F-3E49-9FC3-9DD8BD23F43C}"/>
              </a:ext>
            </a:extLst>
          </p:cNvPr>
          <p:cNvSpPr/>
          <p:nvPr/>
        </p:nvSpPr>
        <p:spPr>
          <a:xfrm>
            <a:off x="5775144" y="5816012"/>
            <a:ext cx="2235704" cy="328862"/>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Sync</a:t>
            </a:r>
          </a:p>
        </p:txBody>
      </p:sp>
      <p:sp>
        <p:nvSpPr>
          <p:cNvPr id="108" name="Rectangle 107">
            <a:extLst>
              <a:ext uri="{FF2B5EF4-FFF2-40B4-BE49-F238E27FC236}">
                <a16:creationId xmlns:a16="http://schemas.microsoft.com/office/drawing/2014/main" id="{5351CF35-1F15-4747-9995-CA212EAD550D}"/>
              </a:ext>
            </a:extLst>
          </p:cNvPr>
          <p:cNvSpPr/>
          <p:nvPr/>
        </p:nvSpPr>
        <p:spPr>
          <a:xfrm>
            <a:off x="5775144" y="2558702"/>
            <a:ext cx="2235704" cy="10972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solidFill>
                  <a:schemeClr val="tx1"/>
                </a:solidFill>
              </a:rPr>
              <a:t>Private</a:t>
            </a:r>
          </a:p>
          <a:p>
            <a:r>
              <a:rPr lang="en-US" sz="3200" dirty="0" err="1">
                <a:solidFill>
                  <a:schemeClr val="tx1"/>
                </a:solidFill>
              </a:rPr>
              <a:t>Spad</a:t>
            </a:r>
            <a:endParaRPr lang="en-US" sz="3200" dirty="0">
              <a:solidFill>
                <a:schemeClr val="tx1"/>
              </a:solidFill>
            </a:endParaRPr>
          </a:p>
        </p:txBody>
      </p:sp>
      <p:sp>
        <p:nvSpPr>
          <p:cNvPr id="109" name="Rectangle 108">
            <a:extLst>
              <a:ext uri="{FF2B5EF4-FFF2-40B4-BE49-F238E27FC236}">
                <a16:creationId xmlns:a16="http://schemas.microsoft.com/office/drawing/2014/main" id="{C176336B-BBE7-1541-83B9-C221F7ADF899}"/>
              </a:ext>
            </a:extLst>
          </p:cNvPr>
          <p:cNvSpPr/>
          <p:nvPr/>
        </p:nvSpPr>
        <p:spPr>
          <a:xfrm>
            <a:off x="7509570" y="2603081"/>
            <a:ext cx="451752" cy="520711"/>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Ctrl</a:t>
            </a:r>
          </a:p>
        </p:txBody>
      </p:sp>
      <p:sp>
        <p:nvSpPr>
          <p:cNvPr id="110" name="Rectangle 109">
            <a:extLst>
              <a:ext uri="{FF2B5EF4-FFF2-40B4-BE49-F238E27FC236}">
                <a16:creationId xmlns:a16="http://schemas.microsoft.com/office/drawing/2014/main" id="{15DB8BAF-1254-984B-B580-316783E3131E}"/>
              </a:ext>
            </a:extLst>
          </p:cNvPr>
          <p:cNvSpPr/>
          <p:nvPr/>
        </p:nvSpPr>
        <p:spPr>
          <a:xfrm rot="16200000">
            <a:off x="7356808" y="4860495"/>
            <a:ext cx="2167117" cy="40162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XFER</a:t>
            </a:r>
          </a:p>
        </p:txBody>
      </p:sp>
      <p:sp>
        <p:nvSpPr>
          <p:cNvPr id="111" name="Rectangle 110">
            <a:extLst>
              <a:ext uri="{FF2B5EF4-FFF2-40B4-BE49-F238E27FC236}">
                <a16:creationId xmlns:a16="http://schemas.microsoft.com/office/drawing/2014/main" id="{38CD9C03-0BFA-2047-9BB8-161BCD7A77A7}"/>
              </a:ext>
            </a:extLst>
          </p:cNvPr>
          <p:cNvSpPr/>
          <p:nvPr/>
        </p:nvSpPr>
        <p:spPr>
          <a:xfrm rot="16200000">
            <a:off x="8170397" y="4130591"/>
            <a:ext cx="546099" cy="34583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Ctrl</a:t>
            </a:r>
          </a:p>
        </p:txBody>
      </p:sp>
      <p:cxnSp>
        <p:nvCxnSpPr>
          <p:cNvPr id="112" name="Straight Arrow Connector 111">
            <a:extLst>
              <a:ext uri="{FF2B5EF4-FFF2-40B4-BE49-F238E27FC236}">
                <a16:creationId xmlns:a16="http://schemas.microsoft.com/office/drawing/2014/main" id="{7EE3C77F-E6B7-934A-BF20-B474B85DABDE}"/>
              </a:ext>
            </a:extLst>
          </p:cNvPr>
          <p:cNvCxnSpPr>
            <a:cxnSpLocks/>
            <a:stCxn id="106" idx="3"/>
          </p:cNvCxnSpPr>
          <p:nvPr/>
        </p:nvCxnSpPr>
        <p:spPr>
          <a:xfrm>
            <a:off x="8010852" y="4142180"/>
            <a:ext cx="220145" cy="0"/>
          </a:xfrm>
          <a:prstGeom prst="straightConnector1">
            <a:avLst/>
          </a:prstGeom>
          <a:ln w="6350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113" name="Straight Arrow Connector 112">
            <a:extLst>
              <a:ext uri="{FF2B5EF4-FFF2-40B4-BE49-F238E27FC236}">
                <a16:creationId xmlns:a16="http://schemas.microsoft.com/office/drawing/2014/main" id="{C0D7E0CC-AD74-AB4C-A929-E1819527EE04}"/>
              </a:ext>
            </a:extLst>
          </p:cNvPr>
          <p:cNvCxnSpPr>
            <a:cxnSpLocks/>
            <a:stCxn id="107" idx="3"/>
          </p:cNvCxnSpPr>
          <p:nvPr/>
        </p:nvCxnSpPr>
        <p:spPr>
          <a:xfrm>
            <a:off x="8010848" y="5980443"/>
            <a:ext cx="224133" cy="0"/>
          </a:xfrm>
          <a:prstGeom prst="straightConnector1">
            <a:avLst/>
          </a:prstGeom>
          <a:ln w="6350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114" name="Straight Arrow Connector 113">
            <a:extLst>
              <a:ext uri="{FF2B5EF4-FFF2-40B4-BE49-F238E27FC236}">
                <a16:creationId xmlns:a16="http://schemas.microsoft.com/office/drawing/2014/main" id="{EA6A6E05-5F66-9440-BE73-1673490AC3E1}"/>
              </a:ext>
            </a:extLst>
          </p:cNvPr>
          <p:cNvCxnSpPr>
            <a:cxnSpLocks/>
            <a:stCxn id="108" idx="2"/>
            <a:endCxn id="106" idx="0"/>
          </p:cNvCxnSpPr>
          <p:nvPr/>
        </p:nvCxnSpPr>
        <p:spPr>
          <a:xfrm>
            <a:off x="6892996" y="3655982"/>
            <a:ext cx="2" cy="321767"/>
          </a:xfrm>
          <a:prstGeom prst="straightConnector1">
            <a:avLst/>
          </a:prstGeom>
          <a:ln w="6350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sp>
        <p:nvSpPr>
          <p:cNvPr id="115" name="Rectangle 114">
            <a:extLst>
              <a:ext uri="{FF2B5EF4-FFF2-40B4-BE49-F238E27FC236}">
                <a16:creationId xmlns:a16="http://schemas.microsoft.com/office/drawing/2014/main" id="{22481A18-F7F9-3643-BA81-C40120D8DDCD}"/>
              </a:ext>
            </a:extLst>
          </p:cNvPr>
          <p:cNvSpPr/>
          <p:nvPr/>
        </p:nvSpPr>
        <p:spPr>
          <a:xfrm>
            <a:off x="5775144" y="1477249"/>
            <a:ext cx="874259" cy="65480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Ctrl</a:t>
            </a:r>
          </a:p>
        </p:txBody>
      </p:sp>
      <p:grpSp>
        <p:nvGrpSpPr>
          <p:cNvPr id="117" name="Group 116">
            <a:extLst>
              <a:ext uri="{FF2B5EF4-FFF2-40B4-BE49-F238E27FC236}">
                <a16:creationId xmlns:a16="http://schemas.microsoft.com/office/drawing/2014/main" id="{A975A658-D000-F64D-9AFE-8C42A17AAEF6}"/>
              </a:ext>
            </a:extLst>
          </p:cNvPr>
          <p:cNvGrpSpPr/>
          <p:nvPr/>
        </p:nvGrpSpPr>
        <p:grpSpPr>
          <a:xfrm>
            <a:off x="5725614" y="4252999"/>
            <a:ext cx="2334768" cy="1600747"/>
            <a:chOff x="8765039" y="3720085"/>
            <a:chExt cx="2334768" cy="1600747"/>
          </a:xfrm>
        </p:grpSpPr>
        <p:cxnSp>
          <p:nvCxnSpPr>
            <p:cNvPr id="118" name="Straight Connector 117">
              <a:extLst>
                <a:ext uri="{FF2B5EF4-FFF2-40B4-BE49-F238E27FC236}">
                  <a16:creationId xmlns:a16="http://schemas.microsoft.com/office/drawing/2014/main" id="{E95F8316-24DA-104C-B100-54752EAB8765}"/>
                </a:ext>
              </a:extLst>
            </p:cNvPr>
            <p:cNvCxnSpPr>
              <a:cxnSpLocks/>
              <a:stCxn id="122" idx="3"/>
              <a:endCxn id="123" idx="7"/>
            </p:cNvCxnSpPr>
            <p:nvPr/>
          </p:nvCxnSpPr>
          <p:spPr>
            <a:xfrm flipH="1">
              <a:off x="8849592" y="4559179"/>
              <a:ext cx="675190" cy="6771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46B92955-42D7-9D43-B00E-D6A11E05A07E}"/>
                </a:ext>
              </a:extLst>
            </p:cNvPr>
            <p:cNvCxnSpPr>
              <a:cxnSpLocks/>
              <a:stCxn id="121" idx="5"/>
              <a:endCxn id="124" idx="1"/>
            </p:cNvCxnSpPr>
            <p:nvPr/>
          </p:nvCxnSpPr>
          <p:spPr>
            <a:xfrm>
              <a:off x="8849592" y="4562105"/>
              <a:ext cx="675190" cy="67417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20" name="Rectangle 119">
              <a:extLst>
                <a:ext uri="{FF2B5EF4-FFF2-40B4-BE49-F238E27FC236}">
                  <a16:creationId xmlns:a16="http://schemas.microsoft.com/office/drawing/2014/main" id="{230C4E98-C897-C54E-9F41-F00B9552C4D3}"/>
                </a:ext>
              </a:extLst>
            </p:cNvPr>
            <p:cNvSpPr/>
            <p:nvPr/>
          </p:nvSpPr>
          <p:spPr>
            <a:xfrm>
              <a:off x="8963159" y="4675672"/>
              <a:ext cx="448056" cy="447040"/>
            </a:xfrm>
            <a:prstGeom prst="rect">
              <a:avLst/>
            </a:prstGeom>
            <a:solidFill>
              <a:schemeClr val="accent5">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120">
              <a:extLst>
                <a:ext uri="{FF2B5EF4-FFF2-40B4-BE49-F238E27FC236}">
                  <a16:creationId xmlns:a16="http://schemas.microsoft.com/office/drawing/2014/main" id="{FC980D3A-93E8-5B49-9C9F-57D28BF6A4D0}"/>
                </a:ext>
              </a:extLst>
            </p:cNvPr>
            <p:cNvSpPr/>
            <p:nvPr/>
          </p:nvSpPr>
          <p:spPr>
            <a:xfrm>
              <a:off x="8765039" y="4477552"/>
              <a:ext cx="99060" cy="99060"/>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121">
              <a:extLst>
                <a:ext uri="{FF2B5EF4-FFF2-40B4-BE49-F238E27FC236}">
                  <a16:creationId xmlns:a16="http://schemas.microsoft.com/office/drawing/2014/main" id="{01F340D2-D323-5B44-BEDA-DB90727CB58D}"/>
                </a:ext>
              </a:extLst>
            </p:cNvPr>
            <p:cNvSpPr/>
            <p:nvPr/>
          </p:nvSpPr>
          <p:spPr>
            <a:xfrm>
              <a:off x="9510275" y="4474626"/>
              <a:ext cx="99060" cy="99060"/>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a:extLst>
                <a:ext uri="{FF2B5EF4-FFF2-40B4-BE49-F238E27FC236}">
                  <a16:creationId xmlns:a16="http://schemas.microsoft.com/office/drawing/2014/main" id="{9D73D921-2961-D247-AAAB-48E03EF62D94}"/>
                </a:ext>
              </a:extLst>
            </p:cNvPr>
            <p:cNvSpPr/>
            <p:nvPr/>
          </p:nvSpPr>
          <p:spPr>
            <a:xfrm>
              <a:off x="8765039" y="5221772"/>
              <a:ext cx="99060" cy="99060"/>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23">
              <a:extLst>
                <a:ext uri="{FF2B5EF4-FFF2-40B4-BE49-F238E27FC236}">
                  <a16:creationId xmlns:a16="http://schemas.microsoft.com/office/drawing/2014/main" id="{A252B9CD-C2C1-D04A-9545-0C14E9450EAF}"/>
                </a:ext>
              </a:extLst>
            </p:cNvPr>
            <p:cNvSpPr/>
            <p:nvPr/>
          </p:nvSpPr>
          <p:spPr>
            <a:xfrm>
              <a:off x="9510275" y="5221772"/>
              <a:ext cx="99060" cy="99060"/>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5" name="Straight Connector 124">
              <a:extLst>
                <a:ext uri="{FF2B5EF4-FFF2-40B4-BE49-F238E27FC236}">
                  <a16:creationId xmlns:a16="http://schemas.microsoft.com/office/drawing/2014/main" id="{88BB3AF0-F24B-1146-936F-DA66D6AED78D}"/>
                </a:ext>
              </a:extLst>
            </p:cNvPr>
            <p:cNvCxnSpPr>
              <a:cxnSpLocks/>
              <a:stCxn id="122" idx="4"/>
              <a:endCxn id="124" idx="0"/>
            </p:cNvCxnSpPr>
            <p:nvPr/>
          </p:nvCxnSpPr>
          <p:spPr>
            <a:xfrm>
              <a:off x="9559805" y="4573686"/>
              <a:ext cx="0" cy="64808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B2FD1930-56C0-DA4A-8519-9937BA782843}"/>
                </a:ext>
              </a:extLst>
            </p:cNvPr>
            <p:cNvCxnSpPr>
              <a:cxnSpLocks/>
              <a:stCxn id="123" idx="6"/>
              <a:endCxn id="124" idx="2"/>
            </p:cNvCxnSpPr>
            <p:nvPr/>
          </p:nvCxnSpPr>
          <p:spPr>
            <a:xfrm>
              <a:off x="8864099" y="5271302"/>
              <a:ext cx="64617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A618772F-ABEF-5840-8500-3CCB45491646}"/>
                </a:ext>
              </a:extLst>
            </p:cNvPr>
            <p:cNvCxnSpPr>
              <a:cxnSpLocks/>
              <a:stCxn id="121" idx="4"/>
              <a:endCxn id="123" idx="0"/>
            </p:cNvCxnSpPr>
            <p:nvPr/>
          </p:nvCxnSpPr>
          <p:spPr>
            <a:xfrm>
              <a:off x="8814569" y="4576612"/>
              <a:ext cx="0" cy="64516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730ABDA4-0473-1747-8896-9649EF272709}"/>
                </a:ext>
              </a:extLst>
            </p:cNvPr>
            <p:cNvCxnSpPr>
              <a:cxnSpLocks/>
              <a:stCxn id="121" idx="6"/>
              <a:endCxn id="122" idx="2"/>
            </p:cNvCxnSpPr>
            <p:nvPr/>
          </p:nvCxnSpPr>
          <p:spPr>
            <a:xfrm flipV="1">
              <a:off x="8864099" y="4524156"/>
              <a:ext cx="646176" cy="292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A9640678-83DF-4045-B97A-B87E3A24DC67}"/>
                </a:ext>
              </a:extLst>
            </p:cNvPr>
            <p:cNvCxnSpPr>
              <a:cxnSpLocks/>
              <a:stCxn id="132" idx="3"/>
              <a:endCxn id="124" idx="7"/>
            </p:cNvCxnSpPr>
            <p:nvPr/>
          </p:nvCxnSpPr>
          <p:spPr>
            <a:xfrm flipH="1">
              <a:off x="9594828" y="4559179"/>
              <a:ext cx="675190" cy="6771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9DA6C148-9986-D149-A8A1-A6DCC1582C80}"/>
                </a:ext>
              </a:extLst>
            </p:cNvPr>
            <p:cNvCxnSpPr>
              <a:cxnSpLocks/>
              <a:stCxn id="122" idx="5"/>
              <a:endCxn id="133" idx="1"/>
            </p:cNvCxnSpPr>
            <p:nvPr/>
          </p:nvCxnSpPr>
          <p:spPr>
            <a:xfrm>
              <a:off x="9594828" y="4559179"/>
              <a:ext cx="675190" cy="6771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31" name="Rectangle 130">
              <a:extLst>
                <a:ext uri="{FF2B5EF4-FFF2-40B4-BE49-F238E27FC236}">
                  <a16:creationId xmlns:a16="http://schemas.microsoft.com/office/drawing/2014/main" id="{0D220903-0A6F-6044-BE0E-71155CB25FA1}"/>
                </a:ext>
              </a:extLst>
            </p:cNvPr>
            <p:cNvSpPr/>
            <p:nvPr/>
          </p:nvSpPr>
          <p:spPr>
            <a:xfrm>
              <a:off x="9708395" y="4675672"/>
              <a:ext cx="448056" cy="447040"/>
            </a:xfrm>
            <a:prstGeom prst="rect">
              <a:avLst/>
            </a:prstGeom>
            <a:solidFill>
              <a:schemeClr val="accent5">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386CBF25-23AA-5243-BF07-AEFE0699530B}"/>
                </a:ext>
              </a:extLst>
            </p:cNvPr>
            <p:cNvSpPr/>
            <p:nvPr/>
          </p:nvSpPr>
          <p:spPr>
            <a:xfrm>
              <a:off x="10255511" y="4474626"/>
              <a:ext cx="99060" cy="99060"/>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9CA83F46-1A76-764A-B18C-4EBE0B49802D}"/>
                </a:ext>
              </a:extLst>
            </p:cNvPr>
            <p:cNvSpPr/>
            <p:nvPr/>
          </p:nvSpPr>
          <p:spPr>
            <a:xfrm>
              <a:off x="10255511" y="5221772"/>
              <a:ext cx="99060" cy="99060"/>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4" name="Straight Connector 133">
              <a:extLst>
                <a:ext uri="{FF2B5EF4-FFF2-40B4-BE49-F238E27FC236}">
                  <a16:creationId xmlns:a16="http://schemas.microsoft.com/office/drawing/2014/main" id="{6016D1BE-15BE-F64E-8DA1-F93A710B1F33}"/>
                </a:ext>
              </a:extLst>
            </p:cNvPr>
            <p:cNvCxnSpPr>
              <a:cxnSpLocks/>
              <a:stCxn id="132" idx="4"/>
              <a:endCxn id="133" idx="0"/>
            </p:cNvCxnSpPr>
            <p:nvPr/>
          </p:nvCxnSpPr>
          <p:spPr>
            <a:xfrm>
              <a:off x="10305041" y="4573686"/>
              <a:ext cx="0" cy="64808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560EBEC2-1DEA-B743-9527-DDCCC38329D1}"/>
                </a:ext>
              </a:extLst>
            </p:cNvPr>
            <p:cNvCxnSpPr>
              <a:cxnSpLocks/>
              <a:stCxn id="124" idx="6"/>
              <a:endCxn id="133" idx="2"/>
            </p:cNvCxnSpPr>
            <p:nvPr/>
          </p:nvCxnSpPr>
          <p:spPr>
            <a:xfrm>
              <a:off x="9609335" y="5271302"/>
              <a:ext cx="64617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51BF0835-F6DE-1247-AEF9-A67B96B3F8B3}"/>
                </a:ext>
              </a:extLst>
            </p:cNvPr>
            <p:cNvCxnSpPr>
              <a:cxnSpLocks/>
              <a:stCxn id="122" idx="6"/>
              <a:endCxn id="132" idx="2"/>
            </p:cNvCxnSpPr>
            <p:nvPr/>
          </p:nvCxnSpPr>
          <p:spPr>
            <a:xfrm>
              <a:off x="9609335" y="4524156"/>
              <a:ext cx="64617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34FC210E-A5DC-9849-86FC-718937CF3193}"/>
                </a:ext>
              </a:extLst>
            </p:cNvPr>
            <p:cNvCxnSpPr>
              <a:cxnSpLocks/>
              <a:stCxn id="140" idx="3"/>
            </p:cNvCxnSpPr>
            <p:nvPr/>
          </p:nvCxnSpPr>
          <p:spPr>
            <a:xfrm flipH="1">
              <a:off x="10340064" y="4559179"/>
              <a:ext cx="675190" cy="6771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7970D3AA-54E0-2043-AECD-BBD194F39A9E}"/>
                </a:ext>
              </a:extLst>
            </p:cNvPr>
            <p:cNvCxnSpPr>
              <a:cxnSpLocks/>
              <a:endCxn id="141" idx="1"/>
            </p:cNvCxnSpPr>
            <p:nvPr/>
          </p:nvCxnSpPr>
          <p:spPr>
            <a:xfrm>
              <a:off x="10340064" y="4562105"/>
              <a:ext cx="675190" cy="67417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39" name="Rectangle 138">
              <a:extLst>
                <a:ext uri="{FF2B5EF4-FFF2-40B4-BE49-F238E27FC236}">
                  <a16:creationId xmlns:a16="http://schemas.microsoft.com/office/drawing/2014/main" id="{D9637EAA-0B36-C942-BDB6-A5E02E7A708D}"/>
                </a:ext>
              </a:extLst>
            </p:cNvPr>
            <p:cNvSpPr/>
            <p:nvPr/>
          </p:nvSpPr>
          <p:spPr>
            <a:xfrm>
              <a:off x="10453631" y="4675672"/>
              <a:ext cx="448056" cy="447040"/>
            </a:xfrm>
            <a:prstGeom prst="rect">
              <a:avLst/>
            </a:prstGeom>
            <a:solidFill>
              <a:schemeClr val="accent5">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6C838B80-C4FC-BF42-B416-43E487266F5C}"/>
                </a:ext>
              </a:extLst>
            </p:cNvPr>
            <p:cNvSpPr/>
            <p:nvPr/>
          </p:nvSpPr>
          <p:spPr>
            <a:xfrm>
              <a:off x="11000747" y="4474626"/>
              <a:ext cx="99060" cy="99060"/>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a:extLst>
                <a:ext uri="{FF2B5EF4-FFF2-40B4-BE49-F238E27FC236}">
                  <a16:creationId xmlns:a16="http://schemas.microsoft.com/office/drawing/2014/main" id="{A77BC5F0-F778-B844-B4A8-A5FC4D1D3FAC}"/>
                </a:ext>
              </a:extLst>
            </p:cNvPr>
            <p:cNvSpPr/>
            <p:nvPr/>
          </p:nvSpPr>
          <p:spPr>
            <a:xfrm>
              <a:off x="11000747" y="5221772"/>
              <a:ext cx="99060" cy="99060"/>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2" name="Straight Connector 141">
              <a:extLst>
                <a:ext uri="{FF2B5EF4-FFF2-40B4-BE49-F238E27FC236}">
                  <a16:creationId xmlns:a16="http://schemas.microsoft.com/office/drawing/2014/main" id="{2B0C55BF-E70E-974D-A269-93DD32C8DDCB}"/>
                </a:ext>
              </a:extLst>
            </p:cNvPr>
            <p:cNvCxnSpPr>
              <a:cxnSpLocks/>
              <a:stCxn id="140" idx="4"/>
              <a:endCxn id="141" idx="0"/>
            </p:cNvCxnSpPr>
            <p:nvPr/>
          </p:nvCxnSpPr>
          <p:spPr>
            <a:xfrm>
              <a:off x="11050277" y="4573686"/>
              <a:ext cx="0" cy="64808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FF990944-F50F-F147-8FF7-7E7C798E93EB}"/>
                </a:ext>
              </a:extLst>
            </p:cNvPr>
            <p:cNvCxnSpPr>
              <a:cxnSpLocks/>
              <a:endCxn id="141" idx="2"/>
            </p:cNvCxnSpPr>
            <p:nvPr/>
          </p:nvCxnSpPr>
          <p:spPr>
            <a:xfrm>
              <a:off x="10354571" y="5271302"/>
              <a:ext cx="64617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ED78BA9F-24E6-EC4A-A578-804D3623C742}"/>
                </a:ext>
              </a:extLst>
            </p:cNvPr>
            <p:cNvCxnSpPr>
              <a:cxnSpLocks/>
              <a:endCxn id="140" idx="2"/>
            </p:cNvCxnSpPr>
            <p:nvPr/>
          </p:nvCxnSpPr>
          <p:spPr>
            <a:xfrm flipV="1">
              <a:off x="10354571" y="4524156"/>
              <a:ext cx="646176" cy="292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76CD21C9-8210-DE45-983A-7769A8A4AC64}"/>
                </a:ext>
              </a:extLst>
            </p:cNvPr>
            <p:cNvCxnSpPr>
              <a:cxnSpLocks/>
              <a:stCxn id="149" idx="3"/>
            </p:cNvCxnSpPr>
            <p:nvPr/>
          </p:nvCxnSpPr>
          <p:spPr>
            <a:xfrm flipH="1">
              <a:off x="8849592" y="3806243"/>
              <a:ext cx="675190" cy="6771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0ABB23C9-9198-0341-9104-FD04564B92F5}"/>
                </a:ext>
              </a:extLst>
            </p:cNvPr>
            <p:cNvCxnSpPr>
              <a:cxnSpLocks/>
              <a:stCxn id="148" idx="5"/>
            </p:cNvCxnSpPr>
            <p:nvPr/>
          </p:nvCxnSpPr>
          <p:spPr>
            <a:xfrm>
              <a:off x="8849592" y="3809169"/>
              <a:ext cx="675190" cy="67417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47" name="Rectangle 146">
              <a:extLst>
                <a:ext uri="{FF2B5EF4-FFF2-40B4-BE49-F238E27FC236}">
                  <a16:creationId xmlns:a16="http://schemas.microsoft.com/office/drawing/2014/main" id="{F003657C-C59B-7E4D-8269-2AC260EF07CB}"/>
                </a:ext>
              </a:extLst>
            </p:cNvPr>
            <p:cNvSpPr/>
            <p:nvPr/>
          </p:nvSpPr>
          <p:spPr>
            <a:xfrm>
              <a:off x="8963159" y="3922736"/>
              <a:ext cx="448056" cy="447040"/>
            </a:xfrm>
            <a:prstGeom prst="rect">
              <a:avLst/>
            </a:prstGeom>
            <a:solidFill>
              <a:srgbClr val="C7A1E3"/>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Oval 147">
              <a:extLst>
                <a:ext uri="{FF2B5EF4-FFF2-40B4-BE49-F238E27FC236}">
                  <a16:creationId xmlns:a16="http://schemas.microsoft.com/office/drawing/2014/main" id="{7B721628-77B0-DB4F-ABA8-FA98BE6F2546}"/>
                </a:ext>
              </a:extLst>
            </p:cNvPr>
            <p:cNvSpPr/>
            <p:nvPr/>
          </p:nvSpPr>
          <p:spPr>
            <a:xfrm>
              <a:off x="8765039" y="3724616"/>
              <a:ext cx="99060" cy="99060"/>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Oval 148">
              <a:extLst>
                <a:ext uri="{FF2B5EF4-FFF2-40B4-BE49-F238E27FC236}">
                  <a16:creationId xmlns:a16="http://schemas.microsoft.com/office/drawing/2014/main" id="{40CF90FD-9642-B640-B726-08F0EA94672A}"/>
                </a:ext>
              </a:extLst>
            </p:cNvPr>
            <p:cNvSpPr/>
            <p:nvPr/>
          </p:nvSpPr>
          <p:spPr>
            <a:xfrm>
              <a:off x="9510275" y="3721690"/>
              <a:ext cx="99060" cy="99060"/>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0" name="Straight Connector 149">
              <a:extLst>
                <a:ext uri="{FF2B5EF4-FFF2-40B4-BE49-F238E27FC236}">
                  <a16:creationId xmlns:a16="http://schemas.microsoft.com/office/drawing/2014/main" id="{7C3235B5-C7A0-894E-83E4-7F51C58F7E96}"/>
                </a:ext>
              </a:extLst>
            </p:cNvPr>
            <p:cNvCxnSpPr>
              <a:cxnSpLocks/>
              <a:stCxn id="149" idx="4"/>
            </p:cNvCxnSpPr>
            <p:nvPr/>
          </p:nvCxnSpPr>
          <p:spPr>
            <a:xfrm>
              <a:off x="9559805" y="3820750"/>
              <a:ext cx="0" cy="64808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928841B2-3AAA-C442-AD13-81282162840D}"/>
                </a:ext>
              </a:extLst>
            </p:cNvPr>
            <p:cNvCxnSpPr>
              <a:cxnSpLocks/>
              <a:stCxn id="148" idx="4"/>
            </p:cNvCxnSpPr>
            <p:nvPr/>
          </p:nvCxnSpPr>
          <p:spPr>
            <a:xfrm>
              <a:off x="8814569" y="3823676"/>
              <a:ext cx="0" cy="64516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D7EE7338-00A7-BE4C-A4D5-92DC09ED6EC5}"/>
                </a:ext>
              </a:extLst>
            </p:cNvPr>
            <p:cNvCxnSpPr>
              <a:cxnSpLocks/>
              <a:stCxn id="148" idx="6"/>
              <a:endCxn id="149" idx="2"/>
            </p:cNvCxnSpPr>
            <p:nvPr/>
          </p:nvCxnSpPr>
          <p:spPr>
            <a:xfrm flipV="1">
              <a:off x="8864099" y="3771220"/>
              <a:ext cx="646176" cy="292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C72D1E42-7FC5-DB42-AD65-76E37B7A80D1}"/>
                </a:ext>
              </a:extLst>
            </p:cNvPr>
            <p:cNvCxnSpPr>
              <a:cxnSpLocks/>
              <a:stCxn id="157" idx="3"/>
            </p:cNvCxnSpPr>
            <p:nvPr/>
          </p:nvCxnSpPr>
          <p:spPr>
            <a:xfrm flipH="1">
              <a:off x="9594828" y="3804781"/>
              <a:ext cx="675190" cy="6771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366E6A18-CE78-8D46-8601-2D86B70B3AB5}"/>
                </a:ext>
              </a:extLst>
            </p:cNvPr>
            <p:cNvCxnSpPr>
              <a:cxnSpLocks/>
            </p:cNvCxnSpPr>
            <p:nvPr/>
          </p:nvCxnSpPr>
          <p:spPr>
            <a:xfrm>
              <a:off x="9594828" y="3807707"/>
              <a:ext cx="675190" cy="67417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56" name="Rectangle 155">
              <a:extLst>
                <a:ext uri="{FF2B5EF4-FFF2-40B4-BE49-F238E27FC236}">
                  <a16:creationId xmlns:a16="http://schemas.microsoft.com/office/drawing/2014/main" id="{FD1768A5-27E8-0947-B3F4-F9E1458EED9B}"/>
                </a:ext>
              </a:extLst>
            </p:cNvPr>
            <p:cNvSpPr/>
            <p:nvPr/>
          </p:nvSpPr>
          <p:spPr>
            <a:xfrm>
              <a:off x="9708395" y="3921274"/>
              <a:ext cx="448056" cy="447040"/>
            </a:xfrm>
            <a:prstGeom prst="rect">
              <a:avLst/>
            </a:prstGeom>
            <a:solidFill>
              <a:schemeClr val="accent5">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A1DEE804-962A-0A44-BEB3-8303B5D24142}"/>
                </a:ext>
              </a:extLst>
            </p:cNvPr>
            <p:cNvSpPr/>
            <p:nvPr/>
          </p:nvSpPr>
          <p:spPr>
            <a:xfrm>
              <a:off x="10255511" y="3720228"/>
              <a:ext cx="99060" cy="99060"/>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8" name="Straight Connector 157">
              <a:extLst>
                <a:ext uri="{FF2B5EF4-FFF2-40B4-BE49-F238E27FC236}">
                  <a16:creationId xmlns:a16="http://schemas.microsoft.com/office/drawing/2014/main" id="{495D9B4F-943E-2E41-83CF-18FFEF9EF9EA}"/>
                </a:ext>
              </a:extLst>
            </p:cNvPr>
            <p:cNvCxnSpPr>
              <a:cxnSpLocks/>
              <a:stCxn id="157" idx="4"/>
            </p:cNvCxnSpPr>
            <p:nvPr/>
          </p:nvCxnSpPr>
          <p:spPr>
            <a:xfrm>
              <a:off x="10305041" y="3819288"/>
              <a:ext cx="0" cy="64808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93D2A2CA-3D90-2A49-A8F9-B10FE1A56E1D}"/>
                </a:ext>
              </a:extLst>
            </p:cNvPr>
            <p:cNvCxnSpPr>
              <a:cxnSpLocks/>
              <a:endCxn id="157" idx="2"/>
            </p:cNvCxnSpPr>
            <p:nvPr/>
          </p:nvCxnSpPr>
          <p:spPr>
            <a:xfrm flipV="1">
              <a:off x="9609335" y="3769758"/>
              <a:ext cx="646176" cy="292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359FBAB6-0D2C-E24C-BEDF-1B659ABF3171}"/>
                </a:ext>
              </a:extLst>
            </p:cNvPr>
            <p:cNvCxnSpPr>
              <a:cxnSpLocks/>
              <a:stCxn id="163" idx="3"/>
            </p:cNvCxnSpPr>
            <p:nvPr/>
          </p:nvCxnSpPr>
          <p:spPr>
            <a:xfrm flipH="1">
              <a:off x="10340064" y="3804638"/>
              <a:ext cx="675190" cy="6771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C9232037-C209-0E4A-BCF5-2E6D1F5E6066}"/>
                </a:ext>
              </a:extLst>
            </p:cNvPr>
            <p:cNvCxnSpPr>
              <a:cxnSpLocks/>
            </p:cNvCxnSpPr>
            <p:nvPr/>
          </p:nvCxnSpPr>
          <p:spPr>
            <a:xfrm>
              <a:off x="10340064" y="3807564"/>
              <a:ext cx="675190" cy="67417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62" name="Rectangle 161">
              <a:extLst>
                <a:ext uri="{FF2B5EF4-FFF2-40B4-BE49-F238E27FC236}">
                  <a16:creationId xmlns:a16="http://schemas.microsoft.com/office/drawing/2014/main" id="{4A6C15C5-5F0F-AC41-B205-954C07209A5D}"/>
                </a:ext>
              </a:extLst>
            </p:cNvPr>
            <p:cNvSpPr/>
            <p:nvPr/>
          </p:nvSpPr>
          <p:spPr>
            <a:xfrm>
              <a:off x="10453631" y="3921131"/>
              <a:ext cx="448056" cy="447040"/>
            </a:xfrm>
            <a:prstGeom prst="rect">
              <a:avLst/>
            </a:prstGeom>
            <a:solidFill>
              <a:schemeClr val="accent5">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Oval 162">
              <a:extLst>
                <a:ext uri="{FF2B5EF4-FFF2-40B4-BE49-F238E27FC236}">
                  <a16:creationId xmlns:a16="http://schemas.microsoft.com/office/drawing/2014/main" id="{1ECC4AC0-8251-A548-8051-2BA07A853736}"/>
                </a:ext>
              </a:extLst>
            </p:cNvPr>
            <p:cNvSpPr/>
            <p:nvPr/>
          </p:nvSpPr>
          <p:spPr>
            <a:xfrm>
              <a:off x="11000747" y="3720085"/>
              <a:ext cx="99060" cy="99060"/>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4" name="Straight Connector 163">
              <a:extLst>
                <a:ext uri="{FF2B5EF4-FFF2-40B4-BE49-F238E27FC236}">
                  <a16:creationId xmlns:a16="http://schemas.microsoft.com/office/drawing/2014/main" id="{AFEE8E3D-4F95-1240-8D94-6AEF91D764B5}"/>
                </a:ext>
              </a:extLst>
            </p:cNvPr>
            <p:cNvCxnSpPr>
              <a:cxnSpLocks/>
              <a:stCxn id="163" idx="4"/>
            </p:cNvCxnSpPr>
            <p:nvPr/>
          </p:nvCxnSpPr>
          <p:spPr>
            <a:xfrm>
              <a:off x="11050277" y="3819145"/>
              <a:ext cx="0" cy="64808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DDD4FA11-DD77-CE49-87A2-C9D01F67D05E}"/>
                </a:ext>
              </a:extLst>
            </p:cNvPr>
            <p:cNvCxnSpPr>
              <a:cxnSpLocks/>
              <a:endCxn id="163" idx="2"/>
            </p:cNvCxnSpPr>
            <p:nvPr/>
          </p:nvCxnSpPr>
          <p:spPr>
            <a:xfrm flipV="1">
              <a:off x="10354571" y="3769615"/>
              <a:ext cx="646176" cy="292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66" name="Rectangle 165">
            <a:extLst>
              <a:ext uri="{FF2B5EF4-FFF2-40B4-BE49-F238E27FC236}">
                <a16:creationId xmlns:a16="http://schemas.microsoft.com/office/drawing/2014/main" id="{8768FD1F-8707-D648-8D55-59C3B9B0579E}"/>
              </a:ext>
            </a:extLst>
          </p:cNvPr>
          <p:cNvSpPr/>
          <p:nvPr/>
        </p:nvSpPr>
        <p:spPr>
          <a:xfrm>
            <a:off x="8872534" y="3977749"/>
            <a:ext cx="2235708" cy="328862"/>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Sync</a:t>
            </a:r>
          </a:p>
        </p:txBody>
      </p:sp>
      <p:sp>
        <p:nvSpPr>
          <p:cNvPr id="167" name="Rectangle 166">
            <a:extLst>
              <a:ext uri="{FF2B5EF4-FFF2-40B4-BE49-F238E27FC236}">
                <a16:creationId xmlns:a16="http://schemas.microsoft.com/office/drawing/2014/main" id="{27BD1001-A895-A94F-A2A1-083757F1FB17}"/>
              </a:ext>
            </a:extLst>
          </p:cNvPr>
          <p:cNvSpPr/>
          <p:nvPr/>
        </p:nvSpPr>
        <p:spPr>
          <a:xfrm>
            <a:off x="8872534" y="5816012"/>
            <a:ext cx="2235704" cy="328862"/>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Sync</a:t>
            </a:r>
          </a:p>
        </p:txBody>
      </p:sp>
      <p:sp>
        <p:nvSpPr>
          <p:cNvPr id="168" name="Rectangle 167">
            <a:extLst>
              <a:ext uri="{FF2B5EF4-FFF2-40B4-BE49-F238E27FC236}">
                <a16:creationId xmlns:a16="http://schemas.microsoft.com/office/drawing/2014/main" id="{6E142A44-077C-2648-B542-654E8927850F}"/>
              </a:ext>
            </a:extLst>
          </p:cNvPr>
          <p:cNvSpPr/>
          <p:nvPr/>
        </p:nvSpPr>
        <p:spPr>
          <a:xfrm>
            <a:off x="8872534" y="2558702"/>
            <a:ext cx="2235704" cy="10972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solidFill>
                  <a:schemeClr val="tx1"/>
                </a:solidFill>
              </a:rPr>
              <a:t>Private</a:t>
            </a:r>
          </a:p>
          <a:p>
            <a:r>
              <a:rPr lang="en-US" sz="3200" dirty="0" err="1">
                <a:solidFill>
                  <a:schemeClr val="tx1"/>
                </a:solidFill>
              </a:rPr>
              <a:t>Spad</a:t>
            </a:r>
            <a:endParaRPr lang="en-US" sz="3200" dirty="0">
              <a:solidFill>
                <a:schemeClr val="tx1"/>
              </a:solidFill>
            </a:endParaRPr>
          </a:p>
        </p:txBody>
      </p:sp>
      <p:sp>
        <p:nvSpPr>
          <p:cNvPr id="169" name="Rectangle 168">
            <a:extLst>
              <a:ext uri="{FF2B5EF4-FFF2-40B4-BE49-F238E27FC236}">
                <a16:creationId xmlns:a16="http://schemas.microsoft.com/office/drawing/2014/main" id="{63DE31F4-5DB3-564F-BC89-497B5BAA379A}"/>
              </a:ext>
            </a:extLst>
          </p:cNvPr>
          <p:cNvSpPr/>
          <p:nvPr/>
        </p:nvSpPr>
        <p:spPr>
          <a:xfrm>
            <a:off x="10606960" y="2603081"/>
            <a:ext cx="451752" cy="520711"/>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Ctrl</a:t>
            </a:r>
          </a:p>
        </p:txBody>
      </p:sp>
      <p:cxnSp>
        <p:nvCxnSpPr>
          <p:cNvPr id="170" name="Straight Arrow Connector 169">
            <a:extLst>
              <a:ext uri="{FF2B5EF4-FFF2-40B4-BE49-F238E27FC236}">
                <a16:creationId xmlns:a16="http://schemas.microsoft.com/office/drawing/2014/main" id="{49A5AEA8-F23E-994C-8542-D6CD8C651E67}"/>
              </a:ext>
            </a:extLst>
          </p:cNvPr>
          <p:cNvCxnSpPr>
            <a:cxnSpLocks/>
            <a:stCxn id="166" idx="3"/>
          </p:cNvCxnSpPr>
          <p:nvPr/>
        </p:nvCxnSpPr>
        <p:spPr>
          <a:xfrm>
            <a:off x="11108242" y="4142180"/>
            <a:ext cx="220145" cy="0"/>
          </a:xfrm>
          <a:prstGeom prst="straightConnector1">
            <a:avLst/>
          </a:prstGeom>
          <a:ln w="6350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171" name="Straight Arrow Connector 170">
            <a:extLst>
              <a:ext uri="{FF2B5EF4-FFF2-40B4-BE49-F238E27FC236}">
                <a16:creationId xmlns:a16="http://schemas.microsoft.com/office/drawing/2014/main" id="{2469E7C5-3E85-4D4C-805E-B7D53A429713}"/>
              </a:ext>
            </a:extLst>
          </p:cNvPr>
          <p:cNvCxnSpPr>
            <a:cxnSpLocks/>
            <a:stCxn id="167" idx="3"/>
          </p:cNvCxnSpPr>
          <p:nvPr/>
        </p:nvCxnSpPr>
        <p:spPr>
          <a:xfrm>
            <a:off x="11108238" y="5980443"/>
            <a:ext cx="224133" cy="0"/>
          </a:xfrm>
          <a:prstGeom prst="straightConnector1">
            <a:avLst/>
          </a:prstGeom>
          <a:ln w="6350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172" name="Straight Arrow Connector 171">
            <a:extLst>
              <a:ext uri="{FF2B5EF4-FFF2-40B4-BE49-F238E27FC236}">
                <a16:creationId xmlns:a16="http://schemas.microsoft.com/office/drawing/2014/main" id="{00C75F3A-3688-614B-A1CE-0CFD163B991E}"/>
              </a:ext>
            </a:extLst>
          </p:cNvPr>
          <p:cNvCxnSpPr>
            <a:cxnSpLocks/>
            <a:stCxn id="168" idx="2"/>
            <a:endCxn id="166" idx="0"/>
          </p:cNvCxnSpPr>
          <p:nvPr/>
        </p:nvCxnSpPr>
        <p:spPr>
          <a:xfrm>
            <a:off x="9990386" y="3655982"/>
            <a:ext cx="2" cy="321767"/>
          </a:xfrm>
          <a:prstGeom prst="straightConnector1">
            <a:avLst/>
          </a:prstGeom>
          <a:ln w="6350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grpSp>
        <p:nvGrpSpPr>
          <p:cNvPr id="173" name="Group 172">
            <a:extLst>
              <a:ext uri="{FF2B5EF4-FFF2-40B4-BE49-F238E27FC236}">
                <a16:creationId xmlns:a16="http://schemas.microsoft.com/office/drawing/2014/main" id="{B59B6C09-D011-0C4A-BDD2-483471FF3B7E}"/>
              </a:ext>
            </a:extLst>
          </p:cNvPr>
          <p:cNvGrpSpPr/>
          <p:nvPr/>
        </p:nvGrpSpPr>
        <p:grpSpPr>
          <a:xfrm>
            <a:off x="8823004" y="4252999"/>
            <a:ext cx="2334768" cy="1600747"/>
            <a:chOff x="8765039" y="3720085"/>
            <a:chExt cx="2334768" cy="1600747"/>
          </a:xfrm>
        </p:grpSpPr>
        <p:cxnSp>
          <p:nvCxnSpPr>
            <p:cNvPr id="174" name="Straight Connector 173">
              <a:extLst>
                <a:ext uri="{FF2B5EF4-FFF2-40B4-BE49-F238E27FC236}">
                  <a16:creationId xmlns:a16="http://schemas.microsoft.com/office/drawing/2014/main" id="{80B00460-8401-1C40-8D80-2BBB183ED65C}"/>
                </a:ext>
              </a:extLst>
            </p:cNvPr>
            <p:cNvCxnSpPr>
              <a:cxnSpLocks/>
              <a:stCxn id="178" idx="3"/>
              <a:endCxn id="179" idx="7"/>
            </p:cNvCxnSpPr>
            <p:nvPr/>
          </p:nvCxnSpPr>
          <p:spPr>
            <a:xfrm flipH="1">
              <a:off x="8849592" y="4559179"/>
              <a:ext cx="675190" cy="6771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A056391F-C253-1444-A7B0-B71C734B42D1}"/>
                </a:ext>
              </a:extLst>
            </p:cNvPr>
            <p:cNvCxnSpPr>
              <a:cxnSpLocks/>
              <a:stCxn id="177" idx="5"/>
              <a:endCxn id="180" idx="1"/>
            </p:cNvCxnSpPr>
            <p:nvPr/>
          </p:nvCxnSpPr>
          <p:spPr>
            <a:xfrm>
              <a:off x="8849592" y="4562105"/>
              <a:ext cx="675190" cy="67417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76" name="Rectangle 175">
              <a:extLst>
                <a:ext uri="{FF2B5EF4-FFF2-40B4-BE49-F238E27FC236}">
                  <a16:creationId xmlns:a16="http://schemas.microsoft.com/office/drawing/2014/main" id="{61062314-3202-B446-B3AD-609338888B1C}"/>
                </a:ext>
              </a:extLst>
            </p:cNvPr>
            <p:cNvSpPr/>
            <p:nvPr/>
          </p:nvSpPr>
          <p:spPr>
            <a:xfrm>
              <a:off x="8963159" y="4675672"/>
              <a:ext cx="448056" cy="447040"/>
            </a:xfrm>
            <a:prstGeom prst="rect">
              <a:avLst/>
            </a:prstGeom>
            <a:solidFill>
              <a:schemeClr val="accent5">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Oval 176">
              <a:extLst>
                <a:ext uri="{FF2B5EF4-FFF2-40B4-BE49-F238E27FC236}">
                  <a16:creationId xmlns:a16="http://schemas.microsoft.com/office/drawing/2014/main" id="{DFB616FE-336F-014C-B89C-7EC0E9063FE4}"/>
                </a:ext>
              </a:extLst>
            </p:cNvPr>
            <p:cNvSpPr/>
            <p:nvPr/>
          </p:nvSpPr>
          <p:spPr>
            <a:xfrm>
              <a:off x="8765039" y="4477552"/>
              <a:ext cx="99060" cy="99060"/>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Oval 177">
              <a:extLst>
                <a:ext uri="{FF2B5EF4-FFF2-40B4-BE49-F238E27FC236}">
                  <a16:creationId xmlns:a16="http://schemas.microsoft.com/office/drawing/2014/main" id="{BC33F5CD-DD7E-2D40-BA0F-BF2A1951A902}"/>
                </a:ext>
              </a:extLst>
            </p:cNvPr>
            <p:cNvSpPr/>
            <p:nvPr/>
          </p:nvSpPr>
          <p:spPr>
            <a:xfrm>
              <a:off x="9510275" y="4474626"/>
              <a:ext cx="99060" cy="99060"/>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a:extLst>
                <a:ext uri="{FF2B5EF4-FFF2-40B4-BE49-F238E27FC236}">
                  <a16:creationId xmlns:a16="http://schemas.microsoft.com/office/drawing/2014/main" id="{D7884283-DA83-AD4B-A5B4-9D74907240C6}"/>
                </a:ext>
              </a:extLst>
            </p:cNvPr>
            <p:cNvSpPr/>
            <p:nvPr/>
          </p:nvSpPr>
          <p:spPr>
            <a:xfrm>
              <a:off x="8765039" y="5221772"/>
              <a:ext cx="99060" cy="99060"/>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a:extLst>
                <a:ext uri="{FF2B5EF4-FFF2-40B4-BE49-F238E27FC236}">
                  <a16:creationId xmlns:a16="http://schemas.microsoft.com/office/drawing/2014/main" id="{8C8849CB-3AF8-BF4C-B429-08202EBC2CF8}"/>
                </a:ext>
              </a:extLst>
            </p:cNvPr>
            <p:cNvSpPr/>
            <p:nvPr/>
          </p:nvSpPr>
          <p:spPr>
            <a:xfrm>
              <a:off x="9510275" y="5221772"/>
              <a:ext cx="99060" cy="99060"/>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1" name="Straight Connector 180">
              <a:extLst>
                <a:ext uri="{FF2B5EF4-FFF2-40B4-BE49-F238E27FC236}">
                  <a16:creationId xmlns:a16="http://schemas.microsoft.com/office/drawing/2014/main" id="{4DD65B76-C89E-8540-9C05-86CA1F9D0C3E}"/>
                </a:ext>
              </a:extLst>
            </p:cNvPr>
            <p:cNvCxnSpPr>
              <a:cxnSpLocks/>
              <a:stCxn id="178" idx="4"/>
              <a:endCxn id="180" idx="0"/>
            </p:cNvCxnSpPr>
            <p:nvPr/>
          </p:nvCxnSpPr>
          <p:spPr>
            <a:xfrm>
              <a:off x="9559805" y="4573686"/>
              <a:ext cx="0" cy="64808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a:extLst>
                <a:ext uri="{FF2B5EF4-FFF2-40B4-BE49-F238E27FC236}">
                  <a16:creationId xmlns:a16="http://schemas.microsoft.com/office/drawing/2014/main" id="{9D34E847-9922-4945-BB84-9AB76FF8AEB3}"/>
                </a:ext>
              </a:extLst>
            </p:cNvPr>
            <p:cNvCxnSpPr>
              <a:cxnSpLocks/>
              <a:stCxn id="179" idx="6"/>
              <a:endCxn id="180" idx="2"/>
            </p:cNvCxnSpPr>
            <p:nvPr/>
          </p:nvCxnSpPr>
          <p:spPr>
            <a:xfrm>
              <a:off x="8864099" y="5271302"/>
              <a:ext cx="64617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a16="http://schemas.microsoft.com/office/drawing/2014/main" id="{04381EB8-AEA7-E646-9B91-D6D31683BAE4}"/>
                </a:ext>
              </a:extLst>
            </p:cNvPr>
            <p:cNvCxnSpPr>
              <a:cxnSpLocks/>
              <a:stCxn id="177" idx="4"/>
              <a:endCxn id="179" idx="0"/>
            </p:cNvCxnSpPr>
            <p:nvPr/>
          </p:nvCxnSpPr>
          <p:spPr>
            <a:xfrm>
              <a:off x="8814569" y="4576612"/>
              <a:ext cx="0" cy="64516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a16="http://schemas.microsoft.com/office/drawing/2014/main" id="{45D4FC21-51E2-CF4E-BA38-ADAACF6F938D}"/>
                </a:ext>
              </a:extLst>
            </p:cNvPr>
            <p:cNvCxnSpPr>
              <a:cxnSpLocks/>
              <a:stCxn id="177" idx="6"/>
              <a:endCxn id="178" idx="2"/>
            </p:cNvCxnSpPr>
            <p:nvPr/>
          </p:nvCxnSpPr>
          <p:spPr>
            <a:xfrm flipV="1">
              <a:off x="8864099" y="4524156"/>
              <a:ext cx="646176" cy="292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a:extLst>
                <a:ext uri="{FF2B5EF4-FFF2-40B4-BE49-F238E27FC236}">
                  <a16:creationId xmlns:a16="http://schemas.microsoft.com/office/drawing/2014/main" id="{595CAA62-4C17-9646-8932-9FCFE814C927}"/>
                </a:ext>
              </a:extLst>
            </p:cNvPr>
            <p:cNvCxnSpPr>
              <a:cxnSpLocks/>
              <a:stCxn id="188" idx="3"/>
              <a:endCxn id="180" idx="7"/>
            </p:cNvCxnSpPr>
            <p:nvPr/>
          </p:nvCxnSpPr>
          <p:spPr>
            <a:xfrm flipH="1">
              <a:off x="9594828" y="4559179"/>
              <a:ext cx="675190" cy="6771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id="{9AEE68A4-7CD0-4E4F-BE56-14394FC8AADD}"/>
                </a:ext>
              </a:extLst>
            </p:cNvPr>
            <p:cNvCxnSpPr>
              <a:cxnSpLocks/>
              <a:stCxn id="178" idx="5"/>
              <a:endCxn id="189" idx="1"/>
            </p:cNvCxnSpPr>
            <p:nvPr/>
          </p:nvCxnSpPr>
          <p:spPr>
            <a:xfrm>
              <a:off x="9594828" y="4559179"/>
              <a:ext cx="675190" cy="6771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87" name="Rectangle 186">
              <a:extLst>
                <a:ext uri="{FF2B5EF4-FFF2-40B4-BE49-F238E27FC236}">
                  <a16:creationId xmlns:a16="http://schemas.microsoft.com/office/drawing/2014/main" id="{81205DE2-1B7B-C042-9223-150F31CC90C2}"/>
                </a:ext>
              </a:extLst>
            </p:cNvPr>
            <p:cNvSpPr/>
            <p:nvPr/>
          </p:nvSpPr>
          <p:spPr>
            <a:xfrm>
              <a:off x="9708395" y="4675672"/>
              <a:ext cx="448056" cy="447040"/>
            </a:xfrm>
            <a:prstGeom prst="rect">
              <a:avLst/>
            </a:prstGeom>
            <a:solidFill>
              <a:schemeClr val="accent5">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Oval 187">
              <a:extLst>
                <a:ext uri="{FF2B5EF4-FFF2-40B4-BE49-F238E27FC236}">
                  <a16:creationId xmlns:a16="http://schemas.microsoft.com/office/drawing/2014/main" id="{BBA54872-AED4-0E4E-8B27-3583AEC90C66}"/>
                </a:ext>
              </a:extLst>
            </p:cNvPr>
            <p:cNvSpPr/>
            <p:nvPr/>
          </p:nvSpPr>
          <p:spPr>
            <a:xfrm>
              <a:off x="10255511" y="4474626"/>
              <a:ext cx="99060" cy="99060"/>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Oval 188">
              <a:extLst>
                <a:ext uri="{FF2B5EF4-FFF2-40B4-BE49-F238E27FC236}">
                  <a16:creationId xmlns:a16="http://schemas.microsoft.com/office/drawing/2014/main" id="{08DE1754-1CFB-384A-8B23-DF17842EF956}"/>
                </a:ext>
              </a:extLst>
            </p:cNvPr>
            <p:cNvSpPr/>
            <p:nvPr/>
          </p:nvSpPr>
          <p:spPr>
            <a:xfrm>
              <a:off x="10255511" y="5221772"/>
              <a:ext cx="99060" cy="99060"/>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0" name="Straight Connector 189">
              <a:extLst>
                <a:ext uri="{FF2B5EF4-FFF2-40B4-BE49-F238E27FC236}">
                  <a16:creationId xmlns:a16="http://schemas.microsoft.com/office/drawing/2014/main" id="{1B4EA199-FBEA-3B46-A876-712D0C7B69DF}"/>
                </a:ext>
              </a:extLst>
            </p:cNvPr>
            <p:cNvCxnSpPr>
              <a:cxnSpLocks/>
              <a:stCxn id="188" idx="4"/>
              <a:endCxn id="189" idx="0"/>
            </p:cNvCxnSpPr>
            <p:nvPr/>
          </p:nvCxnSpPr>
          <p:spPr>
            <a:xfrm>
              <a:off x="10305041" y="4573686"/>
              <a:ext cx="0" cy="64808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a:extLst>
                <a:ext uri="{FF2B5EF4-FFF2-40B4-BE49-F238E27FC236}">
                  <a16:creationId xmlns:a16="http://schemas.microsoft.com/office/drawing/2014/main" id="{DB934240-19AB-2B47-8120-FEC6827FB425}"/>
                </a:ext>
              </a:extLst>
            </p:cNvPr>
            <p:cNvCxnSpPr>
              <a:cxnSpLocks/>
              <a:stCxn id="180" idx="6"/>
              <a:endCxn id="189" idx="2"/>
            </p:cNvCxnSpPr>
            <p:nvPr/>
          </p:nvCxnSpPr>
          <p:spPr>
            <a:xfrm>
              <a:off x="9609335" y="5271302"/>
              <a:ext cx="64617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a:extLst>
                <a:ext uri="{FF2B5EF4-FFF2-40B4-BE49-F238E27FC236}">
                  <a16:creationId xmlns:a16="http://schemas.microsoft.com/office/drawing/2014/main" id="{9E3C43B4-007E-414F-A5BC-18CF931D4A26}"/>
                </a:ext>
              </a:extLst>
            </p:cNvPr>
            <p:cNvCxnSpPr>
              <a:cxnSpLocks/>
              <a:stCxn id="178" idx="6"/>
              <a:endCxn id="188" idx="2"/>
            </p:cNvCxnSpPr>
            <p:nvPr/>
          </p:nvCxnSpPr>
          <p:spPr>
            <a:xfrm>
              <a:off x="9609335" y="4524156"/>
              <a:ext cx="64617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3" name="Straight Connector 192">
              <a:extLst>
                <a:ext uri="{FF2B5EF4-FFF2-40B4-BE49-F238E27FC236}">
                  <a16:creationId xmlns:a16="http://schemas.microsoft.com/office/drawing/2014/main" id="{6D88E453-66C6-CE4A-997F-62D521D5D6EA}"/>
                </a:ext>
              </a:extLst>
            </p:cNvPr>
            <p:cNvCxnSpPr>
              <a:cxnSpLocks/>
              <a:stCxn id="196" idx="3"/>
            </p:cNvCxnSpPr>
            <p:nvPr/>
          </p:nvCxnSpPr>
          <p:spPr>
            <a:xfrm flipH="1">
              <a:off x="10340064" y="4559179"/>
              <a:ext cx="675190" cy="6771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a:extLst>
                <a:ext uri="{FF2B5EF4-FFF2-40B4-BE49-F238E27FC236}">
                  <a16:creationId xmlns:a16="http://schemas.microsoft.com/office/drawing/2014/main" id="{234F7595-339B-6E46-A049-409ABD58D868}"/>
                </a:ext>
              </a:extLst>
            </p:cNvPr>
            <p:cNvCxnSpPr>
              <a:cxnSpLocks/>
              <a:endCxn id="197" idx="1"/>
            </p:cNvCxnSpPr>
            <p:nvPr/>
          </p:nvCxnSpPr>
          <p:spPr>
            <a:xfrm>
              <a:off x="10340064" y="4562105"/>
              <a:ext cx="675190" cy="67417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95" name="Rectangle 194">
              <a:extLst>
                <a:ext uri="{FF2B5EF4-FFF2-40B4-BE49-F238E27FC236}">
                  <a16:creationId xmlns:a16="http://schemas.microsoft.com/office/drawing/2014/main" id="{EBE6E7D7-D865-EE4F-B812-5884969F9F1A}"/>
                </a:ext>
              </a:extLst>
            </p:cNvPr>
            <p:cNvSpPr/>
            <p:nvPr/>
          </p:nvSpPr>
          <p:spPr>
            <a:xfrm>
              <a:off x="10453631" y="4675672"/>
              <a:ext cx="448056" cy="447040"/>
            </a:xfrm>
            <a:prstGeom prst="rect">
              <a:avLst/>
            </a:prstGeom>
            <a:solidFill>
              <a:schemeClr val="accent5">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Oval 195">
              <a:extLst>
                <a:ext uri="{FF2B5EF4-FFF2-40B4-BE49-F238E27FC236}">
                  <a16:creationId xmlns:a16="http://schemas.microsoft.com/office/drawing/2014/main" id="{4780F3AD-08D2-4D43-B54E-755DD3E1EA63}"/>
                </a:ext>
              </a:extLst>
            </p:cNvPr>
            <p:cNvSpPr/>
            <p:nvPr/>
          </p:nvSpPr>
          <p:spPr>
            <a:xfrm>
              <a:off x="11000747" y="4474626"/>
              <a:ext cx="99060" cy="99060"/>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Oval 196">
              <a:extLst>
                <a:ext uri="{FF2B5EF4-FFF2-40B4-BE49-F238E27FC236}">
                  <a16:creationId xmlns:a16="http://schemas.microsoft.com/office/drawing/2014/main" id="{D27D9092-BDE0-F64E-BCB3-A471602AB9F3}"/>
                </a:ext>
              </a:extLst>
            </p:cNvPr>
            <p:cNvSpPr/>
            <p:nvPr/>
          </p:nvSpPr>
          <p:spPr>
            <a:xfrm>
              <a:off x="11000747" y="5221772"/>
              <a:ext cx="99060" cy="99060"/>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8" name="Straight Connector 197">
              <a:extLst>
                <a:ext uri="{FF2B5EF4-FFF2-40B4-BE49-F238E27FC236}">
                  <a16:creationId xmlns:a16="http://schemas.microsoft.com/office/drawing/2014/main" id="{5C28EBA1-FA36-CD44-8E7F-3CCB259022C9}"/>
                </a:ext>
              </a:extLst>
            </p:cNvPr>
            <p:cNvCxnSpPr>
              <a:cxnSpLocks/>
              <a:stCxn id="196" idx="4"/>
              <a:endCxn id="197" idx="0"/>
            </p:cNvCxnSpPr>
            <p:nvPr/>
          </p:nvCxnSpPr>
          <p:spPr>
            <a:xfrm>
              <a:off x="11050277" y="4573686"/>
              <a:ext cx="0" cy="64808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a:extLst>
                <a:ext uri="{FF2B5EF4-FFF2-40B4-BE49-F238E27FC236}">
                  <a16:creationId xmlns:a16="http://schemas.microsoft.com/office/drawing/2014/main" id="{7CBC35CD-0E5F-614C-AF52-35359C5E56AF}"/>
                </a:ext>
              </a:extLst>
            </p:cNvPr>
            <p:cNvCxnSpPr>
              <a:cxnSpLocks/>
              <a:endCxn id="197" idx="2"/>
            </p:cNvCxnSpPr>
            <p:nvPr/>
          </p:nvCxnSpPr>
          <p:spPr>
            <a:xfrm>
              <a:off x="10354571" y="5271302"/>
              <a:ext cx="64617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a:extLst>
                <a:ext uri="{FF2B5EF4-FFF2-40B4-BE49-F238E27FC236}">
                  <a16:creationId xmlns:a16="http://schemas.microsoft.com/office/drawing/2014/main" id="{0A748387-C481-3D44-8296-F844F1263B94}"/>
                </a:ext>
              </a:extLst>
            </p:cNvPr>
            <p:cNvCxnSpPr>
              <a:cxnSpLocks/>
              <a:endCxn id="196" idx="2"/>
            </p:cNvCxnSpPr>
            <p:nvPr/>
          </p:nvCxnSpPr>
          <p:spPr>
            <a:xfrm flipV="1">
              <a:off x="10354571" y="4524156"/>
              <a:ext cx="646176" cy="292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1" name="Straight Connector 200">
              <a:extLst>
                <a:ext uri="{FF2B5EF4-FFF2-40B4-BE49-F238E27FC236}">
                  <a16:creationId xmlns:a16="http://schemas.microsoft.com/office/drawing/2014/main" id="{53A5D497-8128-7949-B64E-07F06A5D493E}"/>
                </a:ext>
              </a:extLst>
            </p:cNvPr>
            <p:cNvCxnSpPr>
              <a:cxnSpLocks/>
              <a:stCxn id="205" idx="3"/>
            </p:cNvCxnSpPr>
            <p:nvPr/>
          </p:nvCxnSpPr>
          <p:spPr>
            <a:xfrm flipH="1">
              <a:off x="8849592" y="3806243"/>
              <a:ext cx="675190" cy="6771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a:extLst>
                <a:ext uri="{FF2B5EF4-FFF2-40B4-BE49-F238E27FC236}">
                  <a16:creationId xmlns:a16="http://schemas.microsoft.com/office/drawing/2014/main" id="{B48E8A9F-234E-1B46-8BC8-EC13DB8FF4BD}"/>
                </a:ext>
              </a:extLst>
            </p:cNvPr>
            <p:cNvCxnSpPr>
              <a:cxnSpLocks/>
              <a:stCxn id="204" idx="5"/>
            </p:cNvCxnSpPr>
            <p:nvPr/>
          </p:nvCxnSpPr>
          <p:spPr>
            <a:xfrm>
              <a:off x="8849592" y="3809169"/>
              <a:ext cx="675190" cy="67417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03" name="Rectangle 202">
              <a:extLst>
                <a:ext uri="{FF2B5EF4-FFF2-40B4-BE49-F238E27FC236}">
                  <a16:creationId xmlns:a16="http://schemas.microsoft.com/office/drawing/2014/main" id="{D1539195-F452-1D48-A375-BEC4F1C548A2}"/>
                </a:ext>
              </a:extLst>
            </p:cNvPr>
            <p:cNvSpPr/>
            <p:nvPr/>
          </p:nvSpPr>
          <p:spPr>
            <a:xfrm>
              <a:off x="8963159" y="3922736"/>
              <a:ext cx="448056" cy="447040"/>
            </a:xfrm>
            <a:prstGeom prst="rect">
              <a:avLst/>
            </a:prstGeom>
            <a:solidFill>
              <a:srgbClr val="C7A1E3"/>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a:extLst>
                <a:ext uri="{FF2B5EF4-FFF2-40B4-BE49-F238E27FC236}">
                  <a16:creationId xmlns:a16="http://schemas.microsoft.com/office/drawing/2014/main" id="{396C2A7C-EA5F-9042-83E8-E3C74CFB5E0D}"/>
                </a:ext>
              </a:extLst>
            </p:cNvPr>
            <p:cNvSpPr/>
            <p:nvPr/>
          </p:nvSpPr>
          <p:spPr>
            <a:xfrm>
              <a:off x="8765039" y="3724616"/>
              <a:ext cx="99060" cy="99060"/>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a:extLst>
                <a:ext uri="{FF2B5EF4-FFF2-40B4-BE49-F238E27FC236}">
                  <a16:creationId xmlns:a16="http://schemas.microsoft.com/office/drawing/2014/main" id="{2A7A773E-0C35-AF44-85CB-C729EB1E305A}"/>
                </a:ext>
              </a:extLst>
            </p:cNvPr>
            <p:cNvSpPr/>
            <p:nvPr/>
          </p:nvSpPr>
          <p:spPr>
            <a:xfrm>
              <a:off x="9510275" y="3721690"/>
              <a:ext cx="99060" cy="99060"/>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6" name="Straight Connector 205">
              <a:extLst>
                <a:ext uri="{FF2B5EF4-FFF2-40B4-BE49-F238E27FC236}">
                  <a16:creationId xmlns:a16="http://schemas.microsoft.com/office/drawing/2014/main" id="{7E5B0A33-E045-4A40-943B-84E94814BF31}"/>
                </a:ext>
              </a:extLst>
            </p:cNvPr>
            <p:cNvCxnSpPr>
              <a:cxnSpLocks/>
              <a:stCxn id="205" idx="4"/>
            </p:cNvCxnSpPr>
            <p:nvPr/>
          </p:nvCxnSpPr>
          <p:spPr>
            <a:xfrm>
              <a:off x="9559805" y="3820750"/>
              <a:ext cx="0" cy="64808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7" name="Straight Connector 206">
              <a:extLst>
                <a:ext uri="{FF2B5EF4-FFF2-40B4-BE49-F238E27FC236}">
                  <a16:creationId xmlns:a16="http://schemas.microsoft.com/office/drawing/2014/main" id="{289CBE6E-B8A1-3A47-B207-93B5F8BAE6CC}"/>
                </a:ext>
              </a:extLst>
            </p:cNvPr>
            <p:cNvCxnSpPr>
              <a:cxnSpLocks/>
              <a:stCxn id="204" idx="4"/>
            </p:cNvCxnSpPr>
            <p:nvPr/>
          </p:nvCxnSpPr>
          <p:spPr>
            <a:xfrm>
              <a:off x="8814569" y="3823676"/>
              <a:ext cx="0" cy="64516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8" name="Straight Connector 207">
              <a:extLst>
                <a:ext uri="{FF2B5EF4-FFF2-40B4-BE49-F238E27FC236}">
                  <a16:creationId xmlns:a16="http://schemas.microsoft.com/office/drawing/2014/main" id="{D643A0E4-BC04-EC40-920C-659DDA33A673}"/>
                </a:ext>
              </a:extLst>
            </p:cNvPr>
            <p:cNvCxnSpPr>
              <a:cxnSpLocks/>
              <a:stCxn id="204" idx="6"/>
              <a:endCxn id="205" idx="2"/>
            </p:cNvCxnSpPr>
            <p:nvPr/>
          </p:nvCxnSpPr>
          <p:spPr>
            <a:xfrm flipV="1">
              <a:off x="8864099" y="3771220"/>
              <a:ext cx="646176" cy="292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a:extLst>
                <a:ext uri="{FF2B5EF4-FFF2-40B4-BE49-F238E27FC236}">
                  <a16:creationId xmlns:a16="http://schemas.microsoft.com/office/drawing/2014/main" id="{24CB59A3-689D-F74B-A557-AEE6717DC2C4}"/>
                </a:ext>
              </a:extLst>
            </p:cNvPr>
            <p:cNvCxnSpPr>
              <a:cxnSpLocks/>
              <a:stCxn id="212" idx="3"/>
            </p:cNvCxnSpPr>
            <p:nvPr/>
          </p:nvCxnSpPr>
          <p:spPr>
            <a:xfrm flipH="1">
              <a:off x="9594828" y="3804781"/>
              <a:ext cx="675190" cy="6771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10" name="Straight Connector 209">
              <a:extLst>
                <a:ext uri="{FF2B5EF4-FFF2-40B4-BE49-F238E27FC236}">
                  <a16:creationId xmlns:a16="http://schemas.microsoft.com/office/drawing/2014/main" id="{1704862E-6103-7E4A-91F8-8076E31E865E}"/>
                </a:ext>
              </a:extLst>
            </p:cNvPr>
            <p:cNvCxnSpPr>
              <a:cxnSpLocks/>
            </p:cNvCxnSpPr>
            <p:nvPr/>
          </p:nvCxnSpPr>
          <p:spPr>
            <a:xfrm>
              <a:off x="9594828" y="3807707"/>
              <a:ext cx="675190" cy="67417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11" name="Rectangle 210">
              <a:extLst>
                <a:ext uri="{FF2B5EF4-FFF2-40B4-BE49-F238E27FC236}">
                  <a16:creationId xmlns:a16="http://schemas.microsoft.com/office/drawing/2014/main" id="{3D7EC7FF-A6DF-E240-9A24-F2D804355BEE}"/>
                </a:ext>
              </a:extLst>
            </p:cNvPr>
            <p:cNvSpPr/>
            <p:nvPr/>
          </p:nvSpPr>
          <p:spPr>
            <a:xfrm>
              <a:off x="9708395" y="3921274"/>
              <a:ext cx="448056" cy="447040"/>
            </a:xfrm>
            <a:prstGeom prst="rect">
              <a:avLst/>
            </a:prstGeom>
            <a:solidFill>
              <a:schemeClr val="accent5">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Oval 211">
              <a:extLst>
                <a:ext uri="{FF2B5EF4-FFF2-40B4-BE49-F238E27FC236}">
                  <a16:creationId xmlns:a16="http://schemas.microsoft.com/office/drawing/2014/main" id="{985CE0AB-CFAF-054B-8AC6-42F071FF3678}"/>
                </a:ext>
              </a:extLst>
            </p:cNvPr>
            <p:cNvSpPr/>
            <p:nvPr/>
          </p:nvSpPr>
          <p:spPr>
            <a:xfrm>
              <a:off x="10255511" y="3720228"/>
              <a:ext cx="99060" cy="99060"/>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3" name="Straight Connector 212">
              <a:extLst>
                <a:ext uri="{FF2B5EF4-FFF2-40B4-BE49-F238E27FC236}">
                  <a16:creationId xmlns:a16="http://schemas.microsoft.com/office/drawing/2014/main" id="{D40F411D-A937-AD4E-BE2B-6B48F39B32B1}"/>
                </a:ext>
              </a:extLst>
            </p:cNvPr>
            <p:cNvCxnSpPr>
              <a:cxnSpLocks/>
              <a:stCxn id="212" idx="4"/>
            </p:cNvCxnSpPr>
            <p:nvPr/>
          </p:nvCxnSpPr>
          <p:spPr>
            <a:xfrm>
              <a:off x="10305041" y="3819288"/>
              <a:ext cx="0" cy="64808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a:extLst>
                <a:ext uri="{FF2B5EF4-FFF2-40B4-BE49-F238E27FC236}">
                  <a16:creationId xmlns:a16="http://schemas.microsoft.com/office/drawing/2014/main" id="{C29A2E8B-B51F-224E-984C-0BADD484A723}"/>
                </a:ext>
              </a:extLst>
            </p:cNvPr>
            <p:cNvCxnSpPr>
              <a:cxnSpLocks/>
              <a:endCxn id="212" idx="2"/>
            </p:cNvCxnSpPr>
            <p:nvPr/>
          </p:nvCxnSpPr>
          <p:spPr>
            <a:xfrm flipV="1">
              <a:off x="9609335" y="3769758"/>
              <a:ext cx="646176" cy="292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15" name="Straight Connector 214">
              <a:extLst>
                <a:ext uri="{FF2B5EF4-FFF2-40B4-BE49-F238E27FC236}">
                  <a16:creationId xmlns:a16="http://schemas.microsoft.com/office/drawing/2014/main" id="{AEF5D620-4C11-2143-80A9-9BD25BB26B3F}"/>
                </a:ext>
              </a:extLst>
            </p:cNvPr>
            <p:cNvCxnSpPr>
              <a:cxnSpLocks/>
              <a:stCxn id="218" idx="3"/>
            </p:cNvCxnSpPr>
            <p:nvPr/>
          </p:nvCxnSpPr>
          <p:spPr>
            <a:xfrm flipH="1">
              <a:off x="10340064" y="3804638"/>
              <a:ext cx="675190" cy="6771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a:extLst>
                <a:ext uri="{FF2B5EF4-FFF2-40B4-BE49-F238E27FC236}">
                  <a16:creationId xmlns:a16="http://schemas.microsoft.com/office/drawing/2014/main" id="{1FB311DE-1A10-6D42-BF8E-0A35768C372E}"/>
                </a:ext>
              </a:extLst>
            </p:cNvPr>
            <p:cNvCxnSpPr>
              <a:cxnSpLocks/>
            </p:cNvCxnSpPr>
            <p:nvPr/>
          </p:nvCxnSpPr>
          <p:spPr>
            <a:xfrm>
              <a:off x="10340064" y="3807564"/>
              <a:ext cx="675190" cy="67417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17" name="Rectangle 216">
              <a:extLst>
                <a:ext uri="{FF2B5EF4-FFF2-40B4-BE49-F238E27FC236}">
                  <a16:creationId xmlns:a16="http://schemas.microsoft.com/office/drawing/2014/main" id="{0C3F632B-1040-1B4A-A863-6FBDAADE4BF6}"/>
                </a:ext>
              </a:extLst>
            </p:cNvPr>
            <p:cNvSpPr/>
            <p:nvPr/>
          </p:nvSpPr>
          <p:spPr>
            <a:xfrm>
              <a:off x="10453631" y="3921131"/>
              <a:ext cx="448056" cy="447040"/>
            </a:xfrm>
            <a:prstGeom prst="rect">
              <a:avLst/>
            </a:prstGeom>
            <a:solidFill>
              <a:schemeClr val="accent5">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Oval 217">
              <a:extLst>
                <a:ext uri="{FF2B5EF4-FFF2-40B4-BE49-F238E27FC236}">
                  <a16:creationId xmlns:a16="http://schemas.microsoft.com/office/drawing/2014/main" id="{F598A27E-F085-FE4F-A416-1792AB8663F3}"/>
                </a:ext>
              </a:extLst>
            </p:cNvPr>
            <p:cNvSpPr/>
            <p:nvPr/>
          </p:nvSpPr>
          <p:spPr>
            <a:xfrm>
              <a:off x="11000747" y="3720085"/>
              <a:ext cx="99060" cy="99060"/>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9" name="Straight Connector 218">
              <a:extLst>
                <a:ext uri="{FF2B5EF4-FFF2-40B4-BE49-F238E27FC236}">
                  <a16:creationId xmlns:a16="http://schemas.microsoft.com/office/drawing/2014/main" id="{7F171106-E9BF-6045-A735-2A257E7A71BF}"/>
                </a:ext>
              </a:extLst>
            </p:cNvPr>
            <p:cNvCxnSpPr>
              <a:cxnSpLocks/>
              <a:stCxn id="218" idx="4"/>
            </p:cNvCxnSpPr>
            <p:nvPr/>
          </p:nvCxnSpPr>
          <p:spPr>
            <a:xfrm>
              <a:off x="11050277" y="3819145"/>
              <a:ext cx="0" cy="64808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0" name="Straight Connector 219">
              <a:extLst>
                <a:ext uri="{FF2B5EF4-FFF2-40B4-BE49-F238E27FC236}">
                  <a16:creationId xmlns:a16="http://schemas.microsoft.com/office/drawing/2014/main" id="{D7F571E8-CF3C-924B-A79A-1961B7EF0BA8}"/>
                </a:ext>
              </a:extLst>
            </p:cNvPr>
            <p:cNvCxnSpPr>
              <a:cxnSpLocks/>
              <a:endCxn id="218" idx="2"/>
            </p:cNvCxnSpPr>
            <p:nvPr/>
          </p:nvCxnSpPr>
          <p:spPr>
            <a:xfrm flipV="1">
              <a:off x="10354571" y="3769615"/>
              <a:ext cx="646176" cy="292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cxnSp>
        <p:nvCxnSpPr>
          <p:cNvPr id="221" name="Straight Arrow Connector 220">
            <a:extLst>
              <a:ext uri="{FF2B5EF4-FFF2-40B4-BE49-F238E27FC236}">
                <a16:creationId xmlns:a16="http://schemas.microsoft.com/office/drawing/2014/main" id="{841BAD9A-DCD8-9040-9255-553D4201397D}"/>
              </a:ext>
            </a:extLst>
          </p:cNvPr>
          <p:cNvCxnSpPr>
            <a:cxnSpLocks/>
            <a:stCxn id="167" idx="1"/>
          </p:cNvCxnSpPr>
          <p:nvPr/>
        </p:nvCxnSpPr>
        <p:spPr>
          <a:xfrm flipH="1">
            <a:off x="8649736" y="5980443"/>
            <a:ext cx="222798" cy="0"/>
          </a:xfrm>
          <a:prstGeom prst="straightConnector1">
            <a:avLst/>
          </a:prstGeom>
          <a:ln w="6350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sp>
        <p:nvSpPr>
          <p:cNvPr id="222" name="Rectangle 221">
            <a:extLst>
              <a:ext uri="{FF2B5EF4-FFF2-40B4-BE49-F238E27FC236}">
                <a16:creationId xmlns:a16="http://schemas.microsoft.com/office/drawing/2014/main" id="{406235B4-8B02-2341-B53E-795F369BF7F2}"/>
              </a:ext>
            </a:extLst>
          </p:cNvPr>
          <p:cNvSpPr/>
          <p:nvPr/>
        </p:nvSpPr>
        <p:spPr>
          <a:xfrm>
            <a:off x="7114477" y="1477249"/>
            <a:ext cx="7869733" cy="76144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solidFill>
                  <a:schemeClr val="tx1"/>
                </a:solidFill>
              </a:rPr>
              <a:t>Shared </a:t>
            </a:r>
            <a:r>
              <a:rPr lang="en-US" sz="3200" dirty="0" err="1">
                <a:solidFill>
                  <a:schemeClr val="tx1"/>
                </a:solidFill>
              </a:rPr>
              <a:t>Spad</a:t>
            </a:r>
            <a:endParaRPr lang="en-US" sz="3200" dirty="0">
              <a:solidFill>
                <a:schemeClr val="tx1"/>
              </a:solidFill>
            </a:endParaRPr>
          </a:p>
        </p:txBody>
      </p:sp>
      <p:sp>
        <p:nvSpPr>
          <p:cNvPr id="223" name="Rectangle 222">
            <a:extLst>
              <a:ext uri="{FF2B5EF4-FFF2-40B4-BE49-F238E27FC236}">
                <a16:creationId xmlns:a16="http://schemas.microsoft.com/office/drawing/2014/main" id="{DFE6A780-B11E-D049-97E2-B59DEA8C2D21}"/>
              </a:ext>
            </a:extLst>
          </p:cNvPr>
          <p:cNvSpPr/>
          <p:nvPr/>
        </p:nvSpPr>
        <p:spPr>
          <a:xfrm>
            <a:off x="11255314" y="1599860"/>
            <a:ext cx="451752" cy="520711"/>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Ctrl</a:t>
            </a:r>
          </a:p>
        </p:txBody>
      </p:sp>
      <p:sp>
        <p:nvSpPr>
          <p:cNvPr id="224" name="Rectangle 223">
            <a:extLst>
              <a:ext uri="{FF2B5EF4-FFF2-40B4-BE49-F238E27FC236}">
                <a16:creationId xmlns:a16="http://schemas.microsoft.com/office/drawing/2014/main" id="{07143C21-09B6-C740-9BFE-6907C9CA683E}"/>
              </a:ext>
            </a:extLst>
          </p:cNvPr>
          <p:cNvSpPr/>
          <p:nvPr/>
        </p:nvSpPr>
        <p:spPr>
          <a:xfrm rot="16200000">
            <a:off x="10454192" y="4858428"/>
            <a:ext cx="2167117" cy="40162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XFER</a:t>
            </a:r>
          </a:p>
        </p:txBody>
      </p:sp>
      <p:sp>
        <p:nvSpPr>
          <p:cNvPr id="225" name="Rectangle 224">
            <a:extLst>
              <a:ext uri="{FF2B5EF4-FFF2-40B4-BE49-F238E27FC236}">
                <a16:creationId xmlns:a16="http://schemas.microsoft.com/office/drawing/2014/main" id="{CCD29C05-EE5D-1546-9EB2-A69B83317AF8}"/>
              </a:ext>
            </a:extLst>
          </p:cNvPr>
          <p:cNvSpPr/>
          <p:nvPr/>
        </p:nvSpPr>
        <p:spPr>
          <a:xfrm rot="16200000">
            <a:off x="11267781" y="4128524"/>
            <a:ext cx="546099" cy="34583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Ctrl</a:t>
            </a:r>
          </a:p>
        </p:txBody>
      </p:sp>
      <p:sp>
        <p:nvSpPr>
          <p:cNvPr id="227" name="Rectangle 226">
            <a:extLst>
              <a:ext uri="{FF2B5EF4-FFF2-40B4-BE49-F238E27FC236}">
                <a16:creationId xmlns:a16="http://schemas.microsoft.com/office/drawing/2014/main" id="{361B8DE8-2DE5-1B40-8CDA-8F2D7B723DF2}"/>
              </a:ext>
            </a:extLst>
          </p:cNvPr>
          <p:cNvSpPr/>
          <p:nvPr/>
        </p:nvSpPr>
        <p:spPr>
          <a:xfrm>
            <a:off x="11969918" y="3975682"/>
            <a:ext cx="2235708" cy="328862"/>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Sync</a:t>
            </a:r>
          </a:p>
        </p:txBody>
      </p:sp>
      <p:sp>
        <p:nvSpPr>
          <p:cNvPr id="228" name="Rectangle 227">
            <a:extLst>
              <a:ext uri="{FF2B5EF4-FFF2-40B4-BE49-F238E27FC236}">
                <a16:creationId xmlns:a16="http://schemas.microsoft.com/office/drawing/2014/main" id="{697447BD-A7E3-AD43-9361-0A858ED0259E}"/>
              </a:ext>
            </a:extLst>
          </p:cNvPr>
          <p:cNvSpPr/>
          <p:nvPr/>
        </p:nvSpPr>
        <p:spPr>
          <a:xfrm>
            <a:off x="11969918" y="5813945"/>
            <a:ext cx="2235704" cy="328862"/>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Sync</a:t>
            </a:r>
          </a:p>
        </p:txBody>
      </p:sp>
      <p:sp>
        <p:nvSpPr>
          <p:cNvPr id="229" name="Rectangle 228">
            <a:extLst>
              <a:ext uri="{FF2B5EF4-FFF2-40B4-BE49-F238E27FC236}">
                <a16:creationId xmlns:a16="http://schemas.microsoft.com/office/drawing/2014/main" id="{3E56CD72-815F-DF4A-BD3D-ED9092AC5C2C}"/>
              </a:ext>
            </a:extLst>
          </p:cNvPr>
          <p:cNvSpPr/>
          <p:nvPr/>
        </p:nvSpPr>
        <p:spPr>
          <a:xfrm>
            <a:off x="11969918" y="2556635"/>
            <a:ext cx="2235704" cy="10972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solidFill>
                  <a:schemeClr val="tx1"/>
                </a:solidFill>
              </a:rPr>
              <a:t>Private</a:t>
            </a:r>
          </a:p>
          <a:p>
            <a:r>
              <a:rPr lang="en-US" sz="3200" dirty="0" err="1">
                <a:solidFill>
                  <a:schemeClr val="tx1"/>
                </a:solidFill>
              </a:rPr>
              <a:t>Spad</a:t>
            </a:r>
            <a:endParaRPr lang="en-US" sz="3200" dirty="0">
              <a:solidFill>
                <a:schemeClr val="tx1"/>
              </a:solidFill>
            </a:endParaRPr>
          </a:p>
        </p:txBody>
      </p:sp>
      <p:sp>
        <p:nvSpPr>
          <p:cNvPr id="230" name="Rectangle 229">
            <a:extLst>
              <a:ext uri="{FF2B5EF4-FFF2-40B4-BE49-F238E27FC236}">
                <a16:creationId xmlns:a16="http://schemas.microsoft.com/office/drawing/2014/main" id="{5238F4E4-E7BA-304E-938A-8011CC547F27}"/>
              </a:ext>
            </a:extLst>
          </p:cNvPr>
          <p:cNvSpPr/>
          <p:nvPr/>
        </p:nvSpPr>
        <p:spPr>
          <a:xfrm>
            <a:off x="13704344" y="2601014"/>
            <a:ext cx="451752" cy="520711"/>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Ctrl</a:t>
            </a:r>
          </a:p>
        </p:txBody>
      </p:sp>
      <p:cxnSp>
        <p:nvCxnSpPr>
          <p:cNvPr id="231" name="Straight Arrow Connector 230">
            <a:extLst>
              <a:ext uri="{FF2B5EF4-FFF2-40B4-BE49-F238E27FC236}">
                <a16:creationId xmlns:a16="http://schemas.microsoft.com/office/drawing/2014/main" id="{8A5F3E48-2CAE-FB49-8B57-3D344B983D03}"/>
              </a:ext>
            </a:extLst>
          </p:cNvPr>
          <p:cNvCxnSpPr>
            <a:cxnSpLocks/>
            <a:stCxn id="229" idx="2"/>
            <a:endCxn id="227" idx="0"/>
          </p:cNvCxnSpPr>
          <p:nvPr/>
        </p:nvCxnSpPr>
        <p:spPr>
          <a:xfrm>
            <a:off x="13087770" y="3653915"/>
            <a:ext cx="2" cy="321767"/>
          </a:xfrm>
          <a:prstGeom prst="straightConnector1">
            <a:avLst/>
          </a:prstGeom>
          <a:ln w="6350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grpSp>
        <p:nvGrpSpPr>
          <p:cNvPr id="232" name="Group 231">
            <a:extLst>
              <a:ext uri="{FF2B5EF4-FFF2-40B4-BE49-F238E27FC236}">
                <a16:creationId xmlns:a16="http://schemas.microsoft.com/office/drawing/2014/main" id="{3C3C4BF7-4329-A94C-9CE8-25DB29F46961}"/>
              </a:ext>
            </a:extLst>
          </p:cNvPr>
          <p:cNvGrpSpPr/>
          <p:nvPr/>
        </p:nvGrpSpPr>
        <p:grpSpPr>
          <a:xfrm>
            <a:off x="11920388" y="4250932"/>
            <a:ext cx="2334768" cy="1600747"/>
            <a:chOff x="8765039" y="3720085"/>
            <a:chExt cx="2334768" cy="1600747"/>
          </a:xfrm>
        </p:grpSpPr>
        <p:cxnSp>
          <p:nvCxnSpPr>
            <p:cNvPr id="233" name="Straight Connector 232">
              <a:extLst>
                <a:ext uri="{FF2B5EF4-FFF2-40B4-BE49-F238E27FC236}">
                  <a16:creationId xmlns:a16="http://schemas.microsoft.com/office/drawing/2014/main" id="{31301A22-7302-5F48-9834-56C2F564F939}"/>
                </a:ext>
              </a:extLst>
            </p:cNvPr>
            <p:cNvCxnSpPr>
              <a:cxnSpLocks/>
              <a:stCxn id="237" idx="3"/>
              <a:endCxn id="238" idx="7"/>
            </p:cNvCxnSpPr>
            <p:nvPr/>
          </p:nvCxnSpPr>
          <p:spPr>
            <a:xfrm flipH="1">
              <a:off x="8849592" y="4559179"/>
              <a:ext cx="675190" cy="6771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34" name="Straight Connector 233">
              <a:extLst>
                <a:ext uri="{FF2B5EF4-FFF2-40B4-BE49-F238E27FC236}">
                  <a16:creationId xmlns:a16="http://schemas.microsoft.com/office/drawing/2014/main" id="{8084D65E-B85D-CA46-89FB-4D8A6D614F57}"/>
                </a:ext>
              </a:extLst>
            </p:cNvPr>
            <p:cNvCxnSpPr>
              <a:cxnSpLocks/>
              <a:stCxn id="236" idx="5"/>
              <a:endCxn id="239" idx="1"/>
            </p:cNvCxnSpPr>
            <p:nvPr/>
          </p:nvCxnSpPr>
          <p:spPr>
            <a:xfrm>
              <a:off x="8849592" y="4562105"/>
              <a:ext cx="675190" cy="67417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35" name="Rectangle 234">
              <a:extLst>
                <a:ext uri="{FF2B5EF4-FFF2-40B4-BE49-F238E27FC236}">
                  <a16:creationId xmlns:a16="http://schemas.microsoft.com/office/drawing/2014/main" id="{00F22316-900E-B04E-A91E-7FA3AD874417}"/>
                </a:ext>
              </a:extLst>
            </p:cNvPr>
            <p:cNvSpPr/>
            <p:nvPr/>
          </p:nvSpPr>
          <p:spPr>
            <a:xfrm>
              <a:off x="8963159" y="4675672"/>
              <a:ext cx="448056" cy="447040"/>
            </a:xfrm>
            <a:prstGeom prst="rect">
              <a:avLst/>
            </a:prstGeom>
            <a:solidFill>
              <a:schemeClr val="accent5">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Oval 235">
              <a:extLst>
                <a:ext uri="{FF2B5EF4-FFF2-40B4-BE49-F238E27FC236}">
                  <a16:creationId xmlns:a16="http://schemas.microsoft.com/office/drawing/2014/main" id="{17107C6E-2F66-6F4E-BB08-5BC67270815B}"/>
                </a:ext>
              </a:extLst>
            </p:cNvPr>
            <p:cNvSpPr/>
            <p:nvPr/>
          </p:nvSpPr>
          <p:spPr>
            <a:xfrm>
              <a:off x="8765039" y="4477552"/>
              <a:ext cx="99060" cy="99060"/>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Oval 236">
              <a:extLst>
                <a:ext uri="{FF2B5EF4-FFF2-40B4-BE49-F238E27FC236}">
                  <a16:creationId xmlns:a16="http://schemas.microsoft.com/office/drawing/2014/main" id="{7A36D767-8885-974E-B889-7521F5534A44}"/>
                </a:ext>
              </a:extLst>
            </p:cNvPr>
            <p:cNvSpPr/>
            <p:nvPr/>
          </p:nvSpPr>
          <p:spPr>
            <a:xfrm>
              <a:off x="9510275" y="4474626"/>
              <a:ext cx="99060" cy="99060"/>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Oval 237">
              <a:extLst>
                <a:ext uri="{FF2B5EF4-FFF2-40B4-BE49-F238E27FC236}">
                  <a16:creationId xmlns:a16="http://schemas.microsoft.com/office/drawing/2014/main" id="{E38C6DD7-2F78-C846-B3E7-9D5E8B2D1FF3}"/>
                </a:ext>
              </a:extLst>
            </p:cNvPr>
            <p:cNvSpPr/>
            <p:nvPr/>
          </p:nvSpPr>
          <p:spPr>
            <a:xfrm>
              <a:off x="8765039" y="5221772"/>
              <a:ext cx="99060" cy="99060"/>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Oval 238">
              <a:extLst>
                <a:ext uri="{FF2B5EF4-FFF2-40B4-BE49-F238E27FC236}">
                  <a16:creationId xmlns:a16="http://schemas.microsoft.com/office/drawing/2014/main" id="{CE78E9B1-1CEC-4942-8408-E0342DB2F340}"/>
                </a:ext>
              </a:extLst>
            </p:cNvPr>
            <p:cNvSpPr/>
            <p:nvPr/>
          </p:nvSpPr>
          <p:spPr>
            <a:xfrm>
              <a:off x="9510275" y="5221772"/>
              <a:ext cx="99060" cy="99060"/>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0" name="Straight Connector 239">
              <a:extLst>
                <a:ext uri="{FF2B5EF4-FFF2-40B4-BE49-F238E27FC236}">
                  <a16:creationId xmlns:a16="http://schemas.microsoft.com/office/drawing/2014/main" id="{41046A24-C14F-A549-B7F5-A1BC191FAC3E}"/>
                </a:ext>
              </a:extLst>
            </p:cNvPr>
            <p:cNvCxnSpPr>
              <a:cxnSpLocks/>
              <a:stCxn id="237" idx="4"/>
              <a:endCxn id="239" idx="0"/>
            </p:cNvCxnSpPr>
            <p:nvPr/>
          </p:nvCxnSpPr>
          <p:spPr>
            <a:xfrm>
              <a:off x="9559805" y="4573686"/>
              <a:ext cx="0" cy="64808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a:extLst>
                <a:ext uri="{FF2B5EF4-FFF2-40B4-BE49-F238E27FC236}">
                  <a16:creationId xmlns:a16="http://schemas.microsoft.com/office/drawing/2014/main" id="{41C7343C-1B34-B649-905D-5F58FABD47F7}"/>
                </a:ext>
              </a:extLst>
            </p:cNvPr>
            <p:cNvCxnSpPr>
              <a:cxnSpLocks/>
              <a:stCxn id="238" idx="6"/>
              <a:endCxn id="239" idx="2"/>
            </p:cNvCxnSpPr>
            <p:nvPr/>
          </p:nvCxnSpPr>
          <p:spPr>
            <a:xfrm>
              <a:off x="8864099" y="5271302"/>
              <a:ext cx="64617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a:extLst>
                <a:ext uri="{FF2B5EF4-FFF2-40B4-BE49-F238E27FC236}">
                  <a16:creationId xmlns:a16="http://schemas.microsoft.com/office/drawing/2014/main" id="{6A8FDF39-2D15-2B4E-950C-E59247A03D8C}"/>
                </a:ext>
              </a:extLst>
            </p:cNvPr>
            <p:cNvCxnSpPr>
              <a:cxnSpLocks/>
              <a:stCxn id="236" idx="4"/>
              <a:endCxn id="238" idx="0"/>
            </p:cNvCxnSpPr>
            <p:nvPr/>
          </p:nvCxnSpPr>
          <p:spPr>
            <a:xfrm>
              <a:off x="8814569" y="4576612"/>
              <a:ext cx="0" cy="64516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3" name="Straight Connector 242">
              <a:extLst>
                <a:ext uri="{FF2B5EF4-FFF2-40B4-BE49-F238E27FC236}">
                  <a16:creationId xmlns:a16="http://schemas.microsoft.com/office/drawing/2014/main" id="{D4CF943B-BDA4-8544-819D-9B48C0C9D19A}"/>
                </a:ext>
              </a:extLst>
            </p:cNvPr>
            <p:cNvCxnSpPr>
              <a:cxnSpLocks/>
              <a:stCxn id="236" idx="6"/>
              <a:endCxn id="237" idx="2"/>
            </p:cNvCxnSpPr>
            <p:nvPr/>
          </p:nvCxnSpPr>
          <p:spPr>
            <a:xfrm flipV="1">
              <a:off x="8864099" y="4524156"/>
              <a:ext cx="646176" cy="292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a:extLst>
                <a:ext uri="{FF2B5EF4-FFF2-40B4-BE49-F238E27FC236}">
                  <a16:creationId xmlns:a16="http://schemas.microsoft.com/office/drawing/2014/main" id="{0FF39912-B1C6-9A41-B542-634EACF62333}"/>
                </a:ext>
              </a:extLst>
            </p:cNvPr>
            <p:cNvCxnSpPr>
              <a:cxnSpLocks/>
              <a:stCxn id="247" idx="3"/>
              <a:endCxn id="239" idx="7"/>
            </p:cNvCxnSpPr>
            <p:nvPr/>
          </p:nvCxnSpPr>
          <p:spPr>
            <a:xfrm flipH="1">
              <a:off x="9594828" y="4559179"/>
              <a:ext cx="675190" cy="6771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5" name="Straight Connector 244">
              <a:extLst>
                <a:ext uri="{FF2B5EF4-FFF2-40B4-BE49-F238E27FC236}">
                  <a16:creationId xmlns:a16="http://schemas.microsoft.com/office/drawing/2014/main" id="{77642EC0-83AD-2145-A83D-42857D77A990}"/>
                </a:ext>
              </a:extLst>
            </p:cNvPr>
            <p:cNvCxnSpPr>
              <a:cxnSpLocks/>
              <a:stCxn id="237" idx="5"/>
              <a:endCxn id="248" idx="1"/>
            </p:cNvCxnSpPr>
            <p:nvPr/>
          </p:nvCxnSpPr>
          <p:spPr>
            <a:xfrm>
              <a:off x="9594828" y="4559179"/>
              <a:ext cx="675190" cy="6771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46" name="Rectangle 245">
              <a:extLst>
                <a:ext uri="{FF2B5EF4-FFF2-40B4-BE49-F238E27FC236}">
                  <a16:creationId xmlns:a16="http://schemas.microsoft.com/office/drawing/2014/main" id="{AFAA64D5-A0C0-E54A-A832-9D66DCFD745E}"/>
                </a:ext>
              </a:extLst>
            </p:cNvPr>
            <p:cNvSpPr/>
            <p:nvPr/>
          </p:nvSpPr>
          <p:spPr>
            <a:xfrm>
              <a:off x="9708395" y="4675672"/>
              <a:ext cx="448056" cy="447040"/>
            </a:xfrm>
            <a:prstGeom prst="rect">
              <a:avLst/>
            </a:prstGeom>
            <a:solidFill>
              <a:schemeClr val="accent5">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Oval 246">
              <a:extLst>
                <a:ext uri="{FF2B5EF4-FFF2-40B4-BE49-F238E27FC236}">
                  <a16:creationId xmlns:a16="http://schemas.microsoft.com/office/drawing/2014/main" id="{754F5E2B-2742-7642-8BF2-60D2111562D5}"/>
                </a:ext>
              </a:extLst>
            </p:cNvPr>
            <p:cNvSpPr/>
            <p:nvPr/>
          </p:nvSpPr>
          <p:spPr>
            <a:xfrm>
              <a:off x="10255511" y="4474626"/>
              <a:ext cx="99060" cy="99060"/>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Oval 247">
              <a:extLst>
                <a:ext uri="{FF2B5EF4-FFF2-40B4-BE49-F238E27FC236}">
                  <a16:creationId xmlns:a16="http://schemas.microsoft.com/office/drawing/2014/main" id="{85C491EA-5AC0-C247-91B5-DA747DE4EDAE}"/>
                </a:ext>
              </a:extLst>
            </p:cNvPr>
            <p:cNvSpPr/>
            <p:nvPr/>
          </p:nvSpPr>
          <p:spPr>
            <a:xfrm>
              <a:off x="10255511" y="5221772"/>
              <a:ext cx="99060" cy="99060"/>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9" name="Straight Connector 248">
              <a:extLst>
                <a:ext uri="{FF2B5EF4-FFF2-40B4-BE49-F238E27FC236}">
                  <a16:creationId xmlns:a16="http://schemas.microsoft.com/office/drawing/2014/main" id="{233367E9-588D-1B42-96CA-2C611548356E}"/>
                </a:ext>
              </a:extLst>
            </p:cNvPr>
            <p:cNvCxnSpPr>
              <a:cxnSpLocks/>
              <a:stCxn id="247" idx="4"/>
              <a:endCxn id="248" idx="0"/>
            </p:cNvCxnSpPr>
            <p:nvPr/>
          </p:nvCxnSpPr>
          <p:spPr>
            <a:xfrm>
              <a:off x="10305041" y="4573686"/>
              <a:ext cx="0" cy="64808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50" name="Straight Connector 249">
              <a:extLst>
                <a:ext uri="{FF2B5EF4-FFF2-40B4-BE49-F238E27FC236}">
                  <a16:creationId xmlns:a16="http://schemas.microsoft.com/office/drawing/2014/main" id="{E11420E6-A47F-F641-B82A-DF9EA5F1D046}"/>
                </a:ext>
              </a:extLst>
            </p:cNvPr>
            <p:cNvCxnSpPr>
              <a:cxnSpLocks/>
              <a:stCxn id="239" idx="6"/>
              <a:endCxn id="248" idx="2"/>
            </p:cNvCxnSpPr>
            <p:nvPr/>
          </p:nvCxnSpPr>
          <p:spPr>
            <a:xfrm>
              <a:off x="9609335" y="5271302"/>
              <a:ext cx="64617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a:extLst>
                <a:ext uri="{FF2B5EF4-FFF2-40B4-BE49-F238E27FC236}">
                  <a16:creationId xmlns:a16="http://schemas.microsoft.com/office/drawing/2014/main" id="{40E100D9-A0B6-6F48-8CA4-BA1F60FE729A}"/>
                </a:ext>
              </a:extLst>
            </p:cNvPr>
            <p:cNvCxnSpPr>
              <a:cxnSpLocks/>
              <a:stCxn id="237" idx="6"/>
              <a:endCxn id="247" idx="2"/>
            </p:cNvCxnSpPr>
            <p:nvPr/>
          </p:nvCxnSpPr>
          <p:spPr>
            <a:xfrm>
              <a:off x="9609335" y="4524156"/>
              <a:ext cx="64617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52" name="Straight Connector 251">
              <a:extLst>
                <a:ext uri="{FF2B5EF4-FFF2-40B4-BE49-F238E27FC236}">
                  <a16:creationId xmlns:a16="http://schemas.microsoft.com/office/drawing/2014/main" id="{B8A79014-0BB2-B74E-9637-27DE4E4C2700}"/>
                </a:ext>
              </a:extLst>
            </p:cNvPr>
            <p:cNvCxnSpPr>
              <a:cxnSpLocks/>
              <a:stCxn id="255" idx="3"/>
            </p:cNvCxnSpPr>
            <p:nvPr/>
          </p:nvCxnSpPr>
          <p:spPr>
            <a:xfrm flipH="1">
              <a:off x="10340064" y="4559179"/>
              <a:ext cx="675190" cy="6771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a:extLst>
                <a:ext uri="{FF2B5EF4-FFF2-40B4-BE49-F238E27FC236}">
                  <a16:creationId xmlns:a16="http://schemas.microsoft.com/office/drawing/2014/main" id="{669C439B-40A9-AD47-8BBA-341553355CC8}"/>
                </a:ext>
              </a:extLst>
            </p:cNvPr>
            <p:cNvCxnSpPr>
              <a:cxnSpLocks/>
              <a:endCxn id="256" idx="1"/>
            </p:cNvCxnSpPr>
            <p:nvPr/>
          </p:nvCxnSpPr>
          <p:spPr>
            <a:xfrm>
              <a:off x="10340064" y="4562105"/>
              <a:ext cx="675190" cy="67417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54" name="Rectangle 253">
              <a:extLst>
                <a:ext uri="{FF2B5EF4-FFF2-40B4-BE49-F238E27FC236}">
                  <a16:creationId xmlns:a16="http://schemas.microsoft.com/office/drawing/2014/main" id="{E644CED9-98EA-0248-B669-316D767F3387}"/>
                </a:ext>
              </a:extLst>
            </p:cNvPr>
            <p:cNvSpPr/>
            <p:nvPr/>
          </p:nvSpPr>
          <p:spPr>
            <a:xfrm>
              <a:off x="10453631" y="4675672"/>
              <a:ext cx="448056" cy="447040"/>
            </a:xfrm>
            <a:prstGeom prst="rect">
              <a:avLst/>
            </a:prstGeom>
            <a:solidFill>
              <a:schemeClr val="accent5">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Oval 254">
              <a:extLst>
                <a:ext uri="{FF2B5EF4-FFF2-40B4-BE49-F238E27FC236}">
                  <a16:creationId xmlns:a16="http://schemas.microsoft.com/office/drawing/2014/main" id="{C1D96469-BB54-594D-9C16-EB4ECFDF03AE}"/>
                </a:ext>
              </a:extLst>
            </p:cNvPr>
            <p:cNvSpPr/>
            <p:nvPr/>
          </p:nvSpPr>
          <p:spPr>
            <a:xfrm>
              <a:off x="11000747" y="4474626"/>
              <a:ext cx="99060" cy="99060"/>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Oval 255">
              <a:extLst>
                <a:ext uri="{FF2B5EF4-FFF2-40B4-BE49-F238E27FC236}">
                  <a16:creationId xmlns:a16="http://schemas.microsoft.com/office/drawing/2014/main" id="{DD37C94C-248F-2249-9BE5-7F3A650C6BB3}"/>
                </a:ext>
              </a:extLst>
            </p:cNvPr>
            <p:cNvSpPr/>
            <p:nvPr/>
          </p:nvSpPr>
          <p:spPr>
            <a:xfrm>
              <a:off x="11000747" y="5221772"/>
              <a:ext cx="99060" cy="99060"/>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7" name="Straight Connector 256">
              <a:extLst>
                <a:ext uri="{FF2B5EF4-FFF2-40B4-BE49-F238E27FC236}">
                  <a16:creationId xmlns:a16="http://schemas.microsoft.com/office/drawing/2014/main" id="{54699FD8-811B-764F-99DF-843B38731327}"/>
                </a:ext>
              </a:extLst>
            </p:cNvPr>
            <p:cNvCxnSpPr>
              <a:cxnSpLocks/>
              <a:stCxn id="255" idx="4"/>
              <a:endCxn id="256" idx="0"/>
            </p:cNvCxnSpPr>
            <p:nvPr/>
          </p:nvCxnSpPr>
          <p:spPr>
            <a:xfrm>
              <a:off x="11050277" y="4573686"/>
              <a:ext cx="0" cy="64808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58" name="Straight Connector 257">
              <a:extLst>
                <a:ext uri="{FF2B5EF4-FFF2-40B4-BE49-F238E27FC236}">
                  <a16:creationId xmlns:a16="http://schemas.microsoft.com/office/drawing/2014/main" id="{F964A90A-EAD0-A846-9025-F02A83993AC0}"/>
                </a:ext>
              </a:extLst>
            </p:cNvPr>
            <p:cNvCxnSpPr>
              <a:cxnSpLocks/>
              <a:endCxn id="256" idx="2"/>
            </p:cNvCxnSpPr>
            <p:nvPr/>
          </p:nvCxnSpPr>
          <p:spPr>
            <a:xfrm>
              <a:off x="10354571" y="5271302"/>
              <a:ext cx="64617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a:extLst>
                <a:ext uri="{FF2B5EF4-FFF2-40B4-BE49-F238E27FC236}">
                  <a16:creationId xmlns:a16="http://schemas.microsoft.com/office/drawing/2014/main" id="{797883A7-B50D-DB43-A76E-2E02E703176C}"/>
                </a:ext>
              </a:extLst>
            </p:cNvPr>
            <p:cNvCxnSpPr>
              <a:cxnSpLocks/>
              <a:endCxn id="255" idx="2"/>
            </p:cNvCxnSpPr>
            <p:nvPr/>
          </p:nvCxnSpPr>
          <p:spPr>
            <a:xfrm flipV="1">
              <a:off x="10354571" y="4524156"/>
              <a:ext cx="646176" cy="292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a:extLst>
                <a:ext uri="{FF2B5EF4-FFF2-40B4-BE49-F238E27FC236}">
                  <a16:creationId xmlns:a16="http://schemas.microsoft.com/office/drawing/2014/main" id="{3134140C-3EC1-6241-B31A-319606046CC3}"/>
                </a:ext>
              </a:extLst>
            </p:cNvPr>
            <p:cNvCxnSpPr>
              <a:cxnSpLocks/>
              <a:stCxn id="264" idx="3"/>
            </p:cNvCxnSpPr>
            <p:nvPr/>
          </p:nvCxnSpPr>
          <p:spPr>
            <a:xfrm flipH="1">
              <a:off x="8849592" y="3806243"/>
              <a:ext cx="675190" cy="6771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61" name="Straight Connector 260">
              <a:extLst>
                <a:ext uri="{FF2B5EF4-FFF2-40B4-BE49-F238E27FC236}">
                  <a16:creationId xmlns:a16="http://schemas.microsoft.com/office/drawing/2014/main" id="{1954A393-9B38-804A-B563-2D2D934A7EDD}"/>
                </a:ext>
              </a:extLst>
            </p:cNvPr>
            <p:cNvCxnSpPr>
              <a:cxnSpLocks/>
              <a:stCxn id="263" idx="5"/>
            </p:cNvCxnSpPr>
            <p:nvPr/>
          </p:nvCxnSpPr>
          <p:spPr>
            <a:xfrm>
              <a:off x="8849592" y="3809169"/>
              <a:ext cx="675190" cy="67417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62" name="Rectangle 261">
              <a:extLst>
                <a:ext uri="{FF2B5EF4-FFF2-40B4-BE49-F238E27FC236}">
                  <a16:creationId xmlns:a16="http://schemas.microsoft.com/office/drawing/2014/main" id="{11BE8B6F-2B3F-4947-A3D7-E52E63BC7FBB}"/>
                </a:ext>
              </a:extLst>
            </p:cNvPr>
            <p:cNvSpPr/>
            <p:nvPr/>
          </p:nvSpPr>
          <p:spPr>
            <a:xfrm>
              <a:off x="8963159" y="3922736"/>
              <a:ext cx="448056" cy="447040"/>
            </a:xfrm>
            <a:prstGeom prst="rect">
              <a:avLst/>
            </a:prstGeom>
            <a:solidFill>
              <a:srgbClr val="C7A1E3"/>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Oval 262">
              <a:extLst>
                <a:ext uri="{FF2B5EF4-FFF2-40B4-BE49-F238E27FC236}">
                  <a16:creationId xmlns:a16="http://schemas.microsoft.com/office/drawing/2014/main" id="{6EED6B92-B5D1-9142-B3BB-94DD45441F7A}"/>
                </a:ext>
              </a:extLst>
            </p:cNvPr>
            <p:cNvSpPr/>
            <p:nvPr/>
          </p:nvSpPr>
          <p:spPr>
            <a:xfrm>
              <a:off x="8765039" y="3724616"/>
              <a:ext cx="99060" cy="99060"/>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Oval 263">
              <a:extLst>
                <a:ext uri="{FF2B5EF4-FFF2-40B4-BE49-F238E27FC236}">
                  <a16:creationId xmlns:a16="http://schemas.microsoft.com/office/drawing/2014/main" id="{4E53D4E9-4C19-E04E-BC38-113F18EA4D7D}"/>
                </a:ext>
              </a:extLst>
            </p:cNvPr>
            <p:cNvSpPr/>
            <p:nvPr/>
          </p:nvSpPr>
          <p:spPr>
            <a:xfrm>
              <a:off x="9510275" y="3721690"/>
              <a:ext cx="99060" cy="99060"/>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5" name="Straight Connector 264">
              <a:extLst>
                <a:ext uri="{FF2B5EF4-FFF2-40B4-BE49-F238E27FC236}">
                  <a16:creationId xmlns:a16="http://schemas.microsoft.com/office/drawing/2014/main" id="{2E715CE0-30E3-5D4C-BDD5-4DE82DE85001}"/>
                </a:ext>
              </a:extLst>
            </p:cNvPr>
            <p:cNvCxnSpPr>
              <a:cxnSpLocks/>
              <a:stCxn id="264" idx="4"/>
            </p:cNvCxnSpPr>
            <p:nvPr/>
          </p:nvCxnSpPr>
          <p:spPr>
            <a:xfrm>
              <a:off x="9559805" y="3820750"/>
              <a:ext cx="0" cy="64808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66" name="Straight Connector 265">
              <a:extLst>
                <a:ext uri="{FF2B5EF4-FFF2-40B4-BE49-F238E27FC236}">
                  <a16:creationId xmlns:a16="http://schemas.microsoft.com/office/drawing/2014/main" id="{7B99BFF8-CC60-614A-AB47-A802E955BE22}"/>
                </a:ext>
              </a:extLst>
            </p:cNvPr>
            <p:cNvCxnSpPr>
              <a:cxnSpLocks/>
              <a:stCxn id="263" idx="4"/>
            </p:cNvCxnSpPr>
            <p:nvPr/>
          </p:nvCxnSpPr>
          <p:spPr>
            <a:xfrm>
              <a:off x="8814569" y="3823676"/>
              <a:ext cx="0" cy="64516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a:extLst>
                <a:ext uri="{FF2B5EF4-FFF2-40B4-BE49-F238E27FC236}">
                  <a16:creationId xmlns:a16="http://schemas.microsoft.com/office/drawing/2014/main" id="{A9693381-E1DA-0648-94C9-80114CB38CA0}"/>
                </a:ext>
              </a:extLst>
            </p:cNvPr>
            <p:cNvCxnSpPr>
              <a:cxnSpLocks/>
              <a:stCxn id="263" idx="6"/>
              <a:endCxn id="264" idx="2"/>
            </p:cNvCxnSpPr>
            <p:nvPr/>
          </p:nvCxnSpPr>
          <p:spPr>
            <a:xfrm flipV="1">
              <a:off x="8864099" y="3771220"/>
              <a:ext cx="646176" cy="292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68" name="Straight Connector 267">
              <a:extLst>
                <a:ext uri="{FF2B5EF4-FFF2-40B4-BE49-F238E27FC236}">
                  <a16:creationId xmlns:a16="http://schemas.microsoft.com/office/drawing/2014/main" id="{6B91AB34-A650-C24A-A33D-C3B171D880D4}"/>
                </a:ext>
              </a:extLst>
            </p:cNvPr>
            <p:cNvCxnSpPr>
              <a:cxnSpLocks/>
              <a:stCxn id="271" idx="3"/>
            </p:cNvCxnSpPr>
            <p:nvPr/>
          </p:nvCxnSpPr>
          <p:spPr>
            <a:xfrm flipH="1">
              <a:off x="9594828" y="3804781"/>
              <a:ext cx="675190" cy="6771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69" name="Straight Connector 268">
              <a:extLst>
                <a:ext uri="{FF2B5EF4-FFF2-40B4-BE49-F238E27FC236}">
                  <a16:creationId xmlns:a16="http://schemas.microsoft.com/office/drawing/2014/main" id="{203B7A73-72F4-824D-BB0E-3DF33F3DA1AF}"/>
                </a:ext>
              </a:extLst>
            </p:cNvPr>
            <p:cNvCxnSpPr>
              <a:cxnSpLocks/>
            </p:cNvCxnSpPr>
            <p:nvPr/>
          </p:nvCxnSpPr>
          <p:spPr>
            <a:xfrm>
              <a:off x="9594828" y="3807707"/>
              <a:ext cx="675190" cy="67417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70" name="Rectangle 269">
              <a:extLst>
                <a:ext uri="{FF2B5EF4-FFF2-40B4-BE49-F238E27FC236}">
                  <a16:creationId xmlns:a16="http://schemas.microsoft.com/office/drawing/2014/main" id="{A07AC762-1F51-CA45-AA4C-8F0A70055958}"/>
                </a:ext>
              </a:extLst>
            </p:cNvPr>
            <p:cNvSpPr/>
            <p:nvPr/>
          </p:nvSpPr>
          <p:spPr>
            <a:xfrm>
              <a:off x="9708395" y="3921274"/>
              <a:ext cx="448056" cy="447040"/>
            </a:xfrm>
            <a:prstGeom prst="rect">
              <a:avLst/>
            </a:prstGeom>
            <a:solidFill>
              <a:schemeClr val="accent5">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Oval 270">
              <a:extLst>
                <a:ext uri="{FF2B5EF4-FFF2-40B4-BE49-F238E27FC236}">
                  <a16:creationId xmlns:a16="http://schemas.microsoft.com/office/drawing/2014/main" id="{A954C0B8-A83A-0C43-B7F2-BCF4FA3045D1}"/>
                </a:ext>
              </a:extLst>
            </p:cNvPr>
            <p:cNvSpPr/>
            <p:nvPr/>
          </p:nvSpPr>
          <p:spPr>
            <a:xfrm>
              <a:off x="10255511" y="3720228"/>
              <a:ext cx="99060" cy="99060"/>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2" name="Straight Connector 271">
              <a:extLst>
                <a:ext uri="{FF2B5EF4-FFF2-40B4-BE49-F238E27FC236}">
                  <a16:creationId xmlns:a16="http://schemas.microsoft.com/office/drawing/2014/main" id="{AA1CE1C3-FCFD-1744-8FF8-D1D7A818472C}"/>
                </a:ext>
              </a:extLst>
            </p:cNvPr>
            <p:cNvCxnSpPr>
              <a:cxnSpLocks/>
              <a:stCxn id="271" idx="4"/>
            </p:cNvCxnSpPr>
            <p:nvPr/>
          </p:nvCxnSpPr>
          <p:spPr>
            <a:xfrm>
              <a:off x="10305041" y="3819288"/>
              <a:ext cx="0" cy="64808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73" name="Straight Connector 272">
              <a:extLst>
                <a:ext uri="{FF2B5EF4-FFF2-40B4-BE49-F238E27FC236}">
                  <a16:creationId xmlns:a16="http://schemas.microsoft.com/office/drawing/2014/main" id="{F0C660BA-7710-B247-9606-44BE4FEC0251}"/>
                </a:ext>
              </a:extLst>
            </p:cNvPr>
            <p:cNvCxnSpPr>
              <a:cxnSpLocks/>
              <a:endCxn id="271" idx="2"/>
            </p:cNvCxnSpPr>
            <p:nvPr/>
          </p:nvCxnSpPr>
          <p:spPr>
            <a:xfrm flipV="1">
              <a:off x="9609335" y="3769758"/>
              <a:ext cx="646176" cy="292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74" name="Straight Connector 273">
              <a:extLst>
                <a:ext uri="{FF2B5EF4-FFF2-40B4-BE49-F238E27FC236}">
                  <a16:creationId xmlns:a16="http://schemas.microsoft.com/office/drawing/2014/main" id="{BC7B7627-D876-7848-ADE2-68F45ADCACDE}"/>
                </a:ext>
              </a:extLst>
            </p:cNvPr>
            <p:cNvCxnSpPr>
              <a:cxnSpLocks/>
              <a:stCxn id="277" idx="3"/>
            </p:cNvCxnSpPr>
            <p:nvPr/>
          </p:nvCxnSpPr>
          <p:spPr>
            <a:xfrm flipH="1">
              <a:off x="10340064" y="3804638"/>
              <a:ext cx="675190" cy="6771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75" name="Straight Connector 274">
              <a:extLst>
                <a:ext uri="{FF2B5EF4-FFF2-40B4-BE49-F238E27FC236}">
                  <a16:creationId xmlns:a16="http://schemas.microsoft.com/office/drawing/2014/main" id="{E2FFA2D4-FC9E-4D41-AF87-D3F77F089696}"/>
                </a:ext>
              </a:extLst>
            </p:cNvPr>
            <p:cNvCxnSpPr>
              <a:cxnSpLocks/>
            </p:cNvCxnSpPr>
            <p:nvPr/>
          </p:nvCxnSpPr>
          <p:spPr>
            <a:xfrm>
              <a:off x="10340064" y="3807564"/>
              <a:ext cx="675190" cy="67417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76" name="Rectangle 275">
              <a:extLst>
                <a:ext uri="{FF2B5EF4-FFF2-40B4-BE49-F238E27FC236}">
                  <a16:creationId xmlns:a16="http://schemas.microsoft.com/office/drawing/2014/main" id="{1FB6ECDF-2E19-9A47-BDD9-8B600306A625}"/>
                </a:ext>
              </a:extLst>
            </p:cNvPr>
            <p:cNvSpPr/>
            <p:nvPr/>
          </p:nvSpPr>
          <p:spPr>
            <a:xfrm>
              <a:off x="10453631" y="3921131"/>
              <a:ext cx="448056" cy="447040"/>
            </a:xfrm>
            <a:prstGeom prst="rect">
              <a:avLst/>
            </a:prstGeom>
            <a:solidFill>
              <a:schemeClr val="accent5">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Oval 276">
              <a:extLst>
                <a:ext uri="{FF2B5EF4-FFF2-40B4-BE49-F238E27FC236}">
                  <a16:creationId xmlns:a16="http://schemas.microsoft.com/office/drawing/2014/main" id="{25C7B283-696C-A046-B58E-8C6E3C3E8677}"/>
                </a:ext>
              </a:extLst>
            </p:cNvPr>
            <p:cNvSpPr/>
            <p:nvPr/>
          </p:nvSpPr>
          <p:spPr>
            <a:xfrm>
              <a:off x="11000747" y="3720085"/>
              <a:ext cx="99060" cy="99060"/>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8" name="Straight Connector 277">
              <a:extLst>
                <a:ext uri="{FF2B5EF4-FFF2-40B4-BE49-F238E27FC236}">
                  <a16:creationId xmlns:a16="http://schemas.microsoft.com/office/drawing/2014/main" id="{D8F0A196-64D8-CB44-B1BE-1A5527089225}"/>
                </a:ext>
              </a:extLst>
            </p:cNvPr>
            <p:cNvCxnSpPr>
              <a:cxnSpLocks/>
              <a:stCxn id="277" idx="4"/>
            </p:cNvCxnSpPr>
            <p:nvPr/>
          </p:nvCxnSpPr>
          <p:spPr>
            <a:xfrm>
              <a:off x="11050277" y="3819145"/>
              <a:ext cx="0" cy="64808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79" name="Straight Connector 278">
              <a:extLst>
                <a:ext uri="{FF2B5EF4-FFF2-40B4-BE49-F238E27FC236}">
                  <a16:creationId xmlns:a16="http://schemas.microsoft.com/office/drawing/2014/main" id="{B6D27D82-ECFE-7242-98CC-E1E411F7548E}"/>
                </a:ext>
              </a:extLst>
            </p:cNvPr>
            <p:cNvCxnSpPr>
              <a:cxnSpLocks/>
              <a:endCxn id="277" idx="2"/>
            </p:cNvCxnSpPr>
            <p:nvPr/>
          </p:nvCxnSpPr>
          <p:spPr>
            <a:xfrm flipV="1">
              <a:off x="10354571" y="3769615"/>
              <a:ext cx="646176" cy="292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cxnSp>
        <p:nvCxnSpPr>
          <p:cNvPr id="280" name="Straight Arrow Connector 279">
            <a:extLst>
              <a:ext uri="{FF2B5EF4-FFF2-40B4-BE49-F238E27FC236}">
                <a16:creationId xmlns:a16="http://schemas.microsoft.com/office/drawing/2014/main" id="{CF3DADD9-592A-E44D-A56B-351CC660F8C1}"/>
              </a:ext>
            </a:extLst>
          </p:cNvPr>
          <p:cNvCxnSpPr>
            <a:cxnSpLocks/>
            <a:stCxn id="228" idx="1"/>
          </p:cNvCxnSpPr>
          <p:nvPr/>
        </p:nvCxnSpPr>
        <p:spPr>
          <a:xfrm flipH="1">
            <a:off x="11747120" y="5978376"/>
            <a:ext cx="222798" cy="0"/>
          </a:xfrm>
          <a:prstGeom prst="straightConnector1">
            <a:avLst/>
          </a:prstGeom>
          <a:ln w="6350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281" name="Elbow Connector 280">
            <a:extLst>
              <a:ext uri="{FF2B5EF4-FFF2-40B4-BE49-F238E27FC236}">
                <a16:creationId xmlns:a16="http://schemas.microsoft.com/office/drawing/2014/main" id="{A125453B-517B-6440-952E-0FEBC1942BE9}"/>
              </a:ext>
            </a:extLst>
          </p:cNvPr>
          <p:cNvCxnSpPr>
            <a:stCxn id="115" idx="2"/>
            <a:endCxn id="108" idx="0"/>
          </p:cNvCxnSpPr>
          <p:nvPr/>
        </p:nvCxnSpPr>
        <p:spPr>
          <a:xfrm rot="16200000" flipH="1">
            <a:off x="6339310" y="2005015"/>
            <a:ext cx="426651" cy="680722"/>
          </a:xfrm>
          <a:prstGeom prst="bentConnector3">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2" name="Elbow Connector 281">
            <a:extLst>
              <a:ext uri="{FF2B5EF4-FFF2-40B4-BE49-F238E27FC236}">
                <a16:creationId xmlns:a16="http://schemas.microsoft.com/office/drawing/2014/main" id="{CD9A455A-F25F-A34F-BF7D-9E7A45426A24}"/>
              </a:ext>
            </a:extLst>
          </p:cNvPr>
          <p:cNvCxnSpPr>
            <a:cxnSpLocks/>
            <a:stCxn id="115" idx="2"/>
            <a:endCxn id="168" idx="0"/>
          </p:cNvCxnSpPr>
          <p:nvPr/>
        </p:nvCxnSpPr>
        <p:spPr>
          <a:xfrm rot="16200000" flipH="1">
            <a:off x="7888005" y="456320"/>
            <a:ext cx="426651" cy="3778112"/>
          </a:xfrm>
          <a:prstGeom prst="bentConnector3">
            <a:avLst>
              <a:gd name="adj1" fmla="val 50000"/>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3" name="Elbow Connector 282">
            <a:extLst>
              <a:ext uri="{FF2B5EF4-FFF2-40B4-BE49-F238E27FC236}">
                <a16:creationId xmlns:a16="http://schemas.microsoft.com/office/drawing/2014/main" id="{F3F022D2-0765-6549-9954-A96E3CA8DE95}"/>
              </a:ext>
            </a:extLst>
          </p:cNvPr>
          <p:cNvCxnSpPr>
            <a:cxnSpLocks/>
            <a:stCxn id="115" idx="2"/>
            <a:endCxn id="229" idx="0"/>
          </p:cNvCxnSpPr>
          <p:nvPr/>
        </p:nvCxnSpPr>
        <p:spPr>
          <a:xfrm rot="16200000" flipH="1">
            <a:off x="9437730" y="-1093405"/>
            <a:ext cx="424584" cy="6875496"/>
          </a:xfrm>
          <a:prstGeom prst="bentConnector3">
            <a:avLst>
              <a:gd name="adj1" fmla="val 50000"/>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4" name="Straight Arrow Connector 283">
            <a:extLst>
              <a:ext uri="{FF2B5EF4-FFF2-40B4-BE49-F238E27FC236}">
                <a16:creationId xmlns:a16="http://schemas.microsoft.com/office/drawing/2014/main" id="{B79ECC27-31EA-BA48-B361-C3776888BFDE}"/>
              </a:ext>
            </a:extLst>
          </p:cNvPr>
          <p:cNvCxnSpPr>
            <a:cxnSpLocks/>
          </p:cNvCxnSpPr>
          <p:nvPr/>
        </p:nvCxnSpPr>
        <p:spPr>
          <a:xfrm>
            <a:off x="7882761" y="2233586"/>
            <a:ext cx="2" cy="321767"/>
          </a:xfrm>
          <a:prstGeom prst="straightConnector1">
            <a:avLst/>
          </a:prstGeom>
          <a:ln w="6350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285" name="Straight Arrow Connector 284">
            <a:extLst>
              <a:ext uri="{FF2B5EF4-FFF2-40B4-BE49-F238E27FC236}">
                <a16:creationId xmlns:a16="http://schemas.microsoft.com/office/drawing/2014/main" id="{A79815BB-2B03-5545-866D-3EB8102E697C}"/>
              </a:ext>
            </a:extLst>
          </p:cNvPr>
          <p:cNvCxnSpPr>
            <a:cxnSpLocks/>
          </p:cNvCxnSpPr>
          <p:nvPr/>
        </p:nvCxnSpPr>
        <p:spPr>
          <a:xfrm>
            <a:off x="10980149" y="2229365"/>
            <a:ext cx="2" cy="321767"/>
          </a:xfrm>
          <a:prstGeom prst="straightConnector1">
            <a:avLst/>
          </a:prstGeom>
          <a:ln w="6350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286" name="Straight Arrow Connector 285">
            <a:extLst>
              <a:ext uri="{FF2B5EF4-FFF2-40B4-BE49-F238E27FC236}">
                <a16:creationId xmlns:a16="http://schemas.microsoft.com/office/drawing/2014/main" id="{8FC379B9-00D9-5741-8587-FB636DBE9D0E}"/>
              </a:ext>
            </a:extLst>
          </p:cNvPr>
          <p:cNvCxnSpPr>
            <a:cxnSpLocks/>
          </p:cNvCxnSpPr>
          <p:nvPr/>
        </p:nvCxnSpPr>
        <p:spPr>
          <a:xfrm>
            <a:off x="14077532" y="2236139"/>
            <a:ext cx="2" cy="321767"/>
          </a:xfrm>
          <a:prstGeom prst="straightConnector1">
            <a:avLst/>
          </a:prstGeom>
          <a:ln w="6350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288" name="Straight Arrow Connector 287">
            <a:extLst>
              <a:ext uri="{FF2B5EF4-FFF2-40B4-BE49-F238E27FC236}">
                <a16:creationId xmlns:a16="http://schemas.microsoft.com/office/drawing/2014/main" id="{EB3D1572-B450-C440-B354-AA35DCF2F955}"/>
              </a:ext>
            </a:extLst>
          </p:cNvPr>
          <p:cNvCxnSpPr>
            <a:cxnSpLocks/>
          </p:cNvCxnSpPr>
          <p:nvPr/>
        </p:nvCxnSpPr>
        <p:spPr>
          <a:xfrm>
            <a:off x="5095207" y="1329693"/>
            <a:ext cx="0" cy="5432317"/>
          </a:xfrm>
          <a:prstGeom prst="straightConnector1">
            <a:avLst/>
          </a:prstGeom>
          <a:ln w="635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sp>
        <p:nvSpPr>
          <p:cNvPr id="290" name="Title 1">
            <a:extLst>
              <a:ext uri="{FF2B5EF4-FFF2-40B4-BE49-F238E27FC236}">
                <a16:creationId xmlns:a16="http://schemas.microsoft.com/office/drawing/2014/main" id="{181D839E-6833-0841-8694-33F77FDBC4E0}"/>
              </a:ext>
            </a:extLst>
          </p:cNvPr>
          <p:cNvSpPr>
            <a:spLocks noGrp="1"/>
          </p:cNvSpPr>
          <p:nvPr>
            <p:ph type="title"/>
          </p:nvPr>
        </p:nvSpPr>
        <p:spPr>
          <a:xfrm>
            <a:off x="838200" y="365125"/>
            <a:ext cx="10515600" cy="1325563"/>
          </a:xfrm>
        </p:spPr>
        <p:txBody>
          <a:bodyPr/>
          <a:lstStyle/>
          <a:p>
            <a:r>
              <a:rPr lang="en-US" dirty="0"/>
              <a:t>REVEL: </a:t>
            </a:r>
            <a:r>
              <a:rPr lang="en-US" b="1" u="sng" dirty="0"/>
              <a:t>Re</a:t>
            </a:r>
            <a:r>
              <a:rPr lang="en-US" dirty="0"/>
              <a:t>configurable </a:t>
            </a:r>
            <a:r>
              <a:rPr lang="en-US" b="1" u="sng" dirty="0"/>
              <a:t>Ve</a:t>
            </a:r>
            <a:r>
              <a:rPr lang="en-US" dirty="0"/>
              <a:t>ctor </a:t>
            </a:r>
            <a:r>
              <a:rPr lang="en-US" b="1" u="sng" dirty="0"/>
              <a:t>L</a:t>
            </a:r>
            <a:r>
              <a:rPr lang="en-US" dirty="0"/>
              <a:t>anes</a:t>
            </a:r>
          </a:p>
        </p:txBody>
      </p:sp>
      <p:sp>
        <p:nvSpPr>
          <p:cNvPr id="6" name="TextBox 5">
            <a:extLst>
              <a:ext uri="{FF2B5EF4-FFF2-40B4-BE49-F238E27FC236}">
                <a16:creationId xmlns:a16="http://schemas.microsoft.com/office/drawing/2014/main" id="{9A7F3253-9DF1-F842-90CB-EFB5DF49DF28}"/>
              </a:ext>
            </a:extLst>
          </p:cNvPr>
          <p:cNvSpPr txBox="1"/>
          <p:nvPr/>
        </p:nvSpPr>
        <p:spPr>
          <a:xfrm>
            <a:off x="6492886" y="6232875"/>
            <a:ext cx="1011815" cy="461665"/>
          </a:xfrm>
          <a:prstGeom prst="rect">
            <a:avLst/>
          </a:prstGeom>
          <a:noFill/>
        </p:spPr>
        <p:txBody>
          <a:bodyPr wrap="none" rtlCol="0">
            <a:spAutoFit/>
          </a:bodyPr>
          <a:lstStyle/>
          <a:p>
            <a:r>
              <a:rPr lang="en-US" sz="2400" b="1" dirty="0"/>
              <a:t>Lane 0</a:t>
            </a:r>
          </a:p>
        </p:txBody>
      </p:sp>
      <p:sp>
        <p:nvSpPr>
          <p:cNvPr id="291" name="TextBox 290">
            <a:extLst>
              <a:ext uri="{FF2B5EF4-FFF2-40B4-BE49-F238E27FC236}">
                <a16:creationId xmlns:a16="http://schemas.microsoft.com/office/drawing/2014/main" id="{72B7B2CA-4FB3-0943-B82D-F33B70B669EA}"/>
              </a:ext>
            </a:extLst>
          </p:cNvPr>
          <p:cNvSpPr txBox="1"/>
          <p:nvPr/>
        </p:nvSpPr>
        <p:spPr>
          <a:xfrm>
            <a:off x="9590276" y="6237082"/>
            <a:ext cx="1011815" cy="461665"/>
          </a:xfrm>
          <a:prstGeom prst="rect">
            <a:avLst/>
          </a:prstGeom>
          <a:noFill/>
        </p:spPr>
        <p:txBody>
          <a:bodyPr wrap="none" rtlCol="0">
            <a:spAutoFit/>
          </a:bodyPr>
          <a:lstStyle/>
          <a:p>
            <a:r>
              <a:rPr lang="en-US" sz="2400" b="1" dirty="0"/>
              <a:t>Lane 1</a:t>
            </a:r>
          </a:p>
        </p:txBody>
      </p:sp>
      <p:sp>
        <p:nvSpPr>
          <p:cNvPr id="2" name="Rectangle 1">
            <a:extLst>
              <a:ext uri="{FF2B5EF4-FFF2-40B4-BE49-F238E27FC236}">
                <a16:creationId xmlns:a16="http://schemas.microsoft.com/office/drawing/2014/main" id="{46BB69F1-76AE-C34F-A165-C3307E895DD1}"/>
              </a:ext>
            </a:extLst>
          </p:cNvPr>
          <p:cNvSpPr/>
          <p:nvPr/>
        </p:nvSpPr>
        <p:spPr>
          <a:xfrm>
            <a:off x="5006564" y="1952680"/>
            <a:ext cx="1486323" cy="394481"/>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01010101</a:t>
            </a:r>
          </a:p>
        </p:txBody>
      </p:sp>
      <p:sp>
        <p:nvSpPr>
          <p:cNvPr id="226" name="Rectangle 225">
            <a:extLst>
              <a:ext uri="{FF2B5EF4-FFF2-40B4-BE49-F238E27FC236}">
                <a16:creationId xmlns:a16="http://schemas.microsoft.com/office/drawing/2014/main" id="{067DD3BB-21CB-374A-9F09-20B6EB5DA780}"/>
              </a:ext>
            </a:extLst>
          </p:cNvPr>
          <p:cNvSpPr/>
          <p:nvPr/>
        </p:nvSpPr>
        <p:spPr>
          <a:xfrm>
            <a:off x="6492886" y="1952680"/>
            <a:ext cx="1055832" cy="399751"/>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a[</a:t>
            </a:r>
            <a:r>
              <a:rPr lang="en-US" sz="2400" dirty="0" err="1">
                <a:solidFill>
                  <a:schemeClr val="tx1"/>
                </a:solidFill>
              </a:rPr>
              <a:t>k,j:n</a:t>
            </a:r>
            <a:r>
              <a:rPr lang="en-US" sz="2400" dirty="0">
                <a:solidFill>
                  <a:schemeClr val="tx1"/>
                </a:solidFill>
              </a:rPr>
              <a:t>]</a:t>
            </a:r>
          </a:p>
        </p:txBody>
      </p:sp>
      <p:sp>
        <p:nvSpPr>
          <p:cNvPr id="287" name="Rectangle 286">
            <a:extLst>
              <a:ext uri="{FF2B5EF4-FFF2-40B4-BE49-F238E27FC236}">
                <a16:creationId xmlns:a16="http://schemas.microsoft.com/office/drawing/2014/main" id="{65204800-8218-7040-BB65-E75F11EDF19B}"/>
              </a:ext>
            </a:extLst>
          </p:cNvPr>
          <p:cNvSpPr/>
          <p:nvPr/>
        </p:nvSpPr>
        <p:spPr>
          <a:xfrm>
            <a:off x="5241725" y="2459219"/>
            <a:ext cx="405332" cy="393777"/>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0</a:t>
            </a:r>
          </a:p>
        </p:txBody>
      </p:sp>
      <p:sp>
        <p:nvSpPr>
          <p:cNvPr id="292" name="Rectangle 291">
            <a:extLst>
              <a:ext uri="{FF2B5EF4-FFF2-40B4-BE49-F238E27FC236}">
                <a16:creationId xmlns:a16="http://schemas.microsoft.com/office/drawing/2014/main" id="{05F88B29-C2EE-A547-8C6A-5577F59DAFF5}"/>
              </a:ext>
            </a:extLst>
          </p:cNvPr>
          <p:cNvSpPr/>
          <p:nvPr/>
        </p:nvSpPr>
        <p:spPr>
          <a:xfrm>
            <a:off x="5645545" y="2458517"/>
            <a:ext cx="1184087" cy="394479"/>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a[0,j:n]</a:t>
            </a:r>
          </a:p>
        </p:txBody>
      </p:sp>
      <p:sp>
        <p:nvSpPr>
          <p:cNvPr id="293" name="Rectangle 292">
            <a:extLst>
              <a:ext uri="{FF2B5EF4-FFF2-40B4-BE49-F238E27FC236}">
                <a16:creationId xmlns:a16="http://schemas.microsoft.com/office/drawing/2014/main" id="{9455EB08-8C54-E142-8988-0A9FF9A3DF27}"/>
              </a:ext>
            </a:extLst>
          </p:cNvPr>
          <p:cNvSpPr/>
          <p:nvPr/>
        </p:nvSpPr>
        <p:spPr>
          <a:xfrm>
            <a:off x="8246061" y="2458517"/>
            <a:ext cx="401623" cy="393660"/>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1</a:t>
            </a:r>
            <a:endParaRPr lang="en-US" dirty="0">
              <a:solidFill>
                <a:schemeClr val="tx1"/>
              </a:solidFill>
            </a:endParaRPr>
          </a:p>
        </p:txBody>
      </p:sp>
      <p:sp>
        <p:nvSpPr>
          <p:cNvPr id="294" name="Rectangle 293">
            <a:extLst>
              <a:ext uri="{FF2B5EF4-FFF2-40B4-BE49-F238E27FC236}">
                <a16:creationId xmlns:a16="http://schemas.microsoft.com/office/drawing/2014/main" id="{DF6E7394-E34C-5844-98E7-61DFCA14548A}"/>
              </a:ext>
            </a:extLst>
          </p:cNvPr>
          <p:cNvSpPr/>
          <p:nvPr/>
        </p:nvSpPr>
        <p:spPr>
          <a:xfrm>
            <a:off x="8651343" y="2458516"/>
            <a:ext cx="1210941" cy="393657"/>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a[1,j:n]</a:t>
            </a:r>
          </a:p>
        </p:txBody>
      </p:sp>
      <p:sp>
        <p:nvSpPr>
          <p:cNvPr id="295" name="Rectangle 294">
            <a:extLst>
              <a:ext uri="{FF2B5EF4-FFF2-40B4-BE49-F238E27FC236}">
                <a16:creationId xmlns:a16="http://schemas.microsoft.com/office/drawing/2014/main" id="{23D84BA8-D5DC-7F49-AD51-51BD0AE62B13}"/>
              </a:ext>
            </a:extLst>
          </p:cNvPr>
          <p:cNvSpPr/>
          <p:nvPr/>
        </p:nvSpPr>
        <p:spPr>
          <a:xfrm>
            <a:off x="11539938" y="2458515"/>
            <a:ext cx="401623" cy="393657"/>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0</a:t>
            </a:r>
          </a:p>
        </p:txBody>
      </p:sp>
      <p:sp>
        <p:nvSpPr>
          <p:cNvPr id="296" name="Rectangle 295">
            <a:extLst>
              <a:ext uri="{FF2B5EF4-FFF2-40B4-BE49-F238E27FC236}">
                <a16:creationId xmlns:a16="http://schemas.microsoft.com/office/drawing/2014/main" id="{11873B8C-4F4E-6344-AEEA-DE0DA9B7F63B}"/>
              </a:ext>
            </a:extLst>
          </p:cNvPr>
          <p:cNvSpPr/>
          <p:nvPr/>
        </p:nvSpPr>
        <p:spPr>
          <a:xfrm>
            <a:off x="11940050" y="2458514"/>
            <a:ext cx="1147709" cy="393655"/>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a[2,j:n]</a:t>
            </a:r>
          </a:p>
        </p:txBody>
      </p:sp>
      <p:cxnSp>
        <p:nvCxnSpPr>
          <p:cNvPr id="297" name="Straight Arrow Connector 296">
            <a:extLst>
              <a:ext uri="{FF2B5EF4-FFF2-40B4-BE49-F238E27FC236}">
                <a16:creationId xmlns:a16="http://schemas.microsoft.com/office/drawing/2014/main" id="{D22F3839-2B7F-7641-B610-9E1486382FCD}"/>
              </a:ext>
            </a:extLst>
          </p:cNvPr>
          <p:cNvCxnSpPr>
            <a:cxnSpLocks/>
          </p:cNvCxnSpPr>
          <p:nvPr/>
        </p:nvCxnSpPr>
        <p:spPr>
          <a:xfrm>
            <a:off x="8652389" y="4142180"/>
            <a:ext cx="220145" cy="0"/>
          </a:xfrm>
          <a:prstGeom prst="straightConnector1">
            <a:avLst/>
          </a:prstGeom>
          <a:ln w="6350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298" name="Straight Arrow Connector 297">
            <a:extLst>
              <a:ext uri="{FF2B5EF4-FFF2-40B4-BE49-F238E27FC236}">
                <a16:creationId xmlns:a16="http://schemas.microsoft.com/office/drawing/2014/main" id="{5A5A0A0F-EB4D-494C-A711-33BB5088180B}"/>
              </a:ext>
            </a:extLst>
          </p:cNvPr>
          <p:cNvCxnSpPr>
            <a:cxnSpLocks/>
          </p:cNvCxnSpPr>
          <p:nvPr/>
        </p:nvCxnSpPr>
        <p:spPr>
          <a:xfrm>
            <a:off x="11747120" y="4142180"/>
            <a:ext cx="220145" cy="0"/>
          </a:xfrm>
          <a:prstGeom prst="straightConnector1">
            <a:avLst/>
          </a:prstGeom>
          <a:ln w="6350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6909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287"/>
                                        </p:tgtEl>
                                        <p:attrNameLst>
                                          <p:attrName>style.visibility</p:attrName>
                                        </p:attrNameLst>
                                      </p:cBhvr>
                                      <p:to>
                                        <p:strVal val="visible"/>
                                      </p:to>
                                    </p:set>
                                    <p:anim calcmode="lin" valueType="num">
                                      <p:cBhvr additive="base">
                                        <p:cTn id="13" dur="500"/>
                                        <p:tgtEl>
                                          <p:spTgt spid="287"/>
                                        </p:tgtEl>
                                        <p:attrNameLst>
                                          <p:attrName>ppt_y</p:attrName>
                                        </p:attrNameLst>
                                      </p:cBhvr>
                                      <p:tavLst>
                                        <p:tav tm="0">
                                          <p:val>
                                            <p:strVal val="#ppt_y+#ppt_h*1.125000"/>
                                          </p:val>
                                        </p:tav>
                                        <p:tav tm="100000">
                                          <p:val>
                                            <p:strVal val="#ppt_y"/>
                                          </p:val>
                                        </p:tav>
                                      </p:tavLst>
                                    </p:anim>
                                    <p:animEffect transition="in" filter="wipe(up)">
                                      <p:cBhvr>
                                        <p:cTn id="14" dur="500"/>
                                        <p:tgtEl>
                                          <p:spTgt spid="287"/>
                                        </p:tgtEl>
                                      </p:cBhvr>
                                    </p:animEffect>
                                  </p:childTnLst>
                                </p:cTn>
                              </p:par>
                              <p:par>
                                <p:cTn id="15" presetID="12" presetClass="entr" presetSubtype="4" fill="hold" grpId="0" nodeType="withEffect">
                                  <p:stCondLst>
                                    <p:cond delay="0"/>
                                  </p:stCondLst>
                                  <p:childTnLst>
                                    <p:set>
                                      <p:cBhvr>
                                        <p:cTn id="16" dur="1" fill="hold">
                                          <p:stCondLst>
                                            <p:cond delay="0"/>
                                          </p:stCondLst>
                                        </p:cTn>
                                        <p:tgtEl>
                                          <p:spTgt spid="292"/>
                                        </p:tgtEl>
                                        <p:attrNameLst>
                                          <p:attrName>style.visibility</p:attrName>
                                        </p:attrNameLst>
                                      </p:cBhvr>
                                      <p:to>
                                        <p:strVal val="visible"/>
                                      </p:to>
                                    </p:set>
                                    <p:anim calcmode="lin" valueType="num">
                                      <p:cBhvr additive="base">
                                        <p:cTn id="17" dur="500"/>
                                        <p:tgtEl>
                                          <p:spTgt spid="292"/>
                                        </p:tgtEl>
                                        <p:attrNameLst>
                                          <p:attrName>ppt_y</p:attrName>
                                        </p:attrNameLst>
                                      </p:cBhvr>
                                      <p:tavLst>
                                        <p:tav tm="0">
                                          <p:val>
                                            <p:strVal val="#ppt_y+#ppt_h*1.125000"/>
                                          </p:val>
                                        </p:tav>
                                        <p:tav tm="100000">
                                          <p:val>
                                            <p:strVal val="#ppt_y"/>
                                          </p:val>
                                        </p:tav>
                                      </p:tavLst>
                                    </p:anim>
                                    <p:animEffect transition="in" filter="wipe(up)">
                                      <p:cBhvr>
                                        <p:cTn id="18" dur="500"/>
                                        <p:tgtEl>
                                          <p:spTgt spid="292"/>
                                        </p:tgtEl>
                                      </p:cBhvr>
                                    </p:animEffect>
                                  </p:childTnLst>
                                </p:cTn>
                              </p:par>
                              <p:par>
                                <p:cTn id="19" presetID="12" presetClass="entr" presetSubtype="4" fill="hold" grpId="0" nodeType="withEffect">
                                  <p:stCondLst>
                                    <p:cond delay="0"/>
                                  </p:stCondLst>
                                  <p:childTnLst>
                                    <p:set>
                                      <p:cBhvr>
                                        <p:cTn id="20" dur="1" fill="hold">
                                          <p:stCondLst>
                                            <p:cond delay="0"/>
                                          </p:stCondLst>
                                        </p:cTn>
                                        <p:tgtEl>
                                          <p:spTgt spid="293"/>
                                        </p:tgtEl>
                                        <p:attrNameLst>
                                          <p:attrName>style.visibility</p:attrName>
                                        </p:attrNameLst>
                                      </p:cBhvr>
                                      <p:to>
                                        <p:strVal val="visible"/>
                                      </p:to>
                                    </p:set>
                                    <p:anim calcmode="lin" valueType="num">
                                      <p:cBhvr additive="base">
                                        <p:cTn id="21" dur="500"/>
                                        <p:tgtEl>
                                          <p:spTgt spid="293"/>
                                        </p:tgtEl>
                                        <p:attrNameLst>
                                          <p:attrName>ppt_y</p:attrName>
                                        </p:attrNameLst>
                                      </p:cBhvr>
                                      <p:tavLst>
                                        <p:tav tm="0">
                                          <p:val>
                                            <p:strVal val="#ppt_y+#ppt_h*1.125000"/>
                                          </p:val>
                                        </p:tav>
                                        <p:tav tm="100000">
                                          <p:val>
                                            <p:strVal val="#ppt_y"/>
                                          </p:val>
                                        </p:tav>
                                      </p:tavLst>
                                    </p:anim>
                                    <p:animEffect transition="in" filter="wipe(up)">
                                      <p:cBhvr>
                                        <p:cTn id="22" dur="500"/>
                                        <p:tgtEl>
                                          <p:spTgt spid="293"/>
                                        </p:tgtEl>
                                      </p:cBhvr>
                                    </p:animEffect>
                                  </p:childTnLst>
                                </p:cTn>
                              </p:par>
                              <p:par>
                                <p:cTn id="23" presetID="12" presetClass="entr" presetSubtype="4" fill="hold" grpId="0" nodeType="withEffect">
                                  <p:stCondLst>
                                    <p:cond delay="0"/>
                                  </p:stCondLst>
                                  <p:childTnLst>
                                    <p:set>
                                      <p:cBhvr>
                                        <p:cTn id="24" dur="1" fill="hold">
                                          <p:stCondLst>
                                            <p:cond delay="0"/>
                                          </p:stCondLst>
                                        </p:cTn>
                                        <p:tgtEl>
                                          <p:spTgt spid="294"/>
                                        </p:tgtEl>
                                        <p:attrNameLst>
                                          <p:attrName>style.visibility</p:attrName>
                                        </p:attrNameLst>
                                      </p:cBhvr>
                                      <p:to>
                                        <p:strVal val="visible"/>
                                      </p:to>
                                    </p:set>
                                    <p:anim calcmode="lin" valueType="num">
                                      <p:cBhvr additive="base">
                                        <p:cTn id="25" dur="500"/>
                                        <p:tgtEl>
                                          <p:spTgt spid="294"/>
                                        </p:tgtEl>
                                        <p:attrNameLst>
                                          <p:attrName>ppt_y</p:attrName>
                                        </p:attrNameLst>
                                      </p:cBhvr>
                                      <p:tavLst>
                                        <p:tav tm="0">
                                          <p:val>
                                            <p:strVal val="#ppt_y+#ppt_h*1.125000"/>
                                          </p:val>
                                        </p:tav>
                                        <p:tav tm="100000">
                                          <p:val>
                                            <p:strVal val="#ppt_y"/>
                                          </p:val>
                                        </p:tav>
                                      </p:tavLst>
                                    </p:anim>
                                    <p:animEffect transition="in" filter="wipe(up)">
                                      <p:cBhvr>
                                        <p:cTn id="26" dur="500"/>
                                        <p:tgtEl>
                                          <p:spTgt spid="294"/>
                                        </p:tgtEl>
                                      </p:cBhvr>
                                    </p:animEffect>
                                  </p:childTnLst>
                                </p:cTn>
                              </p:par>
                              <p:par>
                                <p:cTn id="27" presetID="12" presetClass="entr" presetSubtype="4" fill="hold" grpId="0" nodeType="withEffect">
                                  <p:stCondLst>
                                    <p:cond delay="0"/>
                                  </p:stCondLst>
                                  <p:childTnLst>
                                    <p:set>
                                      <p:cBhvr>
                                        <p:cTn id="28" dur="1" fill="hold">
                                          <p:stCondLst>
                                            <p:cond delay="0"/>
                                          </p:stCondLst>
                                        </p:cTn>
                                        <p:tgtEl>
                                          <p:spTgt spid="295"/>
                                        </p:tgtEl>
                                        <p:attrNameLst>
                                          <p:attrName>style.visibility</p:attrName>
                                        </p:attrNameLst>
                                      </p:cBhvr>
                                      <p:to>
                                        <p:strVal val="visible"/>
                                      </p:to>
                                    </p:set>
                                    <p:anim calcmode="lin" valueType="num">
                                      <p:cBhvr additive="base">
                                        <p:cTn id="29" dur="500"/>
                                        <p:tgtEl>
                                          <p:spTgt spid="295"/>
                                        </p:tgtEl>
                                        <p:attrNameLst>
                                          <p:attrName>ppt_y</p:attrName>
                                        </p:attrNameLst>
                                      </p:cBhvr>
                                      <p:tavLst>
                                        <p:tav tm="0">
                                          <p:val>
                                            <p:strVal val="#ppt_y+#ppt_h*1.125000"/>
                                          </p:val>
                                        </p:tav>
                                        <p:tav tm="100000">
                                          <p:val>
                                            <p:strVal val="#ppt_y"/>
                                          </p:val>
                                        </p:tav>
                                      </p:tavLst>
                                    </p:anim>
                                    <p:animEffect transition="in" filter="wipe(up)">
                                      <p:cBhvr>
                                        <p:cTn id="30" dur="500"/>
                                        <p:tgtEl>
                                          <p:spTgt spid="295"/>
                                        </p:tgtEl>
                                      </p:cBhvr>
                                    </p:animEffect>
                                  </p:childTnLst>
                                </p:cTn>
                              </p:par>
                              <p:par>
                                <p:cTn id="31" presetID="12" presetClass="entr" presetSubtype="4" fill="hold" grpId="0" nodeType="withEffect">
                                  <p:stCondLst>
                                    <p:cond delay="0"/>
                                  </p:stCondLst>
                                  <p:childTnLst>
                                    <p:set>
                                      <p:cBhvr>
                                        <p:cTn id="32" dur="1" fill="hold">
                                          <p:stCondLst>
                                            <p:cond delay="0"/>
                                          </p:stCondLst>
                                        </p:cTn>
                                        <p:tgtEl>
                                          <p:spTgt spid="296"/>
                                        </p:tgtEl>
                                        <p:attrNameLst>
                                          <p:attrName>style.visibility</p:attrName>
                                        </p:attrNameLst>
                                      </p:cBhvr>
                                      <p:to>
                                        <p:strVal val="visible"/>
                                      </p:to>
                                    </p:set>
                                    <p:anim calcmode="lin" valueType="num">
                                      <p:cBhvr additive="base">
                                        <p:cTn id="33" dur="500"/>
                                        <p:tgtEl>
                                          <p:spTgt spid="296"/>
                                        </p:tgtEl>
                                        <p:attrNameLst>
                                          <p:attrName>ppt_y</p:attrName>
                                        </p:attrNameLst>
                                      </p:cBhvr>
                                      <p:tavLst>
                                        <p:tav tm="0">
                                          <p:val>
                                            <p:strVal val="#ppt_y+#ppt_h*1.125000"/>
                                          </p:val>
                                        </p:tav>
                                        <p:tav tm="100000">
                                          <p:val>
                                            <p:strVal val="#ppt_y"/>
                                          </p:val>
                                        </p:tav>
                                      </p:tavLst>
                                    </p:anim>
                                    <p:animEffect transition="in" filter="wipe(up)">
                                      <p:cBhvr>
                                        <p:cTn id="34" dur="500"/>
                                        <p:tgtEl>
                                          <p:spTgt spid="296"/>
                                        </p:tgtEl>
                                      </p:cBhvr>
                                    </p:animEffect>
                                  </p:childTnLst>
                                </p:cTn>
                              </p:par>
                              <p:par>
                                <p:cTn id="35" presetID="12" presetClass="exit" presetSubtype="4" fill="hold" grpId="1" nodeType="withEffect">
                                  <p:stCondLst>
                                    <p:cond delay="0"/>
                                  </p:stCondLst>
                                  <p:childTnLst>
                                    <p:anim calcmode="lin" valueType="num">
                                      <p:cBhvr additive="base">
                                        <p:cTn id="36" dur="500"/>
                                        <p:tgtEl>
                                          <p:spTgt spid="226"/>
                                        </p:tgtEl>
                                        <p:attrNameLst>
                                          <p:attrName>ppt_y</p:attrName>
                                        </p:attrNameLst>
                                      </p:cBhvr>
                                      <p:tavLst>
                                        <p:tav tm="0">
                                          <p:val>
                                            <p:strVal val="#ppt_y"/>
                                          </p:val>
                                        </p:tav>
                                        <p:tav tm="100000">
                                          <p:val>
                                            <p:strVal val="#ppt_y+#ppt_h*1.125000"/>
                                          </p:val>
                                        </p:tav>
                                      </p:tavLst>
                                    </p:anim>
                                    <p:animEffect transition="out" filter="wipe(down)">
                                      <p:cBhvr>
                                        <p:cTn id="37" dur="500"/>
                                        <p:tgtEl>
                                          <p:spTgt spid="226"/>
                                        </p:tgtEl>
                                      </p:cBhvr>
                                    </p:animEffect>
                                    <p:set>
                                      <p:cBhvr>
                                        <p:cTn id="38" dur="1" fill="hold">
                                          <p:stCondLst>
                                            <p:cond delay="499"/>
                                          </p:stCondLst>
                                        </p:cTn>
                                        <p:tgtEl>
                                          <p:spTgt spid="226"/>
                                        </p:tgtEl>
                                        <p:attrNameLst>
                                          <p:attrName>style.visibility</p:attrName>
                                        </p:attrNameLst>
                                      </p:cBhvr>
                                      <p:to>
                                        <p:strVal val="hidden"/>
                                      </p:to>
                                    </p:set>
                                  </p:childTnLst>
                                </p:cTn>
                              </p:par>
                              <p:par>
                                <p:cTn id="39" presetID="12" presetClass="exit" presetSubtype="4" fill="hold" grpId="1" nodeType="withEffect">
                                  <p:stCondLst>
                                    <p:cond delay="0"/>
                                  </p:stCondLst>
                                  <p:childTnLst>
                                    <p:anim calcmode="lin" valueType="num">
                                      <p:cBhvr additive="base">
                                        <p:cTn id="40" dur="500"/>
                                        <p:tgtEl>
                                          <p:spTgt spid="2"/>
                                        </p:tgtEl>
                                        <p:attrNameLst>
                                          <p:attrName>ppt_y</p:attrName>
                                        </p:attrNameLst>
                                      </p:cBhvr>
                                      <p:tavLst>
                                        <p:tav tm="0">
                                          <p:val>
                                            <p:strVal val="#ppt_y"/>
                                          </p:val>
                                        </p:tav>
                                        <p:tav tm="100000">
                                          <p:val>
                                            <p:strVal val="#ppt_y+#ppt_h*1.125000"/>
                                          </p:val>
                                        </p:tav>
                                      </p:tavLst>
                                    </p:anim>
                                    <p:animEffect transition="out" filter="wipe(down)">
                                      <p:cBhvr>
                                        <p:cTn id="41" dur="500"/>
                                        <p:tgtEl>
                                          <p:spTgt spid="2"/>
                                        </p:tgtEl>
                                      </p:cBhvr>
                                    </p:animEffect>
                                    <p:set>
                                      <p:cBhvr>
                                        <p:cTn id="42"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226" grpId="0" animBg="1"/>
      <p:bldP spid="226" grpId="1" animBg="1"/>
      <p:bldP spid="287" grpId="0" animBg="1"/>
      <p:bldP spid="292" grpId="0" animBg="1"/>
      <p:bldP spid="293" grpId="0" animBg="1"/>
      <p:bldP spid="294" grpId="0" animBg="1"/>
      <p:bldP spid="295" grpId="0" animBg="1"/>
      <p:bldP spid="29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C47A1E7-2F23-6847-BB6D-D26B027A198C}"/>
              </a:ext>
            </a:extLst>
          </p:cNvPr>
          <p:cNvSpPr>
            <a:spLocks noGrp="1"/>
          </p:cNvSpPr>
          <p:nvPr>
            <p:ph type="sldNum" sz="quarter" idx="12"/>
          </p:nvPr>
        </p:nvSpPr>
        <p:spPr>
          <a:xfrm>
            <a:off x="8610600" y="6356350"/>
            <a:ext cx="2743200" cy="365125"/>
          </a:xfrm>
        </p:spPr>
        <p:txBody>
          <a:bodyPr/>
          <a:lstStyle/>
          <a:p>
            <a:fld id="{1E977B67-EAC5-4BBB-8F41-E936E21C3F66}" type="slidenum">
              <a:rPr lang="en-US" smtClean="0"/>
              <a:t>2</a:t>
            </a:fld>
            <a:endParaRPr lang="en-US"/>
          </a:p>
        </p:txBody>
      </p:sp>
      <p:sp>
        <p:nvSpPr>
          <p:cNvPr id="10" name="Title 1">
            <a:extLst>
              <a:ext uri="{FF2B5EF4-FFF2-40B4-BE49-F238E27FC236}">
                <a16:creationId xmlns:a16="http://schemas.microsoft.com/office/drawing/2014/main" id="{62DC9C6B-812F-4C90-ABBF-67E69DBC6FFF}"/>
              </a:ext>
            </a:extLst>
          </p:cNvPr>
          <p:cNvSpPr txBox="1">
            <a:spLocks/>
          </p:cNvSpPr>
          <p:nvPr/>
        </p:nvSpPr>
        <p:spPr>
          <a:xfrm>
            <a:off x="838200" y="394039"/>
            <a:ext cx="450162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t>Inductive Kernels</a:t>
            </a:r>
          </a:p>
        </p:txBody>
      </p:sp>
      <p:grpSp>
        <p:nvGrpSpPr>
          <p:cNvPr id="40" name="Group 39">
            <a:extLst>
              <a:ext uri="{FF2B5EF4-FFF2-40B4-BE49-F238E27FC236}">
                <a16:creationId xmlns:a16="http://schemas.microsoft.com/office/drawing/2014/main" id="{35C7A4DA-48CD-C740-A367-8169E0683BBE}"/>
              </a:ext>
            </a:extLst>
          </p:cNvPr>
          <p:cNvGrpSpPr/>
          <p:nvPr/>
        </p:nvGrpSpPr>
        <p:grpSpPr>
          <a:xfrm>
            <a:off x="5880128" y="250907"/>
            <a:ext cx="4442790" cy="1854952"/>
            <a:chOff x="5857268" y="142421"/>
            <a:chExt cx="4442790" cy="1854952"/>
          </a:xfrm>
        </p:grpSpPr>
        <p:sp>
          <p:nvSpPr>
            <p:cNvPr id="7" name="Rectangle 6">
              <a:extLst>
                <a:ext uri="{FF2B5EF4-FFF2-40B4-BE49-F238E27FC236}">
                  <a16:creationId xmlns:a16="http://schemas.microsoft.com/office/drawing/2014/main" id="{602C4D20-5CE3-8744-A920-AF6C2588AF09}"/>
                </a:ext>
              </a:extLst>
            </p:cNvPr>
            <p:cNvSpPr/>
            <p:nvPr/>
          </p:nvSpPr>
          <p:spPr>
            <a:xfrm>
              <a:off x="6262703" y="142421"/>
              <a:ext cx="1828800" cy="18288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p:sp>
          <p:nvSpPr>
            <p:cNvPr id="8" name="TextBox 7">
              <a:extLst>
                <a:ext uri="{FF2B5EF4-FFF2-40B4-BE49-F238E27FC236}">
                  <a16:creationId xmlns:a16="http://schemas.microsoft.com/office/drawing/2014/main" id="{CC138D1F-889E-DC40-A42C-A326FC4C49BB}"/>
                </a:ext>
              </a:extLst>
            </p:cNvPr>
            <p:cNvSpPr txBox="1"/>
            <p:nvPr/>
          </p:nvSpPr>
          <p:spPr>
            <a:xfrm>
              <a:off x="5857268" y="790585"/>
              <a:ext cx="2688557" cy="584775"/>
            </a:xfrm>
            <a:prstGeom prst="rect">
              <a:avLst/>
            </a:prstGeom>
            <a:noFill/>
          </p:spPr>
          <p:txBody>
            <a:bodyPr wrap="none" rtlCol="0">
              <a:spAutoFit/>
            </a:bodyPr>
            <a:lstStyle/>
            <a:p>
              <a:r>
                <a:rPr lang="en-US" sz="3200"/>
                <a:t>F(                    )</a:t>
              </a:r>
              <a:r>
                <a:rPr lang="en-US" altLang="zh-CN" sz="3200"/>
                <a:t>=</a:t>
              </a:r>
              <a:endParaRPr lang="en-US" sz="3200"/>
            </a:p>
          </p:txBody>
        </p:sp>
        <p:sp>
          <p:nvSpPr>
            <p:cNvPr id="15" name="Rectangle 14">
              <a:extLst>
                <a:ext uri="{FF2B5EF4-FFF2-40B4-BE49-F238E27FC236}">
                  <a16:creationId xmlns:a16="http://schemas.microsoft.com/office/drawing/2014/main" id="{E65F3F65-9E59-614B-9DFB-572EB02BE67C}"/>
                </a:ext>
              </a:extLst>
            </p:cNvPr>
            <p:cNvSpPr/>
            <p:nvPr/>
          </p:nvSpPr>
          <p:spPr>
            <a:xfrm>
              <a:off x="8471258" y="168573"/>
              <a:ext cx="1828800" cy="18288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dirty="0"/>
            </a:p>
          </p:txBody>
        </p:sp>
        <p:sp>
          <p:nvSpPr>
            <p:cNvPr id="16" name="Rectangle 15">
              <a:extLst>
                <a:ext uri="{FF2B5EF4-FFF2-40B4-BE49-F238E27FC236}">
                  <a16:creationId xmlns:a16="http://schemas.microsoft.com/office/drawing/2014/main" id="{4C96CE89-0D54-CE45-8812-40A2D77855B4}"/>
                </a:ext>
              </a:extLst>
            </p:cNvPr>
            <p:cNvSpPr/>
            <p:nvPr/>
          </p:nvSpPr>
          <p:spPr>
            <a:xfrm>
              <a:off x="8471258" y="625773"/>
              <a:ext cx="457200" cy="137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p:sp>
          <p:nvSpPr>
            <p:cNvPr id="17" name="Rectangle 16">
              <a:extLst>
                <a:ext uri="{FF2B5EF4-FFF2-40B4-BE49-F238E27FC236}">
                  <a16:creationId xmlns:a16="http://schemas.microsoft.com/office/drawing/2014/main" id="{8A79FB22-ED4E-DD43-8922-8E130100AD42}"/>
                </a:ext>
              </a:extLst>
            </p:cNvPr>
            <p:cNvSpPr/>
            <p:nvPr/>
          </p:nvSpPr>
          <p:spPr>
            <a:xfrm rot="16200000">
              <a:off x="9157058" y="-517227"/>
              <a:ext cx="457200" cy="18288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p:grpSp>
      <p:grpSp>
        <p:nvGrpSpPr>
          <p:cNvPr id="39" name="Group 38">
            <a:extLst>
              <a:ext uri="{FF2B5EF4-FFF2-40B4-BE49-F238E27FC236}">
                <a16:creationId xmlns:a16="http://schemas.microsoft.com/office/drawing/2014/main" id="{E2A73B1F-A78C-BE40-B24E-CF700D0385E8}"/>
              </a:ext>
            </a:extLst>
          </p:cNvPr>
          <p:cNvGrpSpPr/>
          <p:nvPr/>
        </p:nvGrpSpPr>
        <p:grpSpPr>
          <a:xfrm>
            <a:off x="6674200" y="2208285"/>
            <a:ext cx="3633389" cy="1397752"/>
            <a:chOff x="7306749" y="2193320"/>
            <a:chExt cx="3633389" cy="1397752"/>
          </a:xfrm>
        </p:grpSpPr>
        <p:sp>
          <p:nvSpPr>
            <p:cNvPr id="18" name="Rectangle 17">
              <a:extLst>
                <a:ext uri="{FF2B5EF4-FFF2-40B4-BE49-F238E27FC236}">
                  <a16:creationId xmlns:a16="http://schemas.microsoft.com/office/drawing/2014/main" id="{EBA98BEA-7FF0-BF40-B36B-E89C35DC4210}"/>
                </a:ext>
              </a:extLst>
            </p:cNvPr>
            <p:cNvSpPr/>
            <p:nvPr/>
          </p:nvSpPr>
          <p:spPr>
            <a:xfrm>
              <a:off x="7710681" y="2219472"/>
              <a:ext cx="1371600" cy="13716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p:sp>
          <p:nvSpPr>
            <p:cNvPr id="20" name="TextBox 19">
              <a:extLst>
                <a:ext uri="{FF2B5EF4-FFF2-40B4-BE49-F238E27FC236}">
                  <a16:creationId xmlns:a16="http://schemas.microsoft.com/office/drawing/2014/main" id="{9C108818-3FD4-1649-87A5-AE709DB7DAE5}"/>
                </a:ext>
              </a:extLst>
            </p:cNvPr>
            <p:cNvSpPr txBox="1"/>
            <p:nvPr/>
          </p:nvSpPr>
          <p:spPr>
            <a:xfrm>
              <a:off x="7306749" y="2612884"/>
              <a:ext cx="2223686" cy="584775"/>
            </a:xfrm>
            <a:prstGeom prst="rect">
              <a:avLst/>
            </a:prstGeom>
            <a:noFill/>
          </p:spPr>
          <p:txBody>
            <a:bodyPr wrap="none" rtlCol="0">
              <a:spAutoFit/>
            </a:bodyPr>
            <a:lstStyle/>
            <a:p>
              <a:r>
                <a:rPr lang="en-US" sz="3200"/>
                <a:t>F(               )</a:t>
              </a:r>
              <a:r>
                <a:rPr lang="en-US" altLang="zh-CN" sz="3200"/>
                <a:t>=</a:t>
              </a:r>
              <a:endParaRPr lang="en-US" sz="3200"/>
            </a:p>
          </p:txBody>
        </p:sp>
        <p:sp>
          <p:nvSpPr>
            <p:cNvPr id="21" name="Rectangle 20">
              <a:extLst>
                <a:ext uri="{FF2B5EF4-FFF2-40B4-BE49-F238E27FC236}">
                  <a16:creationId xmlns:a16="http://schemas.microsoft.com/office/drawing/2014/main" id="{5171F68E-815E-E94C-8BC8-FCE5841C36D8}"/>
                </a:ext>
              </a:extLst>
            </p:cNvPr>
            <p:cNvSpPr/>
            <p:nvPr/>
          </p:nvSpPr>
          <p:spPr>
            <a:xfrm>
              <a:off x="9568538" y="2193320"/>
              <a:ext cx="1371600" cy="137160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p:sp>
          <p:nvSpPr>
            <p:cNvPr id="22" name="Rectangle 21">
              <a:extLst>
                <a:ext uri="{FF2B5EF4-FFF2-40B4-BE49-F238E27FC236}">
                  <a16:creationId xmlns:a16="http://schemas.microsoft.com/office/drawing/2014/main" id="{EC054676-B810-BA4C-9658-93636282D303}"/>
                </a:ext>
              </a:extLst>
            </p:cNvPr>
            <p:cNvSpPr/>
            <p:nvPr/>
          </p:nvSpPr>
          <p:spPr>
            <a:xfrm>
              <a:off x="9568538" y="2650520"/>
              <a:ext cx="4572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p:sp>
          <p:nvSpPr>
            <p:cNvPr id="23" name="Rectangle 22">
              <a:extLst>
                <a:ext uri="{FF2B5EF4-FFF2-40B4-BE49-F238E27FC236}">
                  <a16:creationId xmlns:a16="http://schemas.microsoft.com/office/drawing/2014/main" id="{314AF8CF-A353-3B49-AA0C-32AC692C1371}"/>
                </a:ext>
              </a:extLst>
            </p:cNvPr>
            <p:cNvSpPr/>
            <p:nvPr/>
          </p:nvSpPr>
          <p:spPr>
            <a:xfrm rot="16200000">
              <a:off x="10025738" y="1736120"/>
              <a:ext cx="457200" cy="137160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p:grpSp>
      <p:grpSp>
        <p:nvGrpSpPr>
          <p:cNvPr id="41" name="Group 40">
            <a:extLst>
              <a:ext uri="{FF2B5EF4-FFF2-40B4-BE49-F238E27FC236}">
                <a16:creationId xmlns:a16="http://schemas.microsoft.com/office/drawing/2014/main" id="{82B0183A-F954-AB4D-8696-44BFAC1B6D44}"/>
              </a:ext>
            </a:extLst>
          </p:cNvPr>
          <p:cNvGrpSpPr/>
          <p:nvPr/>
        </p:nvGrpSpPr>
        <p:grpSpPr>
          <a:xfrm>
            <a:off x="7535469" y="3717662"/>
            <a:ext cx="2764586" cy="920256"/>
            <a:chOff x="8175552" y="3745606"/>
            <a:chExt cx="2764586" cy="920256"/>
          </a:xfrm>
        </p:grpSpPr>
        <p:sp>
          <p:nvSpPr>
            <p:cNvPr id="24" name="Rectangle 23">
              <a:extLst>
                <a:ext uri="{FF2B5EF4-FFF2-40B4-BE49-F238E27FC236}">
                  <a16:creationId xmlns:a16="http://schemas.microsoft.com/office/drawing/2014/main" id="{17D514AB-F86C-454A-8485-3259E777209F}"/>
                </a:ext>
              </a:extLst>
            </p:cNvPr>
            <p:cNvSpPr/>
            <p:nvPr/>
          </p:nvSpPr>
          <p:spPr>
            <a:xfrm>
              <a:off x="8587905" y="3745606"/>
              <a:ext cx="914400" cy="91440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p:sp>
          <p:nvSpPr>
            <p:cNvPr id="25" name="TextBox 24">
              <a:extLst>
                <a:ext uri="{FF2B5EF4-FFF2-40B4-BE49-F238E27FC236}">
                  <a16:creationId xmlns:a16="http://schemas.microsoft.com/office/drawing/2014/main" id="{BCEF38B7-FB0D-A942-A159-AA1B0EC606BA}"/>
                </a:ext>
              </a:extLst>
            </p:cNvPr>
            <p:cNvSpPr txBox="1"/>
            <p:nvPr/>
          </p:nvSpPr>
          <p:spPr>
            <a:xfrm>
              <a:off x="8175552" y="3910419"/>
              <a:ext cx="1758815" cy="584775"/>
            </a:xfrm>
            <a:prstGeom prst="rect">
              <a:avLst/>
            </a:prstGeom>
            <a:noFill/>
          </p:spPr>
          <p:txBody>
            <a:bodyPr wrap="none" rtlCol="0">
              <a:spAutoFit/>
            </a:bodyPr>
            <a:lstStyle/>
            <a:p>
              <a:r>
                <a:rPr lang="en-US" sz="3200"/>
                <a:t>F(          )</a:t>
              </a:r>
              <a:r>
                <a:rPr lang="en-US" altLang="zh-CN" sz="3200"/>
                <a:t>=</a:t>
              </a:r>
              <a:endParaRPr lang="en-US" sz="3200"/>
            </a:p>
          </p:txBody>
        </p:sp>
        <p:sp>
          <p:nvSpPr>
            <p:cNvPr id="26" name="Rectangle 25">
              <a:extLst>
                <a:ext uri="{FF2B5EF4-FFF2-40B4-BE49-F238E27FC236}">
                  <a16:creationId xmlns:a16="http://schemas.microsoft.com/office/drawing/2014/main" id="{F13B1786-B17E-5D4A-BCCB-43057389C32F}"/>
                </a:ext>
              </a:extLst>
            </p:cNvPr>
            <p:cNvSpPr/>
            <p:nvPr/>
          </p:nvSpPr>
          <p:spPr>
            <a:xfrm>
              <a:off x="10025738" y="3745606"/>
              <a:ext cx="914400" cy="9144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p:sp>
          <p:nvSpPr>
            <p:cNvPr id="27" name="Rectangle 26">
              <a:extLst>
                <a:ext uri="{FF2B5EF4-FFF2-40B4-BE49-F238E27FC236}">
                  <a16:creationId xmlns:a16="http://schemas.microsoft.com/office/drawing/2014/main" id="{5729FE8B-7547-9743-9446-A2CDF3C8AD4C}"/>
                </a:ext>
              </a:extLst>
            </p:cNvPr>
            <p:cNvSpPr/>
            <p:nvPr/>
          </p:nvSpPr>
          <p:spPr>
            <a:xfrm>
              <a:off x="10025738" y="4208662"/>
              <a:ext cx="4572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p:sp>
          <p:nvSpPr>
            <p:cNvPr id="28" name="Rectangle 27">
              <a:extLst>
                <a:ext uri="{FF2B5EF4-FFF2-40B4-BE49-F238E27FC236}">
                  <a16:creationId xmlns:a16="http://schemas.microsoft.com/office/drawing/2014/main" id="{F258816C-A7B2-D346-BCF7-F7E006D72F04}"/>
                </a:ext>
              </a:extLst>
            </p:cNvPr>
            <p:cNvSpPr/>
            <p:nvPr/>
          </p:nvSpPr>
          <p:spPr>
            <a:xfrm rot="16200000">
              <a:off x="10254338" y="3519934"/>
              <a:ext cx="457200" cy="9144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p:grpSp>
      <p:grpSp>
        <p:nvGrpSpPr>
          <p:cNvPr id="38" name="Group 37">
            <a:extLst>
              <a:ext uri="{FF2B5EF4-FFF2-40B4-BE49-F238E27FC236}">
                <a16:creationId xmlns:a16="http://schemas.microsoft.com/office/drawing/2014/main" id="{4DF43DF1-8FA2-3745-A822-01DDCB686857}"/>
              </a:ext>
            </a:extLst>
          </p:cNvPr>
          <p:cNvGrpSpPr/>
          <p:nvPr/>
        </p:nvGrpSpPr>
        <p:grpSpPr>
          <a:xfrm>
            <a:off x="8494118" y="4769839"/>
            <a:ext cx="1828800" cy="1828800"/>
            <a:chOff x="9111338" y="4973457"/>
            <a:chExt cx="1828800" cy="1828800"/>
          </a:xfrm>
        </p:grpSpPr>
        <p:sp>
          <p:nvSpPr>
            <p:cNvPr id="32" name="Rectangle 31">
              <a:extLst>
                <a:ext uri="{FF2B5EF4-FFF2-40B4-BE49-F238E27FC236}">
                  <a16:creationId xmlns:a16="http://schemas.microsoft.com/office/drawing/2014/main" id="{D18F00C1-6716-E84A-8C04-185EBF770781}"/>
                </a:ext>
              </a:extLst>
            </p:cNvPr>
            <p:cNvSpPr/>
            <p:nvPr/>
          </p:nvSpPr>
          <p:spPr>
            <a:xfrm rot="16200000">
              <a:off x="9797138" y="4287657"/>
              <a:ext cx="457200" cy="18288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p:sp>
          <p:nvSpPr>
            <p:cNvPr id="33" name="Rectangle 32">
              <a:extLst>
                <a:ext uri="{FF2B5EF4-FFF2-40B4-BE49-F238E27FC236}">
                  <a16:creationId xmlns:a16="http://schemas.microsoft.com/office/drawing/2014/main" id="{E98E62D2-A2C4-D641-BC99-C74E7E1E717F}"/>
                </a:ext>
              </a:extLst>
            </p:cNvPr>
            <p:cNvSpPr/>
            <p:nvPr/>
          </p:nvSpPr>
          <p:spPr>
            <a:xfrm rot="16200000">
              <a:off x="10025738" y="4973457"/>
              <a:ext cx="457200" cy="137160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p:sp>
          <p:nvSpPr>
            <p:cNvPr id="34" name="Rectangle 33">
              <a:extLst>
                <a:ext uri="{FF2B5EF4-FFF2-40B4-BE49-F238E27FC236}">
                  <a16:creationId xmlns:a16="http://schemas.microsoft.com/office/drawing/2014/main" id="{29F46561-B605-CF4C-A2CE-99C2954BEB1A}"/>
                </a:ext>
              </a:extLst>
            </p:cNvPr>
            <p:cNvSpPr/>
            <p:nvPr/>
          </p:nvSpPr>
          <p:spPr>
            <a:xfrm rot="16200000">
              <a:off x="10254338" y="5659257"/>
              <a:ext cx="457200" cy="9144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p:sp>
          <p:nvSpPr>
            <p:cNvPr id="35" name="Rectangle 34">
              <a:extLst>
                <a:ext uri="{FF2B5EF4-FFF2-40B4-BE49-F238E27FC236}">
                  <a16:creationId xmlns:a16="http://schemas.microsoft.com/office/drawing/2014/main" id="{504F16A4-B100-8141-A93E-9A3B4C58F227}"/>
                </a:ext>
              </a:extLst>
            </p:cNvPr>
            <p:cNvSpPr/>
            <p:nvPr/>
          </p:nvSpPr>
          <p:spPr>
            <a:xfrm>
              <a:off x="10482938" y="6345057"/>
              <a:ext cx="457200" cy="4572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p:grpSp>
      <p:sp>
        <p:nvSpPr>
          <p:cNvPr id="37" name="Content Placeholder 2">
            <a:extLst>
              <a:ext uri="{FF2B5EF4-FFF2-40B4-BE49-F238E27FC236}">
                <a16:creationId xmlns:a16="http://schemas.microsoft.com/office/drawing/2014/main" id="{A7DE13D6-2C6C-9945-B6C5-2C596043067D}"/>
              </a:ext>
            </a:extLst>
          </p:cNvPr>
          <p:cNvSpPr>
            <a:spLocks noGrp="1"/>
          </p:cNvSpPr>
          <p:nvPr>
            <p:ph idx="1"/>
          </p:nvPr>
        </p:nvSpPr>
        <p:spPr>
          <a:xfrm>
            <a:off x="838200" y="1825625"/>
            <a:ext cx="6064583" cy="4351338"/>
          </a:xfrm>
        </p:spPr>
        <p:txBody>
          <a:bodyPr>
            <a:normAutofit/>
          </a:bodyPr>
          <a:lstStyle/>
          <a:p>
            <a:r>
              <a:rPr lang="en-US" sz="3600" dirty="0"/>
              <a:t>Inductive Kernels</a:t>
            </a:r>
          </a:p>
          <a:p>
            <a:pPr lvl="1"/>
            <a:r>
              <a:rPr lang="en-US" sz="3200" dirty="0"/>
              <a:t>QR, SVD, Cholesky, Solver</a:t>
            </a:r>
          </a:p>
          <a:p>
            <a:pPr marL="0" indent="0">
              <a:buNone/>
            </a:pPr>
            <a:endParaRPr lang="en-US" sz="3600" dirty="0"/>
          </a:p>
          <a:p>
            <a:r>
              <a:rPr lang="en-US" sz="3600" dirty="0"/>
              <a:t>Challenges</a:t>
            </a:r>
          </a:p>
          <a:p>
            <a:pPr lvl="1"/>
            <a:r>
              <a:rPr lang="en-US" sz="3200" dirty="0"/>
              <a:t>Poor vectorization</a:t>
            </a:r>
          </a:p>
          <a:p>
            <a:pPr lvl="1"/>
            <a:r>
              <a:rPr lang="en-US" sz="3200" dirty="0"/>
              <a:t>Too small to be multi-threaded</a:t>
            </a:r>
          </a:p>
        </p:txBody>
      </p:sp>
      <p:grpSp>
        <p:nvGrpSpPr>
          <p:cNvPr id="44" name="Group 43">
            <a:extLst>
              <a:ext uri="{FF2B5EF4-FFF2-40B4-BE49-F238E27FC236}">
                <a16:creationId xmlns:a16="http://schemas.microsoft.com/office/drawing/2014/main" id="{0D89509D-9D9A-8841-B421-96E412B6D7FE}"/>
              </a:ext>
            </a:extLst>
          </p:cNvPr>
          <p:cNvGrpSpPr/>
          <p:nvPr/>
        </p:nvGrpSpPr>
        <p:grpSpPr>
          <a:xfrm>
            <a:off x="10300055" y="277059"/>
            <a:ext cx="1530801" cy="1828799"/>
            <a:chOff x="10300055" y="168573"/>
            <a:chExt cx="1530801" cy="1828799"/>
          </a:xfrm>
        </p:grpSpPr>
        <p:sp>
          <p:nvSpPr>
            <p:cNvPr id="31" name="Left Brace 30">
              <a:extLst>
                <a:ext uri="{FF2B5EF4-FFF2-40B4-BE49-F238E27FC236}">
                  <a16:creationId xmlns:a16="http://schemas.microsoft.com/office/drawing/2014/main" id="{776B91D6-AD4B-6542-B524-15A9C9A0DF2E}"/>
                </a:ext>
              </a:extLst>
            </p:cNvPr>
            <p:cNvSpPr/>
            <p:nvPr/>
          </p:nvSpPr>
          <p:spPr>
            <a:xfrm flipH="1">
              <a:off x="10300055" y="168573"/>
              <a:ext cx="424543" cy="1828799"/>
            </a:xfrm>
            <a:prstGeom prst="leftBrace">
              <a:avLst>
                <a:gd name="adj1" fmla="val 106152"/>
                <a:gd name="adj2" fmla="val 50000"/>
              </a:avLst>
            </a:prstGeom>
            <a:ln w="28575"/>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43" name="TextBox 42">
              <a:extLst>
                <a:ext uri="{FF2B5EF4-FFF2-40B4-BE49-F238E27FC236}">
                  <a16:creationId xmlns:a16="http://schemas.microsoft.com/office/drawing/2014/main" id="{15C4F7CC-9E5B-884D-8ECA-00936E2B2AD0}"/>
                </a:ext>
              </a:extLst>
            </p:cNvPr>
            <p:cNvSpPr txBox="1"/>
            <p:nvPr/>
          </p:nvSpPr>
          <p:spPr>
            <a:xfrm>
              <a:off x="10732478" y="872155"/>
              <a:ext cx="1098378" cy="523220"/>
            </a:xfrm>
            <a:prstGeom prst="rect">
              <a:avLst/>
            </a:prstGeom>
            <a:noFill/>
          </p:spPr>
          <p:txBody>
            <a:bodyPr wrap="none" rtlCol="0">
              <a:spAutoFit/>
            </a:bodyPr>
            <a:lstStyle/>
            <a:p>
              <a:r>
                <a:rPr lang="en-US" sz="2800" b="1"/>
                <a:t>12..32</a:t>
              </a:r>
            </a:p>
          </p:txBody>
        </p:sp>
      </p:grpSp>
    </p:spTree>
    <p:extLst>
      <p:ext uri="{BB962C8B-B14F-4D97-AF65-F5344CB8AC3E}">
        <p14:creationId xmlns:p14="http://schemas.microsoft.com/office/powerpoint/2010/main" val="83415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fade">
                                      <p:cBhvr>
                                        <p:cTn id="11" dur="500"/>
                                        <p:tgtEl>
                                          <p:spTgt spid="39"/>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fade">
                                      <p:cBhvr>
                                        <p:cTn id="15" dur="500"/>
                                        <p:tgtEl>
                                          <p:spTgt spid="41"/>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fade">
                                      <p:cBhvr>
                                        <p:cTn id="19" dur="500"/>
                                        <p:tgtEl>
                                          <p:spTgt spid="38"/>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7BB83-A906-473D-A11F-2D889EC3D8DC}"/>
              </a:ext>
            </a:extLst>
          </p:cNvPr>
          <p:cNvSpPr>
            <a:spLocks noGrp="1"/>
          </p:cNvSpPr>
          <p:nvPr>
            <p:ph type="title"/>
          </p:nvPr>
        </p:nvSpPr>
        <p:spPr>
          <a:xfrm>
            <a:off x="838200" y="18255"/>
            <a:ext cx="10515600" cy="1325563"/>
          </a:xfrm>
        </p:spPr>
        <p:txBody>
          <a:bodyPr/>
          <a:lstStyle/>
          <a:p>
            <a:r>
              <a:rPr lang="en-US" dirty="0"/>
              <a:t>Outline</a:t>
            </a:r>
          </a:p>
        </p:txBody>
      </p:sp>
      <p:sp>
        <p:nvSpPr>
          <p:cNvPr id="3" name="Content Placeholder 2">
            <a:extLst>
              <a:ext uri="{FF2B5EF4-FFF2-40B4-BE49-F238E27FC236}">
                <a16:creationId xmlns:a16="http://schemas.microsoft.com/office/drawing/2014/main" id="{BE83CAC9-B39A-4E55-B5DA-AC40DCB539E3}"/>
              </a:ext>
            </a:extLst>
          </p:cNvPr>
          <p:cNvSpPr>
            <a:spLocks noGrp="1"/>
          </p:cNvSpPr>
          <p:nvPr>
            <p:ph idx="1"/>
          </p:nvPr>
        </p:nvSpPr>
        <p:spPr>
          <a:xfrm>
            <a:off x="838200" y="1343818"/>
            <a:ext cx="10515600" cy="4833145"/>
          </a:xfrm>
        </p:spPr>
        <p:txBody>
          <a:bodyPr>
            <a:normAutofit/>
          </a:bodyPr>
          <a:lstStyle/>
          <a:p>
            <a:r>
              <a:rPr lang="en-US" sz="3600" dirty="0"/>
              <a:t>Spatial Architecture</a:t>
            </a:r>
          </a:p>
          <a:p>
            <a:r>
              <a:rPr lang="en-US" sz="3600" dirty="0"/>
              <a:t>REVEL: Reconfigurable Vector Lanes</a:t>
            </a:r>
          </a:p>
          <a:p>
            <a:r>
              <a:rPr lang="en-US" sz="3600" b="1" dirty="0"/>
              <a:t>Evaluation</a:t>
            </a:r>
            <a:endParaRPr lang="en-US" sz="3200" b="1" dirty="0"/>
          </a:p>
          <a:p>
            <a:pPr lvl="1"/>
            <a:r>
              <a:rPr lang="en-US" sz="3200" b="1" dirty="0"/>
              <a:t>Methodology</a:t>
            </a:r>
          </a:p>
          <a:p>
            <a:pPr lvl="1"/>
            <a:r>
              <a:rPr lang="en-US" sz="3200" b="1" dirty="0"/>
              <a:t>Speedup</a:t>
            </a:r>
          </a:p>
        </p:txBody>
      </p:sp>
      <p:sp>
        <p:nvSpPr>
          <p:cNvPr id="4" name="Slide Number Placeholder 3">
            <a:extLst>
              <a:ext uri="{FF2B5EF4-FFF2-40B4-BE49-F238E27FC236}">
                <a16:creationId xmlns:a16="http://schemas.microsoft.com/office/drawing/2014/main" id="{66BA47A1-5557-6847-916D-71C32FB410EF}"/>
              </a:ext>
            </a:extLst>
          </p:cNvPr>
          <p:cNvSpPr>
            <a:spLocks noGrp="1"/>
          </p:cNvSpPr>
          <p:nvPr>
            <p:ph type="sldNum" sz="quarter" idx="12"/>
          </p:nvPr>
        </p:nvSpPr>
        <p:spPr/>
        <p:txBody>
          <a:bodyPr/>
          <a:lstStyle/>
          <a:p>
            <a:fld id="{1E977B67-EAC5-4BBB-8F41-E936E21C3F66}" type="slidenum">
              <a:rPr lang="en-US" smtClean="0"/>
              <a:t>20</a:t>
            </a:fld>
            <a:endParaRPr lang="en-US" dirty="0"/>
          </a:p>
        </p:txBody>
      </p:sp>
    </p:spTree>
    <p:extLst>
      <p:ext uri="{BB962C8B-B14F-4D97-AF65-F5344CB8AC3E}">
        <p14:creationId xmlns:p14="http://schemas.microsoft.com/office/powerpoint/2010/main" val="15629574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7B806F-4C8B-436C-9ABB-00D8DAD554AC}"/>
              </a:ext>
            </a:extLst>
          </p:cNvPr>
          <p:cNvSpPr>
            <a:spLocks noGrp="1"/>
          </p:cNvSpPr>
          <p:nvPr>
            <p:ph type="title"/>
          </p:nvPr>
        </p:nvSpPr>
        <p:spPr>
          <a:xfrm>
            <a:off x="838200" y="365125"/>
            <a:ext cx="10515600" cy="1325563"/>
          </a:xfrm>
        </p:spPr>
        <p:txBody>
          <a:bodyPr/>
          <a:lstStyle/>
          <a:p>
            <a:r>
              <a:rPr lang="en-US"/>
              <a:t>Evaluation Methodology</a:t>
            </a:r>
          </a:p>
        </p:txBody>
      </p:sp>
      <p:sp>
        <p:nvSpPr>
          <p:cNvPr id="3" name="Content Placeholder 2">
            <a:extLst>
              <a:ext uri="{FF2B5EF4-FFF2-40B4-BE49-F238E27FC236}">
                <a16:creationId xmlns:a16="http://schemas.microsoft.com/office/drawing/2014/main" id="{1B67311A-49C9-4DE0-868A-B278A4F6A7A1}"/>
              </a:ext>
            </a:extLst>
          </p:cNvPr>
          <p:cNvSpPr>
            <a:spLocks noGrp="1"/>
          </p:cNvSpPr>
          <p:nvPr>
            <p:ph idx="1"/>
          </p:nvPr>
        </p:nvSpPr>
        <p:spPr>
          <a:xfrm>
            <a:off x="440267" y="1473200"/>
            <a:ext cx="10913533" cy="5384799"/>
          </a:xfrm>
        </p:spPr>
        <p:txBody>
          <a:bodyPr>
            <a:normAutofit/>
          </a:bodyPr>
          <a:lstStyle/>
          <a:p>
            <a:r>
              <a:rPr lang="en-US" sz="3200" dirty="0"/>
              <a:t>Performance</a:t>
            </a:r>
          </a:p>
          <a:p>
            <a:pPr lvl="1"/>
            <a:r>
              <a:rPr lang="en-US" sz="2800" dirty="0"/>
              <a:t>Gem5 RISCV in-order core integrated with a cycle-accurate spatial architecture simulator</a:t>
            </a:r>
          </a:p>
          <a:p>
            <a:pPr lvl="2"/>
            <a:r>
              <a:rPr lang="en-US" sz="2400" dirty="0"/>
              <a:t>Extending the stream-dataflow ISA</a:t>
            </a:r>
          </a:p>
          <a:p>
            <a:pPr lvl="1"/>
            <a:r>
              <a:rPr lang="en-US" sz="2800" dirty="0"/>
              <a:t>Baselines:</a:t>
            </a:r>
          </a:p>
          <a:p>
            <a:pPr lvl="2"/>
            <a:r>
              <a:rPr lang="en-US" sz="2400" dirty="0"/>
              <a:t>Intel(R) Xeon(R) Silver 4116 @2.10GHz (</a:t>
            </a:r>
            <a:r>
              <a:rPr lang="en-US" altLang="zh-CN" sz="2400" dirty="0"/>
              <a:t>Intel MKL</a:t>
            </a:r>
            <a:r>
              <a:rPr lang="en-US" sz="2400" dirty="0"/>
              <a:t>)</a:t>
            </a:r>
          </a:p>
          <a:p>
            <a:pPr lvl="2"/>
            <a:r>
              <a:rPr lang="en-US" sz="2400" dirty="0"/>
              <a:t>TI6678 DSP @1.25GHz (TI DSPLIB)</a:t>
            </a:r>
          </a:p>
          <a:p>
            <a:pPr lvl="2"/>
            <a:r>
              <a:rPr lang="en-US" sz="2400" dirty="0"/>
              <a:t>NVIDIA Titan (</a:t>
            </a:r>
            <a:r>
              <a:rPr lang="en-US" sz="2400" dirty="0" err="1"/>
              <a:t>cuBlas</a:t>
            </a:r>
            <a:r>
              <a:rPr lang="en-US" sz="2400" dirty="0"/>
              <a:t>)</a:t>
            </a:r>
          </a:p>
          <a:p>
            <a:r>
              <a:rPr lang="en-US" sz="3200" dirty="0"/>
              <a:t>Power/Area</a:t>
            </a:r>
          </a:p>
          <a:p>
            <a:pPr lvl="1"/>
            <a:r>
              <a:rPr lang="en-US" sz="2800" dirty="0"/>
              <a:t>Spatial Architecture implemented in Chisel</a:t>
            </a:r>
          </a:p>
          <a:p>
            <a:pPr lvl="1"/>
            <a:r>
              <a:rPr lang="en-US" sz="2800" dirty="0"/>
              <a:t>Synthesized in Synopsys DC 28nm @1.25GHz</a:t>
            </a:r>
          </a:p>
          <a:p>
            <a:pPr lvl="1"/>
            <a:r>
              <a:rPr lang="en-US" sz="2800" dirty="0"/>
              <a:t>SRAM power/area are estimated by CACTI.</a:t>
            </a:r>
          </a:p>
        </p:txBody>
      </p:sp>
      <p:sp>
        <p:nvSpPr>
          <p:cNvPr id="4" name="Slide Number Placeholder 3">
            <a:extLst>
              <a:ext uri="{FF2B5EF4-FFF2-40B4-BE49-F238E27FC236}">
                <a16:creationId xmlns:a16="http://schemas.microsoft.com/office/drawing/2014/main" id="{26F84182-B43D-2541-839E-567CFA95A4E3}"/>
              </a:ext>
            </a:extLst>
          </p:cNvPr>
          <p:cNvSpPr>
            <a:spLocks noGrp="1"/>
          </p:cNvSpPr>
          <p:nvPr>
            <p:ph type="sldNum" sz="quarter" idx="12"/>
          </p:nvPr>
        </p:nvSpPr>
        <p:spPr/>
        <p:txBody>
          <a:bodyPr/>
          <a:lstStyle/>
          <a:p>
            <a:fld id="{1E977B67-EAC5-4BBB-8F41-E936E21C3F66}" type="slidenum">
              <a:rPr lang="en-US" smtClean="0"/>
              <a:t>21</a:t>
            </a:fld>
            <a:endParaRPr lang="en-US"/>
          </a:p>
        </p:txBody>
      </p:sp>
      <p:sp>
        <p:nvSpPr>
          <p:cNvPr id="6" name="Right Brace 5">
            <a:extLst>
              <a:ext uri="{FF2B5EF4-FFF2-40B4-BE49-F238E27FC236}">
                <a16:creationId xmlns:a16="http://schemas.microsoft.com/office/drawing/2014/main" id="{FE59C790-BE70-EE48-A90B-0923EDC90B50}"/>
              </a:ext>
            </a:extLst>
          </p:cNvPr>
          <p:cNvSpPr/>
          <p:nvPr/>
        </p:nvSpPr>
        <p:spPr>
          <a:xfrm>
            <a:off x="7990813" y="3711268"/>
            <a:ext cx="179522" cy="728421"/>
          </a:xfrm>
          <a:prstGeom prst="rightBrace">
            <a:avLst>
              <a:gd name="adj1" fmla="val 101439"/>
              <a:gd name="adj2" fmla="val 50000"/>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extBox 6">
            <a:extLst>
              <a:ext uri="{FF2B5EF4-FFF2-40B4-BE49-F238E27FC236}">
                <a16:creationId xmlns:a16="http://schemas.microsoft.com/office/drawing/2014/main" id="{08CA5044-3008-E94A-9803-863638266429}"/>
              </a:ext>
            </a:extLst>
          </p:cNvPr>
          <p:cNvSpPr txBox="1"/>
          <p:nvPr/>
        </p:nvSpPr>
        <p:spPr>
          <a:xfrm>
            <a:off x="8170335" y="3659979"/>
            <a:ext cx="1930400" cy="830997"/>
          </a:xfrm>
          <a:prstGeom prst="rect">
            <a:avLst/>
          </a:prstGeom>
          <a:noFill/>
        </p:spPr>
        <p:txBody>
          <a:bodyPr wrap="square" rtlCol="0">
            <a:spAutoFit/>
          </a:bodyPr>
          <a:lstStyle/>
          <a:p>
            <a:r>
              <a:rPr lang="en-US" sz="2400" dirty="0"/>
              <a:t>Same peak performance</a:t>
            </a:r>
          </a:p>
        </p:txBody>
      </p:sp>
      <p:graphicFrame>
        <p:nvGraphicFramePr>
          <p:cNvPr id="8" name="Chart 7">
            <a:extLst>
              <a:ext uri="{FF2B5EF4-FFF2-40B4-BE49-F238E27FC236}">
                <a16:creationId xmlns:a16="http://schemas.microsoft.com/office/drawing/2014/main" id="{6D08740D-F310-E647-B70D-B6EB587D2177}"/>
              </a:ext>
            </a:extLst>
          </p:cNvPr>
          <p:cNvGraphicFramePr>
            <a:graphicFrameLocks/>
          </p:cNvGraphicFramePr>
          <p:nvPr>
            <p:extLst>
              <p:ext uri="{D42A27DB-BD31-4B8C-83A1-F6EECF244321}">
                <p14:modId xmlns:p14="http://schemas.microsoft.com/office/powerpoint/2010/main" val="107276982"/>
              </p:ext>
            </p:extLst>
          </p:nvPr>
        </p:nvGraphicFramePr>
        <p:xfrm>
          <a:off x="7954178" y="4184189"/>
          <a:ext cx="4597049" cy="265978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400179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672E0C1-3B37-A342-9A46-EC920BEBD51C}"/>
              </a:ext>
            </a:extLst>
          </p:cNvPr>
          <p:cNvSpPr>
            <a:spLocks noGrp="1"/>
          </p:cNvSpPr>
          <p:nvPr>
            <p:ph type="sldNum" sz="quarter" idx="12"/>
          </p:nvPr>
        </p:nvSpPr>
        <p:spPr/>
        <p:txBody>
          <a:bodyPr/>
          <a:lstStyle/>
          <a:p>
            <a:fld id="{1E977B67-EAC5-4BBB-8F41-E936E21C3F66}" type="slidenum">
              <a:rPr lang="en-US" smtClean="0"/>
              <a:t>22</a:t>
            </a:fld>
            <a:endParaRPr lang="en-US"/>
          </a:p>
        </p:txBody>
      </p:sp>
      <p:graphicFrame>
        <p:nvGraphicFramePr>
          <p:cNvPr id="4" name="Chart 3">
            <a:extLst>
              <a:ext uri="{FF2B5EF4-FFF2-40B4-BE49-F238E27FC236}">
                <a16:creationId xmlns:a16="http://schemas.microsoft.com/office/drawing/2014/main" id="{A21B0925-1496-44E1-806B-4E5E9ABDF399}"/>
              </a:ext>
            </a:extLst>
          </p:cNvPr>
          <p:cNvGraphicFramePr>
            <a:graphicFrameLocks/>
          </p:cNvGraphicFramePr>
          <p:nvPr>
            <p:extLst>
              <p:ext uri="{D42A27DB-BD31-4B8C-83A1-F6EECF244321}">
                <p14:modId xmlns:p14="http://schemas.microsoft.com/office/powerpoint/2010/main" val="2698512985"/>
              </p:ext>
            </p:extLst>
          </p:nvPr>
        </p:nvGraphicFramePr>
        <p:xfrm>
          <a:off x="629586" y="0"/>
          <a:ext cx="11562413" cy="6858000"/>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75A35DA3-403A-0842-AE45-C7299C3F8B34}"/>
              </a:ext>
            </a:extLst>
          </p:cNvPr>
          <p:cNvSpPr txBox="1"/>
          <p:nvPr/>
        </p:nvSpPr>
        <p:spPr>
          <a:xfrm rot="16200000">
            <a:off x="-2340458" y="2446824"/>
            <a:ext cx="5416868" cy="523220"/>
          </a:xfrm>
          <a:prstGeom prst="rect">
            <a:avLst/>
          </a:prstGeom>
          <a:noFill/>
        </p:spPr>
        <p:txBody>
          <a:bodyPr wrap="none" rtlCol="0">
            <a:spAutoFit/>
          </a:bodyPr>
          <a:lstStyle/>
          <a:p>
            <a:r>
              <a:rPr lang="en-US" sz="2800" b="1" dirty="0"/>
              <a:t>Speedup over the TI DSP (log scale)</a:t>
            </a:r>
          </a:p>
        </p:txBody>
      </p:sp>
    </p:spTree>
    <p:extLst>
      <p:ext uri="{BB962C8B-B14F-4D97-AF65-F5344CB8AC3E}">
        <p14:creationId xmlns:p14="http://schemas.microsoft.com/office/powerpoint/2010/main" val="1743462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4">
                                            <p:graphicEl>
                                              <a:chart seriesIdx="-3" categoryIdx="-3" bldStep="gridLegend"/>
                                            </p:graphicEl>
                                          </p:spTgt>
                                        </p:tgtEl>
                                        <p:attrNameLst>
                                          <p:attrName>style.visibility</p:attrName>
                                        </p:attrNameLst>
                                      </p:cBhvr>
                                      <p:to>
                                        <p:strVal val="visible"/>
                                      </p:to>
                                    </p:set>
                                    <p:animEffect transition="in" filter="fade">
                                      <p:cBhvr>
                                        <p:cTn id="11" dur="500"/>
                                        <p:tgtEl>
                                          <p:spTgt spid="4">
                                            <p:graphicEl>
                                              <a:chart seriesIdx="-3" categoryIdx="-3" bldStep="gridLegend"/>
                                            </p:graphic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4">
                                            <p:graphicEl>
                                              <a:chart seriesIdx="0" categoryIdx="-4" bldStep="series"/>
                                            </p:graphicEl>
                                          </p:spTgt>
                                        </p:tgtEl>
                                        <p:attrNameLst>
                                          <p:attrName>style.visibility</p:attrName>
                                        </p:attrNameLst>
                                      </p:cBhvr>
                                      <p:to>
                                        <p:strVal val="visible"/>
                                      </p:to>
                                    </p:set>
                                    <p:animEffect transition="in" filter="fade">
                                      <p:cBhvr>
                                        <p:cTn id="16" dur="500"/>
                                        <p:tgtEl>
                                          <p:spTgt spid="4">
                                            <p:graphicEl>
                                              <a:chart seriesIdx="0" categoryIdx="-4" bldStep="series"/>
                                            </p:graphic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
                                            <p:graphicEl>
                                              <a:chart seriesIdx="1" categoryIdx="-4" bldStep="series"/>
                                            </p:graphicEl>
                                          </p:spTgt>
                                        </p:tgtEl>
                                        <p:attrNameLst>
                                          <p:attrName>style.visibility</p:attrName>
                                        </p:attrNameLst>
                                      </p:cBhvr>
                                      <p:to>
                                        <p:strVal val="visible"/>
                                      </p:to>
                                    </p:set>
                                    <p:animEffect transition="in" filter="fade">
                                      <p:cBhvr>
                                        <p:cTn id="21" dur="500"/>
                                        <p:tgtEl>
                                          <p:spTgt spid="4">
                                            <p:graphicEl>
                                              <a:chart seriesIdx="1" categoryIdx="-4" bldStep="series"/>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4">
                                            <p:graphicEl>
                                              <a:chart seriesIdx="2" categoryIdx="-4" bldStep="series"/>
                                            </p:graphicEl>
                                          </p:spTgt>
                                        </p:tgtEl>
                                        <p:attrNameLst>
                                          <p:attrName>style.visibility</p:attrName>
                                        </p:attrNameLst>
                                      </p:cBhvr>
                                      <p:to>
                                        <p:strVal val="visible"/>
                                      </p:to>
                                    </p:set>
                                    <p:animEffect transition="in" filter="fade">
                                      <p:cBhvr>
                                        <p:cTn id="26" dur="500"/>
                                        <p:tgtEl>
                                          <p:spTgt spid="4">
                                            <p:graphicEl>
                                              <a:chart seriesIdx="2" categoryIdx="-4" bldStep="series"/>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4">
                                            <p:graphicEl>
                                              <a:chart seriesIdx="3" categoryIdx="-4" bldStep="series"/>
                                            </p:graphicEl>
                                          </p:spTgt>
                                        </p:tgtEl>
                                        <p:attrNameLst>
                                          <p:attrName>style.visibility</p:attrName>
                                        </p:attrNameLst>
                                      </p:cBhvr>
                                      <p:to>
                                        <p:strVal val="visible"/>
                                      </p:to>
                                    </p:set>
                                    <p:animEffect transition="in" filter="fade">
                                      <p:cBhvr>
                                        <p:cTn id="31" dur="500"/>
                                        <p:tgtEl>
                                          <p:spTgt spid="4">
                                            <p:graphicEl>
                                              <a:chart seriesIdx="3" categoryIdx="-4" bldStep="series"/>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4">
                                            <p:graphicEl>
                                              <a:chart seriesIdx="4" categoryIdx="-4" bldStep="series"/>
                                            </p:graphicEl>
                                          </p:spTgt>
                                        </p:tgtEl>
                                        <p:attrNameLst>
                                          <p:attrName>style.visibility</p:attrName>
                                        </p:attrNameLst>
                                      </p:cBhvr>
                                      <p:to>
                                        <p:strVal val="visible"/>
                                      </p:to>
                                    </p:set>
                                    <p:animEffect transition="in" filter="fade">
                                      <p:cBhvr>
                                        <p:cTn id="36" dur="500"/>
                                        <p:tgtEl>
                                          <p:spTgt spid="4">
                                            <p:graphicEl>
                                              <a:chart seriesIdx="4" categoryIdx="-4" bldStep="series"/>
                                            </p:graphic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4">
                                            <p:graphicEl>
                                              <a:chart seriesIdx="5" categoryIdx="-4" bldStep="series"/>
                                            </p:graphicEl>
                                          </p:spTgt>
                                        </p:tgtEl>
                                        <p:attrNameLst>
                                          <p:attrName>style.visibility</p:attrName>
                                        </p:attrNameLst>
                                      </p:cBhvr>
                                      <p:to>
                                        <p:strVal val="visible"/>
                                      </p:to>
                                    </p:set>
                                    <p:animEffect transition="in" filter="fade">
                                      <p:cBhvr>
                                        <p:cTn id="41" dur="500"/>
                                        <p:tgtEl>
                                          <p:spTgt spid="4">
                                            <p:graphicEl>
                                              <a:chart seriesIdx="5"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Chart bld="series"/>
        </p:bldSub>
      </p:bldGraphic>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8CC9992-6C5E-0242-A7DC-C43F368E69D2}"/>
              </a:ext>
            </a:extLst>
          </p:cNvPr>
          <p:cNvSpPr>
            <a:spLocks noGrp="1"/>
          </p:cNvSpPr>
          <p:nvPr>
            <p:ph type="sldNum" sz="quarter" idx="12"/>
          </p:nvPr>
        </p:nvSpPr>
        <p:spPr/>
        <p:txBody>
          <a:bodyPr/>
          <a:lstStyle/>
          <a:p>
            <a:fld id="{1E977B67-EAC5-4BBB-8F41-E936E21C3F66}" type="slidenum">
              <a:rPr lang="en-US" smtClean="0"/>
              <a:t>23</a:t>
            </a:fld>
            <a:endParaRPr lang="en-US"/>
          </a:p>
        </p:txBody>
      </p:sp>
      <p:graphicFrame>
        <p:nvGraphicFramePr>
          <p:cNvPr id="6" name="Chart 5">
            <a:extLst>
              <a:ext uri="{FF2B5EF4-FFF2-40B4-BE49-F238E27FC236}">
                <a16:creationId xmlns:a16="http://schemas.microsoft.com/office/drawing/2014/main" id="{F231F31B-BC32-F84B-8FE2-827B102F0818}"/>
              </a:ext>
            </a:extLst>
          </p:cNvPr>
          <p:cNvGraphicFramePr>
            <a:graphicFrameLocks/>
          </p:cNvGraphicFramePr>
          <p:nvPr>
            <p:extLst>
              <p:ext uri="{D42A27DB-BD31-4B8C-83A1-F6EECF244321}">
                <p14:modId xmlns:p14="http://schemas.microsoft.com/office/powerpoint/2010/main" val="3037224649"/>
              </p:ext>
            </p:extLst>
          </p:nvPr>
        </p:nvGraphicFramePr>
        <p:xfrm>
          <a:off x="509666" y="0"/>
          <a:ext cx="11682334" cy="6858000"/>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8D3B7CF9-E4CA-7C4A-B233-FD640D49C5B5}"/>
              </a:ext>
            </a:extLst>
          </p:cNvPr>
          <p:cNvSpPr txBox="1"/>
          <p:nvPr/>
        </p:nvSpPr>
        <p:spPr>
          <a:xfrm rot="16200000">
            <a:off x="-2485705" y="2608288"/>
            <a:ext cx="5467522" cy="523220"/>
          </a:xfrm>
          <a:prstGeom prst="rect">
            <a:avLst/>
          </a:prstGeom>
          <a:noFill/>
        </p:spPr>
        <p:txBody>
          <a:bodyPr wrap="none" rtlCol="0">
            <a:spAutoFit/>
          </a:bodyPr>
          <a:lstStyle/>
          <a:p>
            <a:r>
              <a:rPr lang="en-US" sz="2800" b="1" dirty="0"/>
              <a:t>Speedup Over the TI DSP (log scale)</a:t>
            </a:r>
          </a:p>
        </p:txBody>
      </p:sp>
    </p:spTree>
    <p:extLst>
      <p:ext uri="{BB962C8B-B14F-4D97-AF65-F5344CB8AC3E}">
        <p14:creationId xmlns:p14="http://schemas.microsoft.com/office/powerpoint/2010/main" val="277218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6">
                                            <p:graphicEl>
                                              <a:chart seriesIdx="-3" categoryIdx="-3" bldStep="gridLegend"/>
                                            </p:graphicEl>
                                          </p:spTgt>
                                        </p:tgtEl>
                                        <p:attrNameLst>
                                          <p:attrName>style.visibility</p:attrName>
                                        </p:attrNameLst>
                                      </p:cBhvr>
                                      <p:to>
                                        <p:strVal val="visible"/>
                                      </p:to>
                                    </p:set>
                                    <p:animEffect transition="in" filter="fade">
                                      <p:cBhvr>
                                        <p:cTn id="11" dur="500"/>
                                        <p:tgtEl>
                                          <p:spTgt spid="6">
                                            <p:graphicEl>
                                              <a:chart seriesIdx="-3" categoryIdx="-3" bldStep="gridLegend"/>
                                            </p:graphic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6">
                                            <p:graphicEl>
                                              <a:chart seriesIdx="0" categoryIdx="-4" bldStep="series"/>
                                            </p:graphicEl>
                                          </p:spTgt>
                                        </p:tgtEl>
                                        <p:attrNameLst>
                                          <p:attrName>style.visibility</p:attrName>
                                        </p:attrNameLst>
                                      </p:cBhvr>
                                      <p:to>
                                        <p:strVal val="visible"/>
                                      </p:to>
                                    </p:set>
                                    <p:animEffect transition="in" filter="fade">
                                      <p:cBhvr>
                                        <p:cTn id="16" dur="500"/>
                                        <p:tgtEl>
                                          <p:spTgt spid="6">
                                            <p:graphicEl>
                                              <a:chart seriesIdx="0" categoryIdx="-4" bldStep="series"/>
                                            </p:graphic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6">
                                            <p:graphicEl>
                                              <a:chart seriesIdx="1" categoryIdx="-4" bldStep="series"/>
                                            </p:graphicEl>
                                          </p:spTgt>
                                        </p:tgtEl>
                                        <p:attrNameLst>
                                          <p:attrName>style.visibility</p:attrName>
                                        </p:attrNameLst>
                                      </p:cBhvr>
                                      <p:to>
                                        <p:strVal val="visible"/>
                                      </p:to>
                                    </p:set>
                                    <p:animEffect transition="in" filter="fade">
                                      <p:cBhvr>
                                        <p:cTn id="21" dur="500"/>
                                        <p:tgtEl>
                                          <p:spTgt spid="6">
                                            <p:graphicEl>
                                              <a:chart seriesIdx="1" categoryIdx="-4" bldStep="series"/>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6">
                                            <p:graphicEl>
                                              <a:chart seriesIdx="2" categoryIdx="-4" bldStep="series"/>
                                            </p:graphicEl>
                                          </p:spTgt>
                                        </p:tgtEl>
                                        <p:attrNameLst>
                                          <p:attrName>style.visibility</p:attrName>
                                        </p:attrNameLst>
                                      </p:cBhvr>
                                      <p:to>
                                        <p:strVal val="visible"/>
                                      </p:to>
                                    </p:set>
                                    <p:animEffect transition="in" filter="fade">
                                      <p:cBhvr>
                                        <p:cTn id="26" dur="500"/>
                                        <p:tgtEl>
                                          <p:spTgt spid="6">
                                            <p:graphicEl>
                                              <a:chart seriesIdx="2" categoryIdx="-4" bldStep="series"/>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6">
                                            <p:graphicEl>
                                              <a:chart seriesIdx="3" categoryIdx="-4" bldStep="series"/>
                                            </p:graphicEl>
                                          </p:spTgt>
                                        </p:tgtEl>
                                        <p:attrNameLst>
                                          <p:attrName>style.visibility</p:attrName>
                                        </p:attrNameLst>
                                      </p:cBhvr>
                                      <p:to>
                                        <p:strVal val="visible"/>
                                      </p:to>
                                    </p:set>
                                    <p:animEffect transition="in" filter="fade">
                                      <p:cBhvr>
                                        <p:cTn id="31" dur="500"/>
                                        <p:tgtEl>
                                          <p:spTgt spid="6">
                                            <p:graphicEl>
                                              <a:chart seriesIdx="3" categoryIdx="-4" bldStep="series"/>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6">
                                            <p:graphicEl>
                                              <a:chart seriesIdx="4" categoryIdx="-4" bldStep="series"/>
                                            </p:graphicEl>
                                          </p:spTgt>
                                        </p:tgtEl>
                                        <p:attrNameLst>
                                          <p:attrName>style.visibility</p:attrName>
                                        </p:attrNameLst>
                                      </p:cBhvr>
                                      <p:to>
                                        <p:strVal val="visible"/>
                                      </p:to>
                                    </p:set>
                                    <p:animEffect transition="in" filter="fade">
                                      <p:cBhvr>
                                        <p:cTn id="36" dur="500"/>
                                        <p:tgtEl>
                                          <p:spTgt spid="6">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Chart bld="series"/>
        </p:bldSub>
      </p:bldGraphic>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74EFC-84B8-4EB8-8C16-F7930F495CE1}"/>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5B787588-4FF0-4421-8175-E1621845421B}"/>
              </a:ext>
            </a:extLst>
          </p:cNvPr>
          <p:cNvSpPr>
            <a:spLocks noGrp="1"/>
          </p:cNvSpPr>
          <p:nvPr>
            <p:ph idx="1"/>
          </p:nvPr>
        </p:nvSpPr>
        <p:spPr/>
        <p:txBody>
          <a:bodyPr>
            <a:normAutofit/>
          </a:bodyPr>
          <a:lstStyle/>
          <a:p>
            <a:r>
              <a:rPr lang="en-US" sz="3200" dirty="0"/>
              <a:t>According to our results, REVEL and its hybrid architecture is a promising next-generation digital signal processing architecture.</a:t>
            </a:r>
          </a:p>
          <a:p>
            <a:r>
              <a:rPr lang="en-US" sz="3200" dirty="0"/>
              <a:t>More broadly, our work demonstrates the importance of considering multiple execution models.</a:t>
            </a:r>
          </a:p>
        </p:txBody>
      </p:sp>
      <p:sp>
        <p:nvSpPr>
          <p:cNvPr id="4" name="Slide Number Placeholder 3">
            <a:extLst>
              <a:ext uri="{FF2B5EF4-FFF2-40B4-BE49-F238E27FC236}">
                <a16:creationId xmlns:a16="http://schemas.microsoft.com/office/drawing/2014/main" id="{C60A18C4-6046-2149-9F61-98701FAC4932}"/>
              </a:ext>
            </a:extLst>
          </p:cNvPr>
          <p:cNvSpPr>
            <a:spLocks noGrp="1"/>
          </p:cNvSpPr>
          <p:nvPr>
            <p:ph type="sldNum" sz="quarter" idx="12"/>
          </p:nvPr>
        </p:nvSpPr>
        <p:spPr/>
        <p:txBody>
          <a:bodyPr/>
          <a:lstStyle/>
          <a:p>
            <a:fld id="{1E977B67-EAC5-4BBB-8F41-E936E21C3F66}" type="slidenum">
              <a:rPr lang="en-US" smtClean="0"/>
              <a:t>24</a:t>
            </a:fld>
            <a:endParaRPr lang="en-US"/>
          </a:p>
        </p:txBody>
      </p:sp>
    </p:spTree>
    <p:extLst>
      <p:ext uri="{BB962C8B-B14F-4D97-AF65-F5344CB8AC3E}">
        <p14:creationId xmlns:p14="http://schemas.microsoft.com/office/powerpoint/2010/main" val="21454652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4EE2E54-AF04-E441-A51C-8F51C949B433}"/>
              </a:ext>
            </a:extLst>
          </p:cNvPr>
          <p:cNvSpPr>
            <a:spLocks noGrp="1"/>
          </p:cNvSpPr>
          <p:nvPr>
            <p:ph type="sldNum" sz="quarter" idx="12"/>
          </p:nvPr>
        </p:nvSpPr>
        <p:spPr/>
        <p:txBody>
          <a:bodyPr/>
          <a:lstStyle/>
          <a:p>
            <a:fld id="{1E977B67-EAC5-4BBB-8F41-E936E21C3F66}" type="slidenum">
              <a:rPr lang="en-US" smtClean="0"/>
              <a:t>25</a:t>
            </a:fld>
            <a:endParaRPr lang="en-US"/>
          </a:p>
        </p:txBody>
      </p:sp>
      <p:graphicFrame>
        <p:nvGraphicFramePr>
          <p:cNvPr id="5" name="Chart 4">
            <a:extLst>
              <a:ext uri="{FF2B5EF4-FFF2-40B4-BE49-F238E27FC236}">
                <a16:creationId xmlns:a16="http://schemas.microsoft.com/office/drawing/2014/main" id="{FC3518EF-9C41-4156-99FD-70E41B16AABC}"/>
              </a:ext>
            </a:extLst>
          </p:cNvPr>
          <p:cNvGraphicFramePr>
            <a:graphicFrameLocks/>
          </p:cNvGraphicFramePr>
          <p:nvPr>
            <p:extLst>
              <p:ext uri="{D42A27DB-BD31-4B8C-83A1-F6EECF244321}">
                <p14:modId xmlns:p14="http://schemas.microsoft.com/office/powerpoint/2010/main" val="3649931209"/>
              </p:ext>
            </p:extLst>
          </p:nvPr>
        </p:nvGraphicFramePr>
        <p:xfrm>
          <a:off x="0" y="0"/>
          <a:ext cx="12191999" cy="6858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22761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graphicEl>
                                              <a:chart seriesIdx="-3" categoryIdx="-3" bldStep="gridLegend"/>
                                            </p:graphicEl>
                                          </p:spTgt>
                                        </p:tgtEl>
                                        <p:attrNameLst>
                                          <p:attrName>style.visibility</p:attrName>
                                        </p:attrNameLst>
                                      </p:cBhvr>
                                      <p:to>
                                        <p:strVal val="visible"/>
                                      </p:to>
                                    </p:set>
                                    <p:animEffect transition="in" filter="fade">
                                      <p:cBhvr>
                                        <p:cTn id="7" dur="500"/>
                                        <p:tgtEl>
                                          <p:spTgt spid="5">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graphicEl>
                                              <a:chart seriesIdx="0" categoryIdx="-4" bldStep="series"/>
                                            </p:graphicEl>
                                          </p:spTgt>
                                        </p:tgtEl>
                                        <p:attrNameLst>
                                          <p:attrName>style.visibility</p:attrName>
                                        </p:attrNameLst>
                                      </p:cBhvr>
                                      <p:to>
                                        <p:strVal val="visible"/>
                                      </p:to>
                                    </p:set>
                                    <p:animEffect transition="in" filter="fade">
                                      <p:cBhvr>
                                        <p:cTn id="12" dur="500"/>
                                        <p:tgtEl>
                                          <p:spTgt spid="5">
                                            <p:graphicEl>
                                              <a:chart seriesIdx="0" categoryIdx="-4" bldStep="series"/>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graphicEl>
                                              <a:chart seriesIdx="1" categoryIdx="-4" bldStep="series"/>
                                            </p:graphicEl>
                                          </p:spTgt>
                                        </p:tgtEl>
                                        <p:attrNameLst>
                                          <p:attrName>style.visibility</p:attrName>
                                        </p:attrNameLst>
                                      </p:cBhvr>
                                      <p:to>
                                        <p:strVal val="visible"/>
                                      </p:to>
                                    </p:set>
                                    <p:animEffect transition="in" filter="fade">
                                      <p:cBhvr>
                                        <p:cTn id="17" dur="500"/>
                                        <p:tgtEl>
                                          <p:spTgt spid="5">
                                            <p:graphicEl>
                                              <a:chart seriesIdx="1" categoryIdx="-4" bldStep="series"/>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graphicEl>
                                              <a:chart seriesIdx="2" categoryIdx="-4" bldStep="series"/>
                                            </p:graphicEl>
                                          </p:spTgt>
                                        </p:tgtEl>
                                        <p:attrNameLst>
                                          <p:attrName>style.visibility</p:attrName>
                                        </p:attrNameLst>
                                      </p:cBhvr>
                                      <p:to>
                                        <p:strVal val="visible"/>
                                      </p:to>
                                    </p:set>
                                    <p:animEffect transition="in" filter="fade">
                                      <p:cBhvr>
                                        <p:cTn id="22" dur="500"/>
                                        <p:tgtEl>
                                          <p:spTgt spid="5">
                                            <p:graphicEl>
                                              <a:chart seriesIdx="2" categoryIdx="-4" bldStep="series"/>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graphicEl>
                                              <a:chart seriesIdx="3" categoryIdx="-4" bldStep="series"/>
                                            </p:graphicEl>
                                          </p:spTgt>
                                        </p:tgtEl>
                                        <p:attrNameLst>
                                          <p:attrName>style.visibility</p:attrName>
                                        </p:attrNameLst>
                                      </p:cBhvr>
                                      <p:to>
                                        <p:strVal val="visible"/>
                                      </p:to>
                                    </p:set>
                                    <p:animEffect transition="in" filter="fade">
                                      <p:cBhvr>
                                        <p:cTn id="27" dur="500"/>
                                        <p:tgtEl>
                                          <p:spTgt spid="5">
                                            <p:graphicEl>
                                              <a:chart seriesIdx="3"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Chart bld="series"/>
        </p:bldSub>
      </p:bldGraphic>
    </p:bld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97923-216A-4443-AFB3-99112832117A}"/>
              </a:ext>
            </a:extLst>
          </p:cNvPr>
          <p:cNvSpPr>
            <a:spLocks noGrp="1"/>
          </p:cNvSpPr>
          <p:nvPr>
            <p:ph type="title"/>
          </p:nvPr>
        </p:nvSpPr>
        <p:spPr/>
        <p:txBody>
          <a:bodyPr/>
          <a:lstStyle/>
          <a:p>
            <a:r>
              <a:rPr lang="en-US" altLang="zh-CN"/>
              <a:t>Compilation: A Semi-Automated Approach</a:t>
            </a:r>
            <a:endParaRPr lang="en-US"/>
          </a:p>
        </p:txBody>
      </p:sp>
      <p:pic>
        <p:nvPicPr>
          <p:cNvPr id="4" name="Picture 3">
            <a:extLst>
              <a:ext uri="{FF2B5EF4-FFF2-40B4-BE49-F238E27FC236}">
                <a16:creationId xmlns:a16="http://schemas.microsoft.com/office/drawing/2014/main" id="{3FD4AAED-117D-4A5F-B334-B2CB1B12BC29}"/>
              </a:ext>
            </a:extLst>
          </p:cNvPr>
          <p:cNvPicPr>
            <a:picLocks noChangeAspect="1"/>
          </p:cNvPicPr>
          <p:nvPr/>
        </p:nvPicPr>
        <p:blipFill>
          <a:blip r:embed="rId2"/>
          <a:stretch>
            <a:fillRect/>
          </a:stretch>
        </p:blipFill>
        <p:spPr>
          <a:xfrm>
            <a:off x="1112520" y="1690688"/>
            <a:ext cx="9966960" cy="4983481"/>
          </a:xfrm>
          <a:prstGeom prst="rect">
            <a:avLst/>
          </a:prstGeom>
        </p:spPr>
      </p:pic>
      <p:sp>
        <p:nvSpPr>
          <p:cNvPr id="3" name="Slide Number Placeholder 2">
            <a:extLst>
              <a:ext uri="{FF2B5EF4-FFF2-40B4-BE49-F238E27FC236}">
                <a16:creationId xmlns:a16="http://schemas.microsoft.com/office/drawing/2014/main" id="{B53F8388-9BA1-1C40-9D10-9E0B9CC4BA17}"/>
              </a:ext>
            </a:extLst>
          </p:cNvPr>
          <p:cNvSpPr>
            <a:spLocks noGrp="1"/>
          </p:cNvSpPr>
          <p:nvPr>
            <p:ph type="sldNum" sz="quarter" idx="12"/>
          </p:nvPr>
        </p:nvSpPr>
        <p:spPr/>
        <p:txBody>
          <a:bodyPr/>
          <a:lstStyle/>
          <a:p>
            <a:fld id="{1E977B67-EAC5-4BBB-8F41-E936E21C3F66}" type="slidenum">
              <a:rPr lang="en-US" smtClean="0"/>
              <a:t>26</a:t>
            </a:fld>
            <a:endParaRPr lang="en-US"/>
          </a:p>
        </p:txBody>
      </p:sp>
    </p:spTree>
    <p:extLst>
      <p:ext uri="{BB962C8B-B14F-4D97-AF65-F5344CB8AC3E}">
        <p14:creationId xmlns:p14="http://schemas.microsoft.com/office/powerpoint/2010/main" val="41085383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60DF2-7EAB-004A-A759-E44E41B2640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F126BB5-03A1-6640-B5B4-349C68B7258D}"/>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C524F4A0-D465-DC42-A8F6-50CEAB0D89E5}"/>
              </a:ext>
            </a:extLst>
          </p:cNvPr>
          <p:cNvSpPr>
            <a:spLocks noGrp="1"/>
          </p:cNvSpPr>
          <p:nvPr>
            <p:ph type="sldNum" sz="quarter" idx="12"/>
          </p:nvPr>
        </p:nvSpPr>
        <p:spPr/>
        <p:txBody>
          <a:bodyPr/>
          <a:lstStyle/>
          <a:p>
            <a:fld id="{1E977B67-EAC5-4BBB-8F41-E936E21C3F66}" type="slidenum">
              <a:rPr lang="en-US" smtClean="0"/>
              <a:t>27</a:t>
            </a:fld>
            <a:endParaRPr lang="en-US"/>
          </a:p>
        </p:txBody>
      </p:sp>
      <p:pic>
        <p:nvPicPr>
          <p:cNvPr id="6" name="Picture 5">
            <a:extLst>
              <a:ext uri="{FF2B5EF4-FFF2-40B4-BE49-F238E27FC236}">
                <a16:creationId xmlns:a16="http://schemas.microsoft.com/office/drawing/2014/main" id="{4986A3E1-8ED3-894B-BC60-670C027DBDD7}"/>
              </a:ext>
            </a:extLst>
          </p:cNvPr>
          <p:cNvPicPr>
            <a:picLocks noChangeAspect="1"/>
          </p:cNvPicPr>
          <p:nvPr/>
        </p:nvPicPr>
        <p:blipFill>
          <a:blip r:embed="rId2"/>
          <a:stretch>
            <a:fillRect/>
          </a:stretch>
        </p:blipFill>
        <p:spPr>
          <a:xfrm>
            <a:off x="444500" y="35149"/>
            <a:ext cx="11361530" cy="6822851"/>
          </a:xfrm>
          <a:prstGeom prst="rect">
            <a:avLst/>
          </a:prstGeom>
        </p:spPr>
      </p:pic>
    </p:spTree>
    <p:extLst>
      <p:ext uri="{BB962C8B-B14F-4D97-AF65-F5344CB8AC3E}">
        <p14:creationId xmlns:p14="http://schemas.microsoft.com/office/powerpoint/2010/main" val="40314125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21" name="Rectangle 420">
            <a:extLst>
              <a:ext uri="{FF2B5EF4-FFF2-40B4-BE49-F238E27FC236}">
                <a16:creationId xmlns:a16="http://schemas.microsoft.com/office/drawing/2014/main" id="{C58DA2FE-B7A8-6142-A1B8-561BE78F1744}"/>
              </a:ext>
            </a:extLst>
          </p:cNvPr>
          <p:cNvSpPr/>
          <p:nvPr/>
        </p:nvSpPr>
        <p:spPr>
          <a:xfrm>
            <a:off x="653835" y="5697942"/>
            <a:ext cx="3030270" cy="328862"/>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Sync</a:t>
            </a:r>
          </a:p>
        </p:txBody>
      </p:sp>
      <p:sp>
        <p:nvSpPr>
          <p:cNvPr id="422" name="Rectangle 421">
            <a:extLst>
              <a:ext uri="{FF2B5EF4-FFF2-40B4-BE49-F238E27FC236}">
                <a16:creationId xmlns:a16="http://schemas.microsoft.com/office/drawing/2014/main" id="{73B73791-EFFC-0D42-8ED1-93F5D142835D}"/>
              </a:ext>
            </a:extLst>
          </p:cNvPr>
          <p:cNvSpPr/>
          <p:nvPr/>
        </p:nvSpPr>
        <p:spPr>
          <a:xfrm>
            <a:off x="653835" y="3119864"/>
            <a:ext cx="3030270" cy="328862"/>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Sync</a:t>
            </a:r>
          </a:p>
        </p:txBody>
      </p:sp>
      <p:sp>
        <p:nvSpPr>
          <p:cNvPr id="4" name="Slide Number Placeholder 3">
            <a:extLst>
              <a:ext uri="{FF2B5EF4-FFF2-40B4-BE49-F238E27FC236}">
                <a16:creationId xmlns:a16="http://schemas.microsoft.com/office/drawing/2014/main" id="{193CE642-4FF7-BF48-988C-F7FE0A7B97E0}"/>
              </a:ext>
            </a:extLst>
          </p:cNvPr>
          <p:cNvSpPr>
            <a:spLocks noGrp="1"/>
          </p:cNvSpPr>
          <p:nvPr>
            <p:ph type="sldNum" sz="quarter" idx="12"/>
          </p:nvPr>
        </p:nvSpPr>
        <p:spPr>
          <a:xfrm>
            <a:off x="8610600" y="6356350"/>
            <a:ext cx="2743200" cy="365125"/>
          </a:xfrm>
        </p:spPr>
        <p:txBody>
          <a:bodyPr/>
          <a:lstStyle/>
          <a:p>
            <a:fld id="{1E977B67-EAC5-4BBB-8F41-E936E21C3F66}" type="slidenum">
              <a:rPr lang="en-US" smtClean="0"/>
              <a:t>28</a:t>
            </a:fld>
            <a:endParaRPr lang="en-US"/>
          </a:p>
        </p:txBody>
      </p:sp>
      <p:sp>
        <p:nvSpPr>
          <p:cNvPr id="381" name="Title 1">
            <a:extLst>
              <a:ext uri="{FF2B5EF4-FFF2-40B4-BE49-F238E27FC236}">
                <a16:creationId xmlns:a16="http://schemas.microsoft.com/office/drawing/2014/main" id="{2A3DAD78-1B38-0A4C-A081-54EE0AF5DBD1}"/>
              </a:ext>
            </a:extLst>
          </p:cNvPr>
          <p:cNvSpPr>
            <a:spLocks noGrp="1"/>
          </p:cNvSpPr>
          <p:nvPr>
            <p:ph type="title"/>
          </p:nvPr>
        </p:nvSpPr>
        <p:spPr>
          <a:xfrm>
            <a:off x="838200" y="365125"/>
            <a:ext cx="10515600" cy="1325563"/>
          </a:xfrm>
        </p:spPr>
        <p:txBody>
          <a:bodyPr/>
          <a:lstStyle/>
          <a:p>
            <a:r>
              <a:rPr lang="en-US" dirty="0"/>
              <a:t>Scalability: A larger mesh or multiple lanes?</a:t>
            </a:r>
          </a:p>
        </p:txBody>
      </p:sp>
      <p:cxnSp>
        <p:nvCxnSpPr>
          <p:cNvPr id="382" name="Straight Arrow Connector 381">
            <a:extLst>
              <a:ext uri="{FF2B5EF4-FFF2-40B4-BE49-F238E27FC236}">
                <a16:creationId xmlns:a16="http://schemas.microsoft.com/office/drawing/2014/main" id="{CCC974E8-46AB-B040-BD66-56F7823A4D27}"/>
              </a:ext>
            </a:extLst>
          </p:cNvPr>
          <p:cNvCxnSpPr>
            <a:cxnSpLocks/>
          </p:cNvCxnSpPr>
          <p:nvPr/>
        </p:nvCxnSpPr>
        <p:spPr>
          <a:xfrm>
            <a:off x="5095207" y="1329693"/>
            <a:ext cx="0" cy="5432317"/>
          </a:xfrm>
          <a:prstGeom prst="straightConnector1">
            <a:avLst/>
          </a:prstGeom>
          <a:ln w="635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sp>
        <p:nvSpPr>
          <p:cNvPr id="320" name="Content Placeholder 2">
            <a:extLst>
              <a:ext uri="{FF2B5EF4-FFF2-40B4-BE49-F238E27FC236}">
                <a16:creationId xmlns:a16="http://schemas.microsoft.com/office/drawing/2014/main" id="{03EF8F28-4DE4-9C49-86EB-31C621C1ABB1}"/>
              </a:ext>
            </a:extLst>
          </p:cNvPr>
          <p:cNvSpPr>
            <a:spLocks noGrp="1"/>
          </p:cNvSpPr>
          <p:nvPr>
            <p:ph idx="1"/>
          </p:nvPr>
        </p:nvSpPr>
        <p:spPr>
          <a:xfrm>
            <a:off x="5645869" y="1847850"/>
            <a:ext cx="5257800" cy="4351338"/>
          </a:xfrm>
        </p:spPr>
        <p:txBody>
          <a:bodyPr>
            <a:normAutofit/>
          </a:bodyPr>
          <a:lstStyle/>
          <a:p>
            <a:r>
              <a:rPr lang="en-US" sz="3200" dirty="0"/>
              <a:t>Exponentially longer time to compile the spatial architecture</a:t>
            </a:r>
          </a:p>
          <a:p>
            <a:r>
              <a:rPr lang="en-US" sz="3200" dirty="0"/>
              <a:t>Longer reconfiguration for the whole spatial architecture</a:t>
            </a:r>
          </a:p>
          <a:p>
            <a:r>
              <a:rPr lang="en-US" sz="3200" dirty="0"/>
              <a:t>Longer routing path increases the latency of communication</a:t>
            </a:r>
          </a:p>
        </p:txBody>
      </p:sp>
      <p:grpSp>
        <p:nvGrpSpPr>
          <p:cNvPr id="321" name="Group 320">
            <a:extLst>
              <a:ext uri="{FF2B5EF4-FFF2-40B4-BE49-F238E27FC236}">
                <a16:creationId xmlns:a16="http://schemas.microsoft.com/office/drawing/2014/main" id="{AD629760-3177-B844-AB4B-8563B0BEE779}"/>
              </a:ext>
            </a:extLst>
          </p:cNvPr>
          <p:cNvGrpSpPr/>
          <p:nvPr/>
        </p:nvGrpSpPr>
        <p:grpSpPr>
          <a:xfrm rot="16200000">
            <a:off x="1001759" y="3025136"/>
            <a:ext cx="2342380" cy="3091471"/>
            <a:chOff x="5137896" y="3673854"/>
            <a:chExt cx="2342380" cy="3091471"/>
          </a:xfrm>
        </p:grpSpPr>
        <p:cxnSp>
          <p:nvCxnSpPr>
            <p:cNvPr id="322" name="Straight Connector 321">
              <a:extLst>
                <a:ext uri="{FF2B5EF4-FFF2-40B4-BE49-F238E27FC236}">
                  <a16:creationId xmlns:a16="http://schemas.microsoft.com/office/drawing/2014/main" id="{B6AFD0DA-F169-C541-ADCD-05280CBD145B}"/>
                </a:ext>
              </a:extLst>
            </p:cNvPr>
            <p:cNvCxnSpPr>
              <a:cxnSpLocks/>
              <a:stCxn id="326" idx="3"/>
              <a:endCxn id="327" idx="7"/>
            </p:cNvCxnSpPr>
            <p:nvPr/>
          </p:nvCxnSpPr>
          <p:spPr>
            <a:xfrm flipH="1">
              <a:off x="5223203" y="3758407"/>
              <a:ext cx="675190" cy="6771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23" name="Straight Connector 322">
              <a:extLst>
                <a:ext uri="{FF2B5EF4-FFF2-40B4-BE49-F238E27FC236}">
                  <a16:creationId xmlns:a16="http://schemas.microsoft.com/office/drawing/2014/main" id="{55708F4E-3835-D440-9F4F-E0C4A538E7F6}"/>
                </a:ext>
              </a:extLst>
            </p:cNvPr>
            <p:cNvCxnSpPr>
              <a:cxnSpLocks/>
              <a:stCxn id="325" idx="5"/>
              <a:endCxn id="328" idx="1"/>
            </p:cNvCxnSpPr>
            <p:nvPr/>
          </p:nvCxnSpPr>
          <p:spPr>
            <a:xfrm>
              <a:off x="5223203" y="3761333"/>
              <a:ext cx="675190" cy="67417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24" name="Rectangle 323">
              <a:extLst>
                <a:ext uri="{FF2B5EF4-FFF2-40B4-BE49-F238E27FC236}">
                  <a16:creationId xmlns:a16="http://schemas.microsoft.com/office/drawing/2014/main" id="{5B4146E7-96A4-9648-AAB1-C1262ECDE49C}"/>
                </a:ext>
              </a:extLst>
            </p:cNvPr>
            <p:cNvSpPr/>
            <p:nvPr/>
          </p:nvSpPr>
          <p:spPr>
            <a:xfrm>
              <a:off x="5336770" y="3874900"/>
              <a:ext cx="448056" cy="447040"/>
            </a:xfrm>
            <a:prstGeom prst="rect">
              <a:avLst/>
            </a:prstGeom>
            <a:solidFill>
              <a:srgbClr val="C7A1E3"/>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Oval 324">
              <a:extLst>
                <a:ext uri="{FF2B5EF4-FFF2-40B4-BE49-F238E27FC236}">
                  <a16:creationId xmlns:a16="http://schemas.microsoft.com/office/drawing/2014/main" id="{23F56320-FAF2-2E43-82B7-9F7A5D9DA6C6}"/>
                </a:ext>
              </a:extLst>
            </p:cNvPr>
            <p:cNvSpPr/>
            <p:nvPr/>
          </p:nvSpPr>
          <p:spPr>
            <a:xfrm>
              <a:off x="5138650" y="3676780"/>
              <a:ext cx="99060" cy="99060"/>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Oval 325">
              <a:extLst>
                <a:ext uri="{FF2B5EF4-FFF2-40B4-BE49-F238E27FC236}">
                  <a16:creationId xmlns:a16="http://schemas.microsoft.com/office/drawing/2014/main" id="{697B1690-F0F9-9A41-BBA4-B93D1BF85B13}"/>
                </a:ext>
              </a:extLst>
            </p:cNvPr>
            <p:cNvSpPr/>
            <p:nvPr/>
          </p:nvSpPr>
          <p:spPr>
            <a:xfrm>
              <a:off x="5883886" y="3673854"/>
              <a:ext cx="99060" cy="99060"/>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Oval 326">
              <a:extLst>
                <a:ext uri="{FF2B5EF4-FFF2-40B4-BE49-F238E27FC236}">
                  <a16:creationId xmlns:a16="http://schemas.microsoft.com/office/drawing/2014/main" id="{BD0A0761-9B2C-3446-B6D4-A05EEDFB4417}"/>
                </a:ext>
              </a:extLst>
            </p:cNvPr>
            <p:cNvSpPr/>
            <p:nvPr/>
          </p:nvSpPr>
          <p:spPr>
            <a:xfrm>
              <a:off x="5138650" y="4421000"/>
              <a:ext cx="99060" cy="99060"/>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Oval 327">
              <a:extLst>
                <a:ext uri="{FF2B5EF4-FFF2-40B4-BE49-F238E27FC236}">
                  <a16:creationId xmlns:a16="http://schemas.microsoft.com/office/drawing/2014/main" id="{939D96BD-D81F-344D-8CA6-C9C15F618185}"/>
                </a:ext>
              </a:extLst>
            </p:cNvPr>
            <p:cNvSpPr/>
            <p:nvPr/>
          </p:nvSpPr>
          <p:spPr>
            <a:xfrm>
              <a:off x="5883886" y="4421000"/>
              <a:ext cx="99060" cy="99060"/>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9" name="Straight Connector 328">
              <a:extLst>
                <a:ext uri="{FF2B5EF4-FFF2-40B4-BE49-F238E27FC236}">
                  <a16:creationId xmlns:a16="http://schemas.microsoft.com/office/drawing/2014/main" id="{5DC10A64-7C02-6D4F-B899-698B964BDB3F}"/>
                </a:ext>
              </a:extLst>
            </p:cNvPr>
            <p:cNvCxnSpPr>
              <a:cxnSpLocks/>
              <a:stCxn id="326" idx="4"/>
              <a:endCxn id="328" idx="0"/>
            </p:cNvCxnSpPr>
            <p:nvPr/>
          </p:nvCxnSpPr>
          <p:spPr>
            <a:xfrm>
              <a:off x="5933416" y="3772914"/>
              <a:ext cx="0" cy="64808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30" name="Straight Connector 329">
              <a:extLst>
                <a:ext uri="{FF2B5EF4-FFF2-40B4-BE49-F238E27FC236}">
                  <a16:creationId xmlns:a16="http://schemas.microsoft.com/office/drawing/2014/main" id="{ED06A816-F654-1048-A88F-732A462CD233}"/>
                </a:ext>
              </a:extLst>
            </p:cNvPr>
            <p:cNvCxnSpPr>
              <a:cxnSpLocks/>
              <a:stCxn id="327" idx="6"/>
              <a:endCxn id="328" idx="2"/>
            </p:cNvCxnSpPr>
            <p:nvPr/>
          </p:nvCxnSpPr>
          <p:spPr>
            <a:xfrm>
              <a:off x="5237710" y="4470530"/>
              <a:ext cx="64617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31" name="Straight Connector 330">
              <a:extLst>
                <a:ext uri="{FF2B5EF4-FFF2-40B4-BE49-F238E27FC236}">
                  <a16:creationId xmlns:a16="http://schemas.microsoft.com/office/drawing/2014/main" id="{03074DD6-FFBE-0C48-82F6-0A50B0906352}"/>
                </a:ext>
              </a:extLst>
            </p:cNvPr>
            <p:cNvCxnSpPr>
              <a:cxnSpLocks/>
              <a:stCxn id="325" idx="4"/>
              <a:endCxn id="327" idx="0"/>
            </p:cNvCxnSpPr>
            <p:nvPr/>
          </p:nvCxnSpPr>
          <p:spPr>
            <a:xfrm>
              <a:off x="5188180" y="3775840"/>
              <a:ext cx="0" cy="64516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32" name="Straight Connector 331">
              <a:extLst>
                <a:ext uri="{FF2B5EF4-FFF2-40B4-BE49-F238E27FC236}">
                  <a16:creationId xmlns:a16="http://schemas.microsoft.com/office/drawing/2014/main" id="{4AC1B41E-BE0B-C546-B298-D0BE80224B94}"/>
                </a:ext>
              </a:extLst>
            </p:cNvPr>
            <p:cNvCxnSpPr>
              <a:cxnSpLocks/>
              <a:stCxn id="325" idx="6"/>
              <a:endCxn id="326" idx="2"/>
            </p:cNvCxnSpPr>
            <p:nvPr/>
          </p:nvCxnSpPr>
          <p:spPr>
            <a:xfrm flipV="1">
              <a:off x="5237710" y="3723384"/>
              <a:ext cx="646176" cy="292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33" name="Straight Connector 332">
              <a:extLst>
                <a:ext uri="{FF2B5EF4-FFF2-40B4-BE49-F238E27FC236}">
                  <a16:creationId xmlns:a16="http://schemas.microsoft.com/office/drawing/2014/main" id="{DEDB74F4-6928-0D49-8F57-EAFBE4B1AC98}"/>
                </a:ext>
              </a:extLst>
            </p:cNvPr>
            <p:cNvCxnSpPr>
              <a:cxnSpLocks/>
              <a:stCxn id="336" idx="3"/>
              <a:endCxn id="328" idx="7"/>
            </p:cNvCxnSpPr>
            <p:nvPr/>
          </p:nvCxnSpPr>
          <p:spPr>
            <a:xfrm flipH="1">
              <a:off x="5968439" y="3758407"/>
              <a:ext cx="675190" cy="6771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34" name="Straight Connector 333">
              <a:extLst>
                <a:ext uri="{FF2B5EF4-FFF2-40B4-BE49-F238E27FC236}">
                  <a16:creationId xmlns:a16="http://schemas.microsoft.com/office/drawing/2014/main" id="{01E4A134-27F4-2242-98F1-ACD1284D4A0A}"/>
                </a:ext>
              </a:extLst>
            </p:cNvPr>
            <p:cNvCxnSpPr>
              <a:cxnSpLocks/>
              <a:stCxn id="326" idx="5"/>
              <a:endCxn id="337" idx="1"/>
            </p:cNvCxnSpPr>
            <p:nvPr/>
          </p:nvCxnSpPr>
          <p:spPr>
            <a:xfrm>
              <a:off x="5968439" y="3758407"/>
              <a:ext cx="675190" cy="6771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35" name="Rectangle 334">
              <a:extLst>
                <a:ext uri="{FF2B5EF4-FFF2-40B4-BE49-F238E27FC236}">
                  <a16:creationId xmlns:a16="http://schemas.microsoft.com/office/drawing/2014/main" id="{B972D652-175A-2848-86AB-59A874A20BB2}"/>
                </a:ext>
              </a:extLst>
            </p:cNvPr>
            <p:cNvSpPr/>
            <p:nvPr/>
          </p:nvSpPr>
          <p:spPr>
            <a:xfrm>
              <a:off x="6082006" y="3874900"/>
              <a:ext cx="448056" cy="447040"/>
            </a:xfrm>
            <a:prstGeom prst="rect">
              <a:avLst/>
            </a:prstGeom>
            <a:solidFill>
              <a:schemeClr val="accent5">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Oval 335">
              <a:extLst>
                <a:ext uri="{FF2B5EF4-FFF2-40B4-BE49-F238E27FC236}">
                  <a16:creationId xmlns:a16="http://schemas.microsoft.com/office/drawing/2014/main" id="{3001B14F-E76D-324E-9F12-CD39A09826F7}"/>
                </a:ext>
              </a:extLst>
            </p:cNvPr>
            <p:cNvSpPr/>
            <p:nvPr/>
          </p:nvSpPr>
          <p:spPr>
            <a:xfrm>
              <a:off x="6629122" y="3673854"/>
              <a:ext cx="99060" cy="99060"/>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Oval 336">
              <a:extLst>
                <a:ext uri="{FF2B5EF4-FFF2-40B4-BE49-F238E27FC236}">
                  <a16:creationId xmlns:a16="http://schemas.microsoft.com/office/drawing/2014/main" id="{0AD84F5F-0C4C-6845-8B19-A9815068353E}"/>
                </a:ext>
              </a:extLst>
            </p:cNvPr>
            <p:cNvSpPr/>
            <p:nvPr/>
          </p:nvSpPr>
          <p:spPr>
            <a:xfrm>
              <a:off x="6629122" y="4421000"/>
              <a:ext cx="99060" cy="99060"/>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8" name="Straight Connector 337">
              <a:extLst>
                <a:ext uri="{FF2B5EF4-FFF2-40B4-BE49-F238E27FC236}">
                  <a16:creationId xmlns:a16="http://schemas.microsoft.com/office/drawing/2014/main" id="{26D12F46-B0A0-ED4F-8B3C-030493272773}"/>
                </a:ext>
              </a:extLst>
            </p:cNvPr>
            <p:cNvCxnSpPr>
              <a:cxnSpLocks/>
              <a:stCxn id="336" idx="4"/>
              <a:endCxn id="337" idx="0"/>
            </p:cNvCxnSpPr>
            <p:nvPr/>
          </p:nvCxnSpPr>
          <p:spPr>
            <a:xfrm>
              <a:off x="6678652" y="3772914"/>
              <a:ext cx="0" cy="64808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39" name="Straight Connector 338">
              <a:extLst>
                <a:ext uri="{FF2B5EF4-FFF2-40B4-BE49-F238E27FC236}">
                  <a16:creationId xmlns:a16="http://schemas.microsoft.com/office/drawing/2014/main" id="{B7E64A00-8BA4-C24C-BD35-8E4442E50477}"/>
                </a:ext>
              </a:extLst>
            </p:cNvPr>
            <p:cNvCxnSpPr>
              <a:cxnSpLocks/>
              <a:stCxn id="328" idx="6"/>
              <a:endCxn id="337" idx="2"/>
            </p:cNvCxnSpPr>
            <p:nvPr/>
          </p:nvCxnSpPr>
          <p:spPr>
            <a:xfrm>
              <a:off x="5982946" y="4470530"/>
              <a:ext cx="64617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40" name="Straight Connector 339">
              <a:extLst>
                <a:ext uri="{FF2B5EF4-FFF2-40B4-BE49-F238E27FC236}">
                  <a16:creationId xmlns:a16="http://schemas.microsoft.com/office/drawing/2014/main" id="{745EBE9A-28E2-4D40-8C6E-9EA6AB1F11D2}"/>
                </a:ext>
              </a:extLst>
            </p:cNvPr>
            <p:cNvCxnSpPr>
              <a:cxnSpLocks/>
              <a:stCxn id="326" idx="6"/>
              <a:endCxn id="336" idx="2"/>
            </p:cNvCxnSpPr>
            <p:nvPr/>
          </p:nvCxnSpPr>
          <p:spPr>
            <a:xfrm>
              <a:off x="5982946" y="3723384"/>
              <a:ext cx="64617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41" name="Straight Connector 340">
              <a:extLst>
                <a:ext uri="{FF2B5EF4-FFF2-40B4-BE49-F238E27FC236}">
                  <a16:creationId xmlns:a16="http://schemas.microsoft.com/office/drawing/2014/main" id="{1C9C9B31-354B-5D4E-A32F-776CC1C20166}"/>
                </a:ext>
              </a:extLst>
            </p:cNvPr>
            <p:cNvCxnSpPr>
              <a:cxnSpLocks/>
              <a:stCxn id="344" idx="3"/>
            </p:cNvCxnSpPr>
            <p:nvPr/>
          </p:nvCxnSpPr>
          <p:spPr>
            <a:xfrm flipH="1">
              <a:off x="6713675" y="3758407"/>
              <a:ext cx="675190" cy="6771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42" name="Straight Connector 341">
              <a:extLst>
                <a:ext uri="{FF2B5EF4-FFF2-40B4-BE49-F238E27FC236}">
                  <a16:creationId xmlns:a16="http://schemas.microsoft.com/office/drawing/2014/main" id="{48BAB8BE-2BD9-B544-9BBD-C72CDA50F1CE}"/>
                </a:ext>
              </a:extLst>
            </p:cNvPr>
            <p:cNvCxnSpPr>
              <a:cxnSpLocks/>
              <a:endCxn id="345" idx="1"/>
            </p:cNvCxnSpPr>
            <p:nvPr/>
          </p:nvCxnSpPr>
          <p:spPr>
            <a:xfrm>
              <a:off x="6713675" y="3761333"/>
              <a:ext cx="675190" cy="67417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43" name="Rectangle 342">
              <a:extLst>
                <a:ext uri="{FF2B5EF4-FFF2-40B4-BE49-F238E27FC236}">
                  <a16:creationId xmlns:a16="http://schemas.microsoft.com/office/drawing/2014/main" id="{738BE16E-3B48-414A-9E7D-04975E321983}"/>
                </a:ext>
              </a:extLst>
            </p:cNvPr>
            <p:cNvSpPr/>
            <p:nvPr/>
          </p:nvSpPr>
          <p:spPr>
            <a:xfrm>
              <a:off x="6827242" y="3874900"/>
              <a:ext cx="448056" cy="447040"/>
            </a:xfrm>
            <a:prstGeom prst="rect">
              <a:avLst/>
            </a:prstGeom>
            <a:solidFill>
              <a:schemeClr val="accent5">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4" name="Oval 343">
              <a:extLst>
                <a:ext uri="{FF2B5EF4-FFF2-40B4-BE49-F238E27FC236}">
                  <a16:creationId xmlns:a16="http://schemas.microsoft.com/office/drawing/2014/main" id="{F1F2B9EC-2E4C-6C4C-91E2-E38EEFC822D0}"/>
                </a:ext>
              </a:extLst>
            </p:cNvPr>
            <p:cNvSpPr/>
            <p:nvPr/>
          </p:nvSpPr>
          <p:spPr>
            <a:xfrm>
              <a:off x="7374358" y="3673854"/>
              <a:ext cx="99060" cy="99060"/>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5" name="Oval 344">
              <a:extLst>
                <a:ext uri="{FF2B5EF4-FFF2-40B4-BE49-F238E27FC236}">
                  <a16:creationId xmlns:a16="http://schemas.microsoft.com/office/drawing/2014/main" id="{80370FA2-BB84-A04D-926B-E16792E6719B}"/>
                </a:ext>
              </a:extLst>
            </p:cNvPr>
            <p:cNvSpPr/>
            <p:nvPr/>
          </p:nvSpPr>
          <p:spPr>
            <a:xfrm>
              <a:off x="7374358" y="4421000"/>
              <a:ext cx="99060" cy="99060"/>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6" name="Straight Connector 345">
              <a:extLst>
                <a:ext uri="{FF2B5EF4-FFF2-40B4-BE49-F238E27FC236}">
                  <a16:creationId xmlns:a16="http://schemas.microsoft.com/office/drawing/2014/main" id="{9A8D8335-540E-754C-BE84-F1CB9D72C181}"/>
                </a:ext>
              </a:extLst>
            </p:cNvPr>
            <p:cNvCxnSpPr>
              <a:cxnSpLocks/>
              <a:stCxn id="344" idx="4"/>
              <a:endCxn id="345" idx="0"/>
            </p:cNvCxnSpPr>
            <p:nvPr/>
          </p:nvCxnSpPr>
          <p:spPr>
            <a:xfrm>
              <a:off x="7423888" y="3772914"/>
              <a:ext cx="0" cy="64808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47" name="Straight Connector 346">
              <a:extLst>
                <a:ext uri="{FF2B5EF4-FFF2-40B4-BE49-F238E27FC236}">
                  <a16:creationId xmlns:a16="http://schemas.microsoft.com/office/drawing/2014/main" id="{13ABE5CA-8D7C-AA40-966A-7414B92D9DF4}"/>
                </a:ext>
              </a:extLst>
            </p:cNvPr>
            <p:cNvCxnSpPr>
              <a:cxnSpLocks/>
              <a:endCxn id="345" idx="2"/>
            </p:cNvCxnSpPr>
            <p:nvPr/>
          </p:nvCxnSpPr>
          <p:spPr>
            <a:xfrm>
              <a:off x="6728182" y="4470530"/>
              <a:ext cx="64617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48" name="Straight Connector 347">
              <a:extLst>
                <a:ext uri="{FF2B5EF4-FFF2-40B4-BE49-F238E27FC236}">
                  <a16:creationId xmlns:a16="http://schemas.microsoft.com/office/drawing/2014/main" id="{ADC17F83-442F-E648-99B9-912A972C3A88}"/>
                </a:ext>
              </a:extLst>
            </p:cNvPr>
            <p:cNvCxnSpPr>
              <a:cxnSpLocks/>
              <a:endCxn id="344" idx="2"/>
            </p:cNvCxnSpPr>
            <p:nvPr/>
          </p:nvCxnSpPr>
          <p:spPr>
            <a:xfrm flipV="1">
              <a:off x="6728182" y="3723384"/>
              <a:ext cx="646176" cy="292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49" name="Straight Connector 348">
              <a:extLst>
                <a:ext uri="{FF2B5EF4-FFF2-40B4-BE49-F238E27FC236}">
                  <a16:creationId xmlns:a16="http://schemas.microsoft.com/office/drawing/2014/main" id="{77FC603B-A4F8-394F-816E-D5833797BFCC}"/>
                </a:ext>
              </a:extLst>
            </p:cNvPr>
            <p:cNvCxnSpPr>
              <a:cxnSpLocks/>
            </p:cNvCxnSpPr>
            <p:nvPr/>
          </p:nvCxnSpPr>
          <p:spPr>
            <a:xfrm flipH="1">
              <a:off x="6713675" y="4512153"/>
              <a:ext cx="675190" cy="6771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50" name="Straight Connector 349">
              <a:extLst>
                <a:ext uri="{FF2B5EF4-FFF2-40B4-BE49-F238E27FC236}">
                  <a16:creationId xmlns:a16="http://schemas.microsoft.com/office/drawing/2014/main" id="{80E9F4AC-B601-874D-BD93-7A9025BCF329}"/>
                </a:ext>
              </a:extLst>
            </p:cNvPr>
            <p:cNvCxnSpPr>
              <a:cxnSpLocks/>
              <a:endCxn id="352" idx="1"/>
            </p:cNvCxnSpPr>
            <p:nvPr/>
          </p:nvCxnSpPr>
          <p:spPr>
            <a:xfrm>
              <a:off x="6713675" y="4515079"/>
              <a:ext cx="675190" cy="67417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51" name="Rectangle 350">
              <a:extLst>
                <a:ext uri="{FF2B5EF4-FFF2-40B4-BE49-F238E27FC236}">
                  <a16:creationId xmlns:a16="http://schemas.microsoft.com/office/drawing/2014/main" id="{804A9075-1287-1247-8818-9F2FDADADED6}"/>
                </a:ext>
              </a:extLst>
            </p:cNvPr>
            <p:cNvSpPr/>
            <p:nvPr/>
          </p:nvSpPr>
          <p:spPr>
            <a:xfrm>
              <a:off x="6827242" y="4628646"/>
              <a:ext cx="448056" cy="447040"/>
            </a:xfrm>
            <a:prstGeom prst="rect">
              <a:avLst/>
            </a:prstGeom>
            <a:solidFill>
              <a:schemeClr val="accent5">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Oval 351">
              <a:extLst>
                <a:ext uri="{FF2B5EF4-FFF2-40B4-BE49-F238E27FC236}">
                  <a16:creationId xmlns:a16="http://schemas.microsoft.com/office/drawing/2014/main" id="{36B9A37C-1709-824E-92D1-485E19237EFA}"/>
                </a:ext>
              </a:extLst>
            </p:cNvPr>
            <p:cNvSpPr/>
            <p:nvPr/>
          </p:nvSpPr>
          <p:spPr>
            <a:xfrm>
              <a:off x="7374358" y="5174746"/>
              <a:ext cx="99060" cy="99060"/>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3" name="Straight Connector 352">
              <a:extLst>
                <a:ext uri="{FF2B5EF4-FFF2-40B4-BE49-F238E27FC236}">
                  <a16:creationId xmlns:a16="http://schemas.microsoft.com/office/drawing/2014/main" id="{423F6899-4683-1443-B9E7-1D9BC4756FEB}"/>
                </a:ext>
              </a:extLst>
            </p:cNvPr>
            <p:cNvCxnSpPr>
              <a:cxnSpLocks/>
              <a:endCxn id="352" idx="0"/>
            </p:cNvCxnSpPr>
            <p:nvPr/>
          </p:nvCxnSpPr>
          <p:spPr>
            <a:xfrm>
              <a:off x="7423888" y="4526660"/>
              <a:ext cx="0" cy="64808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54" name="Straight Connector 353">
              <a:extLst>
                <a:ext uri="{FF2B5EF4-FFF2-40B4-BE49-F238E27FC236}">
                  <a16:creationId xmlns:a16="http://schemas.microsoft.com/office/drawing/2014/main" id="{8C545DA8-9FBA-8C48-9571-0E6D48BDCB19}"/>
                </a:ext>
              </a:extLst>
            </p:cNvPr>
            <p:cNvCxnSpPr>
              <a:cxnSpLocks/>
              <a:endCxn id="352" idx="2"/>
            </p:cNvCxnSpPr>
            <p:nvPr/>
          </p:nvCxnSpPr>
          <p:spPr>
            <a:xfrm>
              <a:off x="6728182" y="5224276"/>
              <a:ext cx="64617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55" name="Straight Connector 354">
              <a:extLst>
                <a:ext uri="{FF2B5EF4-FFF2-40B4-BE49-F238E27FC236}">
                  <a16:creationId xmlns:a16="http://schemas.microsoft.com/office/drawing/2014/main" id="{7EE143C1-9724-1846-9A16-7C9F4182C165}"/>
                </a:ext>
              </a:extLst>
            </p:cNvPr>
            <p:cNvCxnSpPr>
              <a:cxnSpLocks/>
            </p:cNvCxnSpPr>
            <p:nvPr/>
          </p:nvCxnSpPr>
          <p:spPr>
            <a:xfrm flipH="1">
              <a:off x="5968439" y="4505553"/>
              <a:ext cx="675190" cy="6771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56" name="Straight Connector 355">
              <a:extLst>
                <a:ext uri="{FF2B5EF4-FFF2-40B4-BE49-F238E27FC236}">
                  <a16:creationId xmlns:a16="http://schemas.microsoft.com/office/drawing/2014/main" id="{563AEFD6-F7D7-9445-9C2C-76FC72CF75B3}"/>
                </a:ext>
              </a:extLst>
            </p:cNvPr>
            <p:cNvCxnSpPr>
              <a:cxnSpLocks/>
              <a:endCxn id="358" idx="1"/>
            </p:cNvCxnSpPr>
            <p:nvPr/>
          </p:nvCxnSpPr>
          <p:spPr>
            <a:xfrm>
              <a:off x="5968439" y="4508479"/>
              <a:ext cx="675190" cy="67417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57" name="Rectangle 356">
              <a:extLst>
                <a:ext uri="{FF2B5EF4-FFF2-40B4-BE49-F238E27FC236}">
                  <a16:creationId xmlns:a16="http://schemas.microsoft.com/office/drawing/2014/main" id="{0543113B-9DDF-9D49-9C9D-D252C47D41EE}"/>
                </a:ext>
              </a:extLst>
            </p:cNvPr>
            <p:cNvSpPr/>
            <p:nvPr/>
          </p:nvSpPr>
          <p:spPr>
            <a:xfrm>
              <a:off x="6082006" y="4622046"/>
              <a:ext cx="448056" cy="447040"/>
            </a:xfrm>
            <a:prstGeom prst="rect">
              <a:avLst/>
            </a:prstGeom>
            <a:solidFill>
              <a:schemeClr val="accent5">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 name="Oval 357">
              <a:extLst>
                <a:ext uri="{FF2B5EF4-FFF2-40B4-BE49-F238E27FC236}">
                  <a16:creationId xmlns:a16="http://schemas.microsoft.com/office/drawing/2014/main" id="{FC8CDF32-0B8D-6E40-B052-FF4BAEB8670E}"/>
                </a:ext>
              </a:extLst>
            </p:cNvPr>
            <p:cNvSpPr/>
            <p:nvPr/>
          </p:nvSpPr>
          <p:spPr>
            <a:xfrm>
              <a:off x="6629122" y="5168146"/>
              <a:ext cx="99060" cy="99060"/>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9" name="Straight Connector 358">
              <a:extLst>
                <a:ext uri="{FF2B5EF4-FFF2-40B4-BE49-F238E27FC236}">
                  <a16:creationId xmlns:a16="http://schemas.microsoft.com/office/drawing/2014/main" id="{05088EDB-11F5-524F-A612-49628CD97E61}"/>
                </a:ext>
              </a:extLst>
            </p:cNvPr>
            <p:cNvCxnSpPr>
              <a:cxnSpLocks/>
              <a:endCxn id="358" idx="0"/>
            </p:cNvCxnSpPr>
            <p:nvPr/>
          </p:nvCxnSpPr>
          <p:spPr>
            <a:xfrm>
              <a:off x="6678652" y="4520060"/>
              <a:ext cx="0" cy="64808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62" name="Straight Connector 361">
              <a:extLst>
                <a:ext uri="{FF2B5EF4-FFF2-40B4-BE49-F238E27FC236}">
                  <a16:creationId xmlns:a16="http://schemas.microsoft.com/office/drawing/2014/main" id="{82F345C0-918C-CE45-9E57-42A002CD68DB}"/>
                </a:ext>
              </a:extLst>
            </p:cNvPr>
            <p:cNvCxnSpPr>
              <a:cxnSpLocks/>
              <a:endCxn id="358" idx="2"/>
            </p:cNvCxnSpPr>
            <p:nvPr/>
          </p:nvCxnSpPr>
          <p:spPr>
            <a:xfrm>
              <a:off x="5982946" y="5217676"/>
              <a:ext cx="64617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63" name="Straight Connector 362">
              <a:extLst>
                <a:ext uri="{FF2B5EF4-FFF2-40B4-BE49-F238E27FC236}">
                  <a16:creationId xmlns:a16="http://schemas.microsoft.com/office/drawing/2014/main" id="{5980111A-5D88-B441-AA07-57F73E675AC7}"/>
                </a:ext>
              </a:extLst>
            </p:cNvPr>
            <p:cNvCxnSpPr>
              <a:cxnSpLocks/>
            </p:cNvCxnSpPr>
            <p:nvPr/>
          </p:nvCxnSpPr>
          <p:spPr>
            <a:xfrm flipH="1">
              <a:off x="5230457" y="4502627"/>
              <a:ext cx="675190" cy="6771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64" name="Straight Connector 363">
              <a:extLst>
                <a:ext uri="{FF2B5EF4-FFF2-40B4-BE49-F238E27FC236}">
                  <a16:creationId xmlns:a16="http://schemas.microsoft.com/office/drawing/2014/main" id="{8189A2D8-AB86-E046-885E-9D8C02554282}"/>
                </a:ext>
              </a:extLst>
            </p:cNvPr>
            <p:cNvCxnSpPr>
              <a:cxnSpLocks/>
              <a:endCxn id="369" idx="1"/>
            </p:cNvCxnSpPr>
            <p:nvPr/>
          </p:nvCxnSpPr>
          <p:spPr>
            <a:xfrm>
              <a:off x="5230457" y="4505553"/>
              <a:ext cx="675190" cy="67417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68" name="Rectangle 367">
              <a:extLst>
                <a:ext uri="{FF2B5EF4-FFF2-40B4-BE49-F238E27FC236}">
                  <a16:creationId xmlns:a16="http://schemas.microsoft.com/office/drawing/2014/main" id="{3CFBED08-B477-DC4B-A3E5-744D712784F0}"/>
                </a:ext>
              </a:extLst>
            </p:cNvPr>
            <p:cNvSpPr/>
            <p:nvPr/>
          </p:nvSpPr>
          <p:spPr>
            <a:xfrm>
              <a:off x="5344024" y="4619120"/>
              <a:ext cx="448056" cy="447040"/>
            </a:xfrm>
            <a:prstGeom prst="rect">
              <a:avLst/>
            </a:prstGeom>
            <a:solidFill>
              <a:srgbClr val="C7A1E3"/>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9" name="Oval 368">
              <a:extLst>
                <a:ext uri="{FF2B5EF4-FFF2-40B4-BE49-F238E27FC236}">
                  <a16:creationId xmlns:a16="http://schemas.microsoft.com/office/drawing/2014/main" id="{29A160C9-8108-DA42-8A94-3C2ADCBE6B69}"/>
                </a:ext>
              </a:extLst>
            </p:cNvPr>
            <p:cNvSpPr/>
            <p:nvPr/>
          </p:nvSpPr>
          <p:spPr>
            <a:xfrm>
              <a:off x="5891140" y="5165220"/>
              <a:ext cx="99060" cy="99060"/>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4" name="Straight Connector 373">
              <a:extLst>
                <a:ext uri="{FF2B5EF4-FFF2-40B4-BE49-F238E27FC236}">
                  <a16:creationId xmlns:a16="http://schemas.microsoft.com/office/drawing/2014/main" id="{95F96DEE-13CA-5A44-BC41-508D36EF6325}"/>
                </a:ext>
              </a:extLst>
            </p:cNvPr>
            <p:cNvCxnSpPr>
              <a:cxnSpLocks/>
              <a:endCxn id="369" idx="0"/>
            </p:cNvCxnSpPr>
            <p:nvPr/>
          </p:nvCxnSpPr>
          <p:spPr>
            <a:xfrm>
              <a:off x="5940670" y="4517134"/>
              <a:ext cx="0" cy="64808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75" name="Straight Connector 374">
              <a:extLst>
                <a:ext uri="{FF2B5EF4-FFF2-40B4-BE49-F238E27FC236}">
                  <a16:creationId xmlns:a16="http://schemas.microsoft.com/office/drawing/2014/main" id="{31354BB6-2589-4C4F-A328-1215C3C4C1B9}"/>
                </a:ext>
              </a:extLst>
            </p:cNvPr>
            <p:cNvCxnSpPr>
              <a:cxnSpLocks/>
              <a:stCxn id="376" idx="6"/>
              <a:endCxn id="369" idx="2"/>
            </p:cNvCxnSpPr>
            <p:nvPr/>
          </p:nvCxnSpPr>
          <p:spPr>
            <a:xfrm>
              <a:off x="5236956" y="5211825"/>
              <a:ext cx="654184" cy="2925"/>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76" name="Oval 375">
              <a:extLst>
                <a:ext uri="{FF2B5EF4-FFF2-40B4-BE49-F238E27FC236}">
                  <a16:creationId xmlns:a16="http://schemas.microsoft.com/office/drawing/2014/main" id="{13D36D7A-F459-0349-AAE1-FA0A3D31D853}"/>
                </a:ext>
              </a:extLst>
            </p:cNvPr>
            <p:cNvSpPr/>
            <p:nvPr/>
          </p:nvSpPr>
          <p:spPr>
            <a:xfrm>
              <a:off x="5137896" y="5162295"/>
              <a:ext cx="99060" cy="99060"/>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7" name="Straight Connector 376">
              <a:extLst>
                <a:ext uri="{FF2B5EF4-FFF2-40B4-BE49-F238E27FC236}">
                  <a16:creationId xmlns:a16="http://schemas.microsoft.com/office/drawing/2014/main" id="{F9492904-F870-DC4A-9011-8CD621D615EF}"/>
                </a:ext>
              </a:extLst>
            </p:cNvPr>
            <p:cNvCxnSpPr>
              <a:cxnSpLocks/>
              <a:stCxn id="327" idx="4"/>
              <a:endCxn id="376" idx="0"/>
            </p:cNvCxnSpPr>
            <p:nvPr/>
          </p:nvCxnSpPr>
          <p:spPr>
            <a:xfrm flipH="1">
              <a:off x="5187426" y="4520060"/>
              <a:ext cx="754" cy="642235"/>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78" name="Straight Connector 377">
              <a:extLst>
                <a:ext uri="{FF2B5EF4-FFF2-40B4-BE49-F238E27FC236}">
                  <a16:creationId xmlns:a16="http://schemas.microsoft.com/office/drawing/2014/main" id="{04B04E28-783C-1C45-9482-F9403DDC326E}"/>
                </a:ext>
              </a:extLst>
            </p:cNvPr>
            <p:cNvCxnSpPr>
              <a:cxnSpLocks/>
              <a:endCxn id="384" idx="7"/>
            </p:cNvCxnSpPr>
            <p:nvPr/>
          </p:nvCxnSpPr>
          <p:spPr>
            <a:xfrm flipH="1">
              <a:off x="5230061" y="5249926"/>
              <a:ext cx="675190" cy="6771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79" name="Straight Connector 378">
              <a:extLst>
                <a:ext uri="{FF2B5EF4-FFF2-40B4-BE49-F238E27FC236}">
                  <a16:creationId xmlns:a16="http://schemas.microsoft.com/office/drawing/2014/main" id="{0267EDB2-54D8-0B4D-B0ED-3C3C3C6C4FA4}"/>
                </a:ext>
              </a:extLst>
            </p:cNvPr>
            <p:cNvCxnSpPr>
              <a:cxnSpLocks/>
              <a:endCxn id="385" idx="1"/>
            </p:cNvCxnSpPr>
            <p:nvPr/>
          </p:nvCxnSpPr>
          <p:spPr>
            <a:xfrm>
              <a:off x="5230061" y="5252852"/>
              <a:ext cx="675190" cy="67417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83" name="Rectangle 382">
              <a:extLst>
                <a:ext uri="{FF2B5EF4-FFF2-40B4-BE49-F238E27FC236}">
                  <a16:creationId xmlns:a16="http://schemas.microsoft.com/office/drawing/2014/main" id="{C8E40E2B-DBFF-0C4D-B677-35CDD05EE969}"/>
                </a:ext>
              </a:extLst>
            </p:cNvPr>
            <p:cNvSpPr/>
            <p:nvPr/>
          </p:nvSpPr>
          <p:spPr>
            <a:xfrm>
              <a:off x="5343628" y="5366419"/>
              <a:ext cx="448056" cy="447040"/>
            </a:xfrm>
            <a:prstGeom prst="rect">
              <a:avLst/>
            </a:prstGeom>
            <a:solidFill>
              <a:schemeClr val="accent5">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4" name="Oval 383">
              <a:extLst>
                <a:ext uri="{FF2B5EF4-FFF2-40B4-BE49-F238E27FC236}">
                  <a16:creationId xmlns:a16="http://schemas.microsoft.com/office/drawing/2014/main" id="{93DAFBD3-F362-1D4A-88D7-6C8165DC6448}"/>
                </a:ext>
              </a:extLst>
            </p:cNvPr>
            <p:cNvSpPr/>
            <p:nvPr/>
          </p:nvSpPr>
          <p:spPr>
            <a:xfrm>
              <a:off x="5145508" y="5912519"/>
              <a:ext cx="99060" cy="99060"/>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5" name="Oval 384">
              <a:extLst>
                <a:ext uri="{FF2B5EF4-FFF2-40B4-BE49-F238E27FC236}">
                  <a16:creationId xmlns:a16="http://schemas.microsoft.com/office/drawing/2014/main" id="{EB84D2A0-793E-9A46-89B3-26659F77B345}"/>
                </a:ext>
              </a:extLst>
            </p:cNvPr>
            <p:cNvSpPr/>
            <p:nvPr/>
          </p:nvSpPr>
          <p:spPr>
            <a:xfrm>
              <a:off x="5890744" y="5912519"/>
              <a:ext cx="99060" cy="99060"/>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6" name="Straight Connector 385">
              <a:extLst>
                <a:ext uri="{FF2B5EF4-FFF2-40B4-BE49-F238E27FC236}">
                  <a16:creationId xmlns:a16="http://schemas.microsoft.com/office/drawing/2014/main" id="{A692C383-8AA8-4C4E-A065-2FFE78877077}"/>
                </a:ext>
              </a:extLst>
            </p:cNvPr>
            <p:cNvCxnSpPr>
              <a:cxnSpLocks/>
              <a:endCxn id="385" idx="0"/>
            </p:cNvCxnSpPr>
            <p:nvPr/>
          </p:nvCxnSpPr>
          <p:spPr>
            <a:xfrm>
              <a:off x="5940274" y="5264433"/>
              <a:ext cx="0" cy="64808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87" name="Straight Connector 386">
              <a:extLst>
                <a:ext uri="{FF2B5EF4-FFF2-40B4-BE49-F238E27FC236}">
                  <a16:creationId xmlns:a16="http://schemas.microsoft.com/office/drawing/2014/main" id="{DC85BC2F-6514-BB44-81CD-5A1CD4D171D7}"/>
                </a:ext>
              </a:extLst>
            </p:cNvPr>
            <p:cNvCxnSpPr>
              <a:cxnSpLocks/>
              <a:stCxn id="384" idx="6"/>
              <a:endCxn id="385" idx="2"/>
            </p:cNvCxnSpPr>
            <p:nvPr/>
          </p:nvCxnSpPr>
          <p:spPr>
            <a:xfrm>
              <a:off x="5244568" y="5962049"/>
              <a:ext cx="64617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88" name="Straight Connector 387">
              <a:extLst>
                <a:ext uri="{FF2B5EF4-FFF2-40B4-BE49-F238E27FC236}">
                  <a16:creationId xmlns:a16="http://schemas.microsoft.com/office/drawing/2014/main" id="{74C9B4B1-C125-A84D-83FF-F567012A1743}"/>
                </a:ext>
              </a:extLst>
            </p:cNvPr>
            <p:cNvCxnSpPr>
              <a:cxnSpLocks/>
              <a:endCxn id="384" idx="0"/>
            </p:cNvCxnSpPr>
            <p:nvPr/>
          </p:nvCxnSpPr>
          <p:spPr>
            <a:xfrm>
              <a:off x="5195038" y="5267359"/>
              <a:ext cx="0" cy="64516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89" name="Straight Connector 388">
              <a:extLst>
                <a:ext uri="{FF2B5EF4-FFF2-40B4-BE49-F238E27FC236}">
                  <a16:creationId xmlns:a16="http://schemas.microsoft.com/office/drawing/2014/main" id="{78FB3F53-D346-344A-A5E8-6674F10D07CA}"/>
                </a:ext>
              </a:extLst>
            </p:cNvPr>
            <p:cNvCxnSpPr>
              <a:cxnSpLocks/>
              <a:endCxn id="385" idx="7"/>
            </p:cNvCxnSpPr>
            <p:nvPr/>
          </p:nvCxnSpPr>
          <p:spPr>
            <a:xfrm flipH="1">
              <a:off x="5975297" y="5249926"/>
              <a:ext cx="675190" cy="6771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90" name="Straight Connector 389">
              <a:extLst>
                <a:ext uri="{FF2B5EF4-FFF2-40B4-BE49-F238E27FC236}">
                  <a16:creationId xmlns:a16="http://schemas.microsoft.com/office/drawing/2014/main" id="{64F3F28C-8A2A-1C4F-B22F-511ADCB277FC}"/>
                </a:ext>
              </a:extLst>
            </p:cNvPr>
            <p:cNvCxnSpPr>
              <a:cxnSpLocks/>
              <a:endCxn id="392" idx="1"/>
            </p:cNvCxnSpPr>
            <p:nvPr/>
          </p:nvCxnSpPr>
          <p:spPr>
            <a:xfrm>
              <a:off x="5975297" y="5249926"/>
              <a:ext cx="675190" cy="6771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91" name="Rectangle 390">
              <a:extLst>
                <a:ext uri="{FF2B5EF4-FFF2-40B4-BE49-F238E27FC236}">
                  <a16:creationId xmlns:a16="http://schemas.microsoft.com/office/drawing/2014/main" id="{EBB7EC4D-93EC-654A-A97F-FF3A08FF75CF}"/>
                </a:ext>
              </a:extLst>
            </p:cNvPr>
            <p:cNvSpPr/>
            <p:nvPr/>
          </p:nvSpPr>
          <p:spPr>
            <a:xfrm>
              <a:off x="6088864" y="5366419"/>
              <a:ext cx="448056" cy="447040"/>
            </a:xfrm>
            <a:prstGeom prst="rect">
              <a:avLst/>
            </a:prstGeom>
            <a:solidFill>
              <a:schemeClr val="accent5">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2" name="Oval 391">
              <a:extLst>
                <a:ext uri="{FF2B5EF4-FFF2-40B4-BE49-F238E27FC236}">
                  <a16:creationId xmlns:a16="http://schemas.microsoft.com/office/drawing/2014/main" id="{1CE8B14A-001F-944D-8FEF-583E7F4ABBEE}"/>
                </a:ext>
              </a:extLst>
            </p:cNvPr>
            <p:cNvSpPr/>
            <p:nvPr/>
          </p:nvSpPr>
          <p:spPr>
            <a:xfrm>
              <a:off x="6635980" y="5912519"/>
              <a:ext cx="99060" cy="99060"/>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93" name="Straight Connector 392">
              <a:extLst>
                <a:ext uri="{FF2B5EF4-FFF2-40B4-BE49-F238E27FC236}">
                  <a16:creationId xmlns:a16="http://schemas.microsoft.com/office/drawing/2014/main" id="{20B08888-4699-5E48-8A18-DE3F60F9EF92}"/>
                </a:ext>
              </a:extLst>
            </p:cNvPr>
            <p:cNvCxnSpPr>
              <a:cxnSpLocks/>
              <a:endCxn id="392" idx="0"/>
            </p:cNvCxnSpPr>
            <p:nvPr/>
          </p:nvCxnSpPr>
          <p:spPr>
            <a:xfrm>
              <a:off x="6685510" y="5264433"/>
              <a:ext cx="0" cy="64808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94" name="Straight Connector 393">
              <a:extLst>
                <a:ext uri="{FF2B5EF4-FFF2-40B4-BE49-F238E27FC236}">
                  <a16:creationId xmlns:a16="http://schemas.microsoft.com/office/drawing/2014/main" id="{8B8B665E-E7B0-454B-9FCA-4A9ED74CCD4C}"/>
                </a:ext>
              </a:extLst>
            </p:cNvPr>
            <p:cNvCxnSpPr>
              <a:cxnSpLocks/>
              <a:stCxn id="385" idx="6"/>
              <a:endCxn id="392" idx="2"/>
            </p:cNvCxnSpPr>
            <p:nvPr/>
          </p:nvCxnSpPr>
          <p:spPr>
            <a:xfrm>
              <a:off x="5989804" y="5962049"/>
              <a:ext cx="64617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95" name="Straight Connector 394">
              <a:extLst>
                <a:ext uri="{FF2B5EF4-FFF2-40B4-BE49-F238E27FC236}">
                  <a16:creationId xmlns:a16="http://schemas.microsoft.com/office/drawing/2014/main" id="{A81B8CD0-9216-F34A-A9F1-E2EF79CE12A3}"/>
                </a:ext>
              </a:extLst>
            </p:cNvPr>
            <p:cNvCxnSpPr>
              <a:cxnSpLocks/>
            </p:cNvCxnSpPr>
            <p:nvPr/>
          </p:nvCxnSpPr>
          <p:spPr>
            <a:xfrm flipH="1">
              <a:off x="6720533" y="5249926"/>
              <a:ext cx="675190" cy="6771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96" name="Straight Connector 395">
              <a:extLst>
                <a:ext uri="{FF2B5EF4-FFF2-40B4-BE49-F238E27FC236}">
                  <a16:creationId xmlns:a16="http://schemas.microsoft.com/office/drawing/2014/main" id="{8E4ACDBA-D186-0C4E-803E-37036D09934C}"/>
                </a:ext>
              </a:extLst>
            </p:cNvPr>
            <p:cNvCxnSpPr>
              <a:cxnSpLocks/>
              <a:endCxn id="398" idx="1"/>
            </p:cNvCxnSpPr>
            <p:nvPr/>
          </p:nvCxnSpPr>
          <p:spPr>
            <a:xfrm>
              <a:off x="6720533" y="5252852"/>
              <a:ext cx="675190" cy="67417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97" name="Rectangle 396">
              <a:extLst>
                <a:ext uri="{FF2B5EF4-FFF2-40B4-BE49-F238E27FC236}">
                  <a16:creationId xmlns:a16="http://schemas.microsoft.com/office/drawing/2014/main" id="{CA3635BE-5208-8E45-8744-07A06ECE7E02}"/>
                </a:ext>
              </a:extLst>
            </p:cNvPr>
            <p:cNvSpPr/>
            <p:nvPr/>
          </p:nvSpPr>
          <p:spPr>
            <a:xfrm>
              <a:off x="6834100" y="5366419"/>
              <a:ext cx="448056" cy="447040"/>
            </a:xfrm>
            <a:prstGeom prst="rect">
              <a:avLst/>
            </a:prstGeom>
            <a:solidFill>
              <a:schemeClr val="accent5">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8" name="Oval 397">
              <a:extLst>
                <a:ext uri="{FF2B5EF4-FFF2-40B4-BE49-F238E27FC236}">
                  <a16:creationId xmlns:a16="http://schemas.microsoft.com/office/drawing/2014/main" id="{C0FF38BB-5B3A-0B41-9D24-6ECE245AEFD4}"/>
                </a:ext>
              </a:extLst>
            </p:cNvPr>
            <p:cNvSpPr/>
            <p:nvPr/>
          </p:nvSpPr>
          <p:spPr>
            <a:xfrm>
              <a:off x="7381216" y="5912519"/>
              <a:ext cx="99060" cy="99060"/>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99" name="Straight Connector 398">
              <a:extLst>
                <a:ext uri="{FF2B5EF4-FFF2-40B4-BE49-F238E27FC236}">
                  <a16:creationId xmlns:a16="http://schemas.microsoft.com/office/drawing/2014/main" id="{FB9B5F23-025C-8C4A-87B4-8198465CF806}"/>
                </a:ext>
              </a:extLst>
            </p:cNvPr>
            <p:cNvCxnSpPr>
              <a:cxnSpLocks/>
              <a:endCxn id="398" idx="0"/>
            </p:cNvCxnSpPr>
            <p:nvPr/>
          </p:nvCxnSpPr>
          <p:spPr>
            <a:xfrm>
              <a:off x="7430746" y="5264433"/>
              <a:ext cx="0" cy="64808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00" name="Straight Connector 399">
              <a:extLst>
                <a:ext uri="{FF2B5EF4-FFF2-40B4-BE49-F238E27FC236}">
                  <a16:creationId xmlns:a16="http://schemas.microsoft.com/office/drawing/2014/main" id="{9C59C8ED-1B32-2542-9675-2AF4FC2105CA}"/>
                </a:ext>
              </a:extLst>
            </p:cNvPr>
            <p:cNvCxnSpPr>
              <a:cxnSpLocks/>
              <a:endCxn id="398" idx="2"/>
            </p:cNvCxnSpPr>
            <p:nvPr/>
          </p:nvCxnSpPr>
          <p:spPr>
            <a:xfrm>
              <a:off x="6735040" y="5962049"/>
              <a:ext cx="64617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01" name="Straight Connector 400">
              <a:extLst>
                <a:ext uri="{FF2B5EF4-FFF2-40B4-BE49-F238E27FC236}">
                  <a16:creationId xmlns:a16="http://schemas.microsoft.com/office/drawing/2014/main" id="{B36BC10A-88EB-9C4D-9FFD-2738ED7D1FF0}"/>
                </a:ext>
              </a:extLst>
            </p:cNvPr>
            <p:cNvCxnSpPr>
              <a:cxnSpLocks/>
            </p:cNvCxnSpPr>
            <p:nvPr/>
          </p:nvCxnSpPr>
          <p:spPr>
            <a:xfrm flipH="1">
              <a:off x="6720533" y="6003672"/>
              <a:ext cx="675190" cy="6771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02" name="Straight Connector 401">
              <a:extLst>
                <a:ext uri="{FF2B5EF4-FFF2-40B4-BE49-F238E27FC236}">
                  <a16:creationId xmlns:a16="http://schemas.microsoft.com/office/drawing/2014/main" id="{6FD0C193-0FE4-4945-928C-23DDAE7C50F1}"/>
                </a:ext>
              </a:extLst>
            </p:cNvPr>
            <p:cNvCxnSpPr>
              <a:cxnSpLocks/>
              <a:endCxn id="404" idx="1"/>
            </p:cNvCxnSpPr>
            <p:nvPr/>
          </p:nvCxnSpPr>
          <p:spPr>
            <a:xfrm>
              <a:off x="6720533" y="6006598"/>
              <a:ext cx="675190" cy="67417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03" name="Rectangle 402">
              <a:extLst>
                <a:ext uri="{FF2B5EF4-FFF2-40B4-BE49-F238E27FC236}">
                  <a16:creationId xmlns:a16="http://schemas.microsoft.com/office/drawing/2014/main" id="{803A0A0A-0109-374E-B828-FFB79A4355E0}"/>
                </a:ext>
              </a:extLst>
            </p:cNvPr>
            <p:cNvSpPr/>
            <p:nvPr/>
          </p:nvSpPr>
          <p:spPr>
            <a:xfrm>
              <a:off x="6834100" y="6120165"/>
              <a:ext cx="448056" cy="447040"/>
            </a:xfrm>
            <a:prstGeom prst="rect">
              <a:avLst/>
            </a:prstGeom>
            <a:solidFill>
              <a:schemeClr val="accent5">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4" name="Oval 403">
              <a:extLst>
                <a:ext uri="{FF2B5EF4-FFF2-40B4-BE49-F238E27FC236}">
                  <a16:creationId xmlns:a16="http://schemas.microsoft.com/office/drawing/2014/main" id="{05391BA4-067D-7144-8E89-ABF7DB0E3699}"/>
                </a:ext>
              </a:extLst>
            </p:cNvPr>
            <p:cNvSpPr/>
            <p:nvPr/>
          </p:nvSpPr>
          <p:spPr>
            <a:xfrm>
              <a:off x="7381216" y="6666265"/>
              <a:ext cx="99060" cy="99060"/>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5" name="Straight Connector 404">
              <a:extLst>
                <a:ext uri="{FF2B5EF4-FFF2-40B4-BE49-F238E27FC236}">
                  <a16:creationId xmlns:a16="http://schemas.microsoft.com/office/drawing/2014/main" id="{A189430F-EFC6-2B43-9C8C-5213ABC5DB78}"/>
                </a:ext>
              </a:extLst>
            </p:cNvPr>
            <p:cNvCxnSpPr>
              <a:cxnSpLocks/>
              <a:endCxn id="404" idx="0"/>
            </p:cNvCxnSpPr>
            <p:nvPr/>
          </p:nvCxnSpPr>
          <p:spPr>
            <a:xfrm>
              <a:off x="7430746" y="6018179"/>
              <a:ext cx="0" cy="64808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06" name="Straight Connector 405">
              <a:extLst>
                <a:ext uri="{FF2B5EF4-FFF2-40B4-BE49-F238E27FC236}">
                  <a16:creationId xmlns:a16="http://schemas.microsoft.com/office/drawing/2014/main" id="{712B0A56-5BDA-8249-9B9A-56AF188417DE}"/>
                </a:ext>
              </a:extLst>
            </p:cNvPr>
            <p:cNvCxnSpPr>
              <a:cxnSpLocks/>
              <a:endCxn id="404" idx="2"/>
            </p:cNvCxnSpPr>
            <p:nvPr/>
          </p:nvCxnSpPr>
          <p:spPr>
            <a:xfrm>
              <a:off x="6735040" y="6715795"/>
              <a:ext cx="64617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07" name="Straight Connector 406">
              <a:extLst>
                <a:ext uri="{FF2B5EF4-FFF2-40B4-BE49-F238E27FC236}">
                  <a16:creationId xmlns:a16="http://schemas.microsoft.com/office/drawing/2014/main" id="{795276D9-081B-DD4C-87D2-14277C4D8686}"/>
                </a:ext>
              </a:extLst>
            </p:cNvPr>
            <p:cNvCxnSpPr>
              <a:cxnSpLocks/>
            </p:cNvCxnSpPr>
            <p:nvPr/>
          </p:nvCxnSpPr>
          <p:spPr>
            <a:xfrm flipH="1">
              <a:off x="5975297" y="5997072"/>
              <a:ext cx="675190" cy="6771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08" name="Straight Connector 407">
              <a:extLst>
                <a:ext uri="{FF2B5EF4-FFF2-40B4-BE49-F238E27FC236}">
                  <a16:creationId xmlns:a16="http://schemas.microsoft.com/office/drawing/2014/main" id="{A379A04F-0546-9841-B177-2D97FDA3BD4E}"/>
                </a:ext>
              </a:extLst>
            </p:cNvPr>
            <p:cNvCxnSpPr>
              <a:cxnSpLocks/>
              <a:endCxn id="410" idx="1"/>
            </p:cNvCxnSpPr>
            <p:nvPr/>
          </p:nvCxnSpPr>
          <p:spPr>
            <a:xfrm>
              <a:off x="5975297" y="5999998"/>
              <a:ext cx="675190" cy="67417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09" name="Rectangle 408">
              <a:extLst>
                <a:ext uri="{FF2B5EF4-FFF2-40B4-BE49-F238E27FC236}">
                  <a16:creationId xmlns:a16="http://schemas.microsoft.com/office/drawing/2014/main" id="{205C8BCC-FFFF-A54A-8B42-5135E1E6CB15}"/>
                </a:ext>
              </a:extLst>
            </p:cNvPr>
            <p:cNvSpPr/>
            <p:nvPr/>
          </p:nvSpPr>
          <p:spPr>
            <a:xfrm>
              <a:off x="6088864" y="6113565"/>
              <a:ext cx="448056" cy="447040"/>
            </a:xfrm>
            <a:prstGeom prst="rect">
              <a:avLst/>
            </a:prstGeom>
            <a:solidFill>
              <a:schemeClr val="accent5">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 name="Oval 409">
              <a:extLst>
                <a:ext uri="{FF2B5EF4-FFF2-40B4-BE49-F238E27FC236}">
                  <a16:creationId xmlns:a16="http://schemas.microsoft.com/office/drawing/2014/main" id="{94D63E60-8B00-3646-BC68-5B9F4768E464}"/>
                </a:ext>
              </a:extLst>
            </p:cNvPr>
            <p:cNvSpPr/>
            <p:nvPr/>
          </p:nvSpPr>
          <p:spPr>
            <a:xfrm>
              <a:off x="6635980" y="6659665"/>
              <a:ext cx="99060" cy="99060"/>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1" name="Straight Connector 410">
              <a:extLst>
                <a:ext uri="{FF2B5EF4-FFF2-40B4-BE49-F238E27FC236}">
                  <a16:creationId xmlns:a16="http://schemas.microsoft.com/office/drawing/2014/main" id="{D157202F-608F-7843-82D2-528EF64E15C1}"/>
                </a:ext>
              </a:extLst>
            </p:cNvPr>
            <p:cNvCxnSpPr>
              <a:cxnSpLocks/>
              <a:endCxn id="410" idx="0"/>
            </p:cNvCxnSpPr>
            <p:nvPr/>
          </p:nvCxnSpPr>
          <p:spPr>
            <a:xfrm>
              <a:off x="6685510" y="6011579"/>
              <a:ext cx="0" cy="64808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12" name="Straight Connector 411">
              <a:extLst>
                <a:ext uri="{FF2B5EF4-FFF2-40B4-BE49-F238E27FC236}">
                  <a16:creationId xmlns:a16="http://schemas.microsoft.com/office/drawing/2014/main" id="{92A46A5D-1DC1-C34A-8194-EE66D48A2E59}"/>
                </a:ext>
              </a:extLst>
            </p:cNvPr>
            <p:cNvCxnSpPr>
              <a:cxnSpLocks/>
              <a:endCxn id="410" idx="2"/>
            </p:cNvCxnSpPr>
            <p:nvPr/>
          </p:nvCxnSpPr>
          <p:spPr>
            <a:xfrm>
              <a:off x="5989804" y="6709195"/>
              <a:ext cx="64617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13" name="Straight Connector 412">
              <a:extLst>
                <a:ext uri="{FF2B5EF4-FFF2-40B4-BE49-F238E27FC236}">
                  <a16:creationId xmlns:a16="http://schemas.microsoft.com/office/drawing/2014/main" id="{A7A3A985-3489-0B40-9CED-12AD21606B0E}"/>
                </a:ext>
              </a:extLst>
            </p:cNvPr>
            <p:cNvCxnSpPr>
              <a:cxnSpLocks/>
            </p:cNvCxnSpPr>
            <p:nvPr/>
          </p:nvCxnSpPr>
          <p:spPr>
            <a:xfrm flipH="1">
              <a:off x="5237315" y="5994146"/>
              <a:ext cx="675190" cy="6771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14" name="Straight Connector 413">
              <a:extLst>
                <a:ext uri="{FF2B5EF4-FFF2-40B4-BE49-F238E27FC236}">
                  <a16:creationId xmlns:a16="http://schemas.microsoft.com/office/drawing/2014/main" id="{41AD6E2B-9C55-2A45-89E5-07A1A5B82112}"/>
                </a:ext>
              </a:extLst>
            </p:cNvPr>
            <p:cNvCxnSpPr>
              <a:cxnSpLocks/>
              <a:endCxn id="416" idx="1"/>
            </p:cNvCxnSpPr>
            <p:nvPr/>
          </p:nvCxnSpPr>
          <p:spPr>
            <a:xfrm>
              <a:off x="5237315" y="5997072"/>
              <a:ext cx="675190" cy="67417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15" name="Rectangle 414">
              <a:extLst>
                <a:ext uri="{FF2B5EF4-FFF2-40B4-BE49-F238E27FC236}">
                  <a16:creationId xmlns:a16="http://schemas.microsoft.com/office/drawing/2014/main" id="{BCFBE880-E1F5-3745-9796-8022F0F6B7AA}"/>
                </a:ext>
              </a:extLst>
            </p:cNvPr>
            <p:cNvSpPr/>
            <p:nvPr/>
          </p:nvSpPr>
          <p:spPr>
            <a:xfrm>
              <a:off x="5350882" y="6110639"/>
              <a:ext cx="448056" cy="447040"/>
            </a:xfrm>
            <a:prstGeom prst="rect">
              <a:avLst/>
            </a:prstGeom>
            <a:solidFill>
              <a:schemeClr val="accent5">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6" name="Oval 415">
              <a:extLst>
                <a:ext uri="{FF2B5EF4-FFF2-40B4-BE49-F238E27FC236}">
                  <a16:creationId xmlns:a16="http://schemas.microsoft.com/office/drawing/2014/main" id="{149D45B1-CB52-8C43-AA5C-B49C3F18CA6A}"/>
                </a:ext>
              </a:extLst>
            </p:cNvPr>
            <p:cNvSpPr/>
            <p:nvPr/>
          </p:nvSpPr>
          <p:spPr>
            <a:xfrm>
              <a:off x="5897998" y="6656739"/>
              <a:ext cx="99060" cy="99060"/>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7" name="Straight Connector 416">
              <a:extLst>
                <a:ext uri="{FF2B5EF4-FFF2-40B4-BE49-F238E27FC236}">
                  <a16:creationId xmlns:a16="http://schemas.microsoft.com/office/drawing/2014/main" id="{3A389630-0D64-2140-BAB2-0E08E887F683}"/>
                </a:ext>
              </a:extLst>
            </p:cNvPr>
            <p:cNvCxnSpPr>
              <a:cxnSpLocks/>
              <a:endCxn id="416" idx="0"/>
            </p:cNvCxnSpPr>
            <p:nvPr/>
          </p:nvCxnSpPr>
          <p:spPr>
            <a:xfrm>
              <a:off x="5947528" y="6008653"/>
              <a:ext cx="0" cy="64808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18" name="Straight Connector 417">
              <a:extLst>
                <a:ext uri="{FF2B5EF4-FFF2-40B4-BE49-F238E27FC236}">
                  <a16:creationId xmlns:a16="http://schemas.microsoft.com/office/drawing/2014/main" id="{6C9BB75A-D58D-0648-A611-5A6DCE925BF8}"/>
                </a:ext>
              </a:extLst>
            </p:cNvPr>
            <p:cNvCxnSpPr>
              <a:cxnSpLocks/>
              <a:stCxn id="419" idx="6"/>
              <a:endCxn id="416" idx="2"/>
            </p:cNvCxnSpPr>
            <p:nvPr/>
          </p:nvCxnSpPr>
          <p:spPr>
            <a:xfrm>
              <a:off x="5243814" y="6703344"/>
              <a:ext cx="654184" cy="2925"/>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19" name="Oval 418">
              <a:extLst>
                <a:ext uri="{FF2B5EF4-FFF2-40B4-BE49-F238E27FC236}">
                  <a16:creationId xmlns:a16="http://schemas.microsoft.com/office/drawing/2014/main" id="{B161E524-E7B0-3149-A137-25B6E94394C6}"/>
                </a:ext>
              </a:extLst>
            </p:cNvPr>
            <p:cNvSpPr/>
            <p:nvPr/>
          </p:nvSpPr>
          <p:spPr>
            <a:xfrm>
              <a:off x="5144754" y="6653814"/>
              <a:ext cx="99060" cy="99060"/>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0" name="Straight Connector 419">
              <a:extLst>
                <a:ext uri="{FF2B5EF4-FFF2-40B4-BE49-F238E27FC236}">
                  <a16:creationId xmlns:a16="http://schemas.microsoft.com/office/drawing/2014/main" id="{D7D30663-81E1-0C4D-87AC-DDD029A7743A}"/>
                </a:ext>
              </a:extLst>
            </p:cNvPr>
            <p:cNvCxnSpPr>
              <a:cxnSpLocks/>
              <a:stCxn id="384" idx="4"/>
              <a:endCxn id="419" idx="0"/>
            </p:cNvCxnSpPr>
            <p:nvPr/>
          </p:nvCxnSpPr>
          <p:spPr>
            <a:xfrm flipH="1">
              <a:off x="5194284" y="6011579"/>
              <a:ext cx="754" cy="642235"/>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423" name="Rectangle 422">
            <a:extLst>
              <a:ext uri="{FF2B5EF4-FFF2-40B4-BE49-F238E27FC236}">
                <a16:creationId xmlns:a16="http://schemas.microsoft.com/office/drawing/2014/main" id="{D09C7168-A4EA-4549-B28C-C11413757788}"/>
              </a:ext>
            </a:extLst>
          </p:cNvPr>
          <p:cNvSpPr/>
          <p:nvPr/>
        </p:nvSpPr>
        <p:spPr>
          <a:xfrm>
            <a:off x="653834" y="1681442"/>
            <a:ext cx="3030269" cy="10972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solidFill>
                  <a:schemeClr val="tx1"/>
                </a:solidFill>
              </a:rPr>
              <a:t>Scratch Memory</a:t>
            </a:r>
          </a:p>
        </p:txBody>
      </p:sp>
      <p:sp>
        <p:nvSpPr>
          <p:cNvPr id="424" name="Rectangle 423">
            <a:extLst>
              <a:ext uri="{FF2B5EF4-FFF2-40B4-BE49-F238E27FC236}">
                <a16:creationId xmlns:a16="http://schemas.microsoft.com/office/drawing/2014/main" id="{24AD8EE5-C9A2-F24E-98F0-F86E8D8C95BE}"/>
              </a:ext>
            </a:extLst>
          </p:cNvPr>
          <p:cNvSpPr/>
          <p:nvPr/>
        </p:nvSpPr>
        <p:spPr>
          <a:xfrm>
            <a:off x="2996217" y="1747450"/>
            <a:ext cx="612304" cy="354771"/>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Ctrl</a:t>
            </a:r>
          </a:p>
        </p:txBody>
      </p:sp>
      <p:cxnSp>
        <p:nvCxnSpPr>
          <p:cNvPr id="425" name="Straight Arrow Connector 424">
            <a:extLst>
              <a:ext uri="{FF2B5EF4-FFF2-40B4-BE49-F238E27FC236}">
                <a16:creationId xmlns:a16="http://schemas.microsoft.com/office/drawing/2014/main" id="{A3E896E2-E802-FF40-A4A0-A227F700AE72}"/>
              </a:ext>
            </a:extLst>
          </p:cNvPr>
          <p:cNvCxnSpPr>
            <a:cxnSpLocks/>
            <a:stCxn id="423" idx="2"/>
            <a:endCxn id="422" idx="0"/>
          </p:cNvCxnSpPr>
          <p:nvPr/>
        </p:nvCxnSpPr>
        <p:spPr>
          <a:xfrm>
            <a:off x="2168969" y="2778722"/>
            <a:ext cx="1" cy="341142"/>
          </a:xfrm>
          <a:prstGeom prst="straightConnector1">
            <a:avLst/>
          </a:prstGeom>
          <a:ln w="12700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sp>
        <p:nvSpPr>
          <p:cNvPr id="426" name="Rectangle 425">
            <a:extLst>
              <a:ext uri="{FF2B5EF4-FFF2-40B4-BE49-F238E27FC236}">
                <a16:creationId xmlns:a16="http://schemas.microsoft.com/office/drawing/2014/main" id="{AB8A9663-D813-3740-A659-7CC69A25A782}"/>
              </a:ext>
            </a:extLst>
          </p:cNvPr>
          <p:cNvSpPr/>
          <p:nvPr/>
        </p:nvSpPr>
        <p:spPr>
          <a:xfrm rot="16200000">
            <a:off x="2795703" y="4363184"/>
            <a:ext cx="2925615" cy="40162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XFER</a:t>
            </a:r>
          </a:p>
        </p:txBody>
      </p:sp>
      <p:sp>
        <p:nvSpPr>
          <p:cNvPr id="427" name="Rectangle 426">
            <a:extLst>
              <a:ext uri="{FF2B5EF4-FFF2-40B4-BE49-F238E27FC236}">
                <a16:creationId xmlns:a16="http://schemas.microsoft.com/office/drawing/2014/main" id="{4FF09AA3-D792-7440-8BC3-D3C88367B71B}"/>
              </a:ext>
            </a:extLst>
          </p:cNvPr>
          <p:cNvSpPr/>
          <p:nvPr/>
        </p:nvSpPr>
        <p:spPr>
          <a:xfrm rot="16200000">
            <a:off x="3892973" y="3349600"/>
            <a:ext cx="737235" cy="34583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Ctrl</a:t>
            </a:r>
          </a:p>
        </p:txBody>
      </p:sp>
      <p:cxnSp>
        <p:nvCxnSpPr>
          <p:cNvPr id="428" name="Straight Arrow Connector 427">
            <a:extLst>
              <a:ext uri="{FF2B5EF4-FFF2-40B4-BE49-F238E27FC236}">
                <a16:creationId xmlns:a16="http://schemas.microsoft.com/office/drawing/2014/main" id="{CB7220A1-29C2-3646-9BB4-2CADDDF3BFF6}"/>
              </a:ext>
            </a:extLst>
          </p:cNvPr>
          <p:cNvCxnSpPr>
            <a:cxnSpLocks/>
            <a:stCxn id="422" idx="3"/>
          </p:cNvCxnSpPr>
          <p:nvPr/>
        </p:nvCxnSpPr>
        <p:spPr>
          <a:xfrm>
            <a:off x="3684105" y="3284295"/>
            <a:ext cx="373593" cy="0"/>
          </a:xfrm>
          <a:prstGeom prst="straightConnector1">
            <a:avLst/>
          </a:prstGeom>
          <a:ln w="12700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429" name="Straight Arrow Connector 428">
            <a:extLst>
              <a:ext uri="{FF2B5EF4-FFF2-40B4-BE49-F238E27FC236}">
                <a16:creationId xmlns:a16="http://schemas.microsoft.com/office/drawing/2014/main" id="{A0BA0E52-138A-7B43-A3A2-CE22D013D0AE}"/>
              </a:ext>
            </a:extLst>
          </p:cNvPr>
          <p:cNvCxnSpPr>
            <a:cxnSpLocks/>
            <a:stCxn id="421" idx="3"/>
          </p:cNvCxnSpPr>
          <p:nvPr/>
        </p:nvCxnSpPr>
        <p:spPr>
          <a:xfrm>
            <a:off x="3684105" y="5862373"/>
            <a:ext cx="373593" cy="0"/>
          </a:xfrm>
          <a:prstGeom prst="straightConnector1">
            <a:avLst/>
          </a:prstGeom>
          <a:ln w="12700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sp>
        <p:nvSpPr>
          <p:cNvPr id="430" name="Rectangle 429">
            <a:extLst>
              <a:ext uri="{FF2B5EF4-FFF2-40B4-BE49-F238E27FC236}">
                <a16:creationId xmlns:a16="http://schemas.microsoft.com/office/drawing/2014/main" id="{07533F1A-8FD8-A84C-AF58-04DD626A2052}"/>
              </a:ext>
            </a:extLst>
          </p:cNvPr>
          <p:cNvSpPr/>
          <p:nvPr/>
        </p:nvSpPr>
        <p:spPr>
          <a:xfrm>
            <a:off x="3821380" y="1597476"/>
            <a:ext cx="874259" cy="65480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Ctrl</a:t>
            </a:r>
          </a:p>
        </p:txBody>
      </p:sp>
      <p:cxnSp>
        <p:nvCxnSpPr>
          <p:cNvPr id="431" name="Straight Arrow Connector 430">
            <a:extLst>
              <a:ext uri="{FF2B5EF4-FFF2-40B4-BE49-F238E27FC236}">
                <a16:creationId xmlns:a16="http://schemas.microsoft.com/office/drawing/2014/main" id="{D06D96F8-94A6-E144-B905-CE8A47C67E56}"/>
              </a:ext>
            </a:extLst>
          </p:cNvPr>
          <p:cNvCxnSpPr>
            <a:cxnSpLocks/>
            <a:stCxn id="430" idx="2"/>
            <a:endCxn id="427" idx="3"/>
          </p:cNvCxnSpPr>
          <p:nvPr/>
        </p:nvCxnSpPr>
        <p:spPr>
          <a:xfrm>
            <a:off x="4258510" y="2252278"/>
            <a:ext cx="3081" cy="901620"/>
          </a:xfrm>
          <a:prstGeom prst="straightConnector1">
            <a:avLst/>
          </a:prstGeom>
          <a:ln w="6350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432" name="Straight Arrow Connector 431">
            <a:extLst>
              <a:ext uri="{FF2B5EF4-FFF2-40B4-BE49-F238E27FC236}">
                <a16:creationId xmlns:a16="http://schemas.microsoft.com/office/drawing/2014/main" id="{E77D5F4F-A2AA-C241-A660-42F963B9FA3D}"/>
              </a:ext>
            </a:extLst>
          </p:cNvPr>
          <p:cNvCxnSpPr>
            <a:cxnSpLocks/>
            <a:stCxn id="424" idx="3"/>
            <a:endCxn id="430" idx="1"/>
          </p:cNvCxnSpPr>
          <p:nvPr/>
        </p:nvCxnSpPr>
        <p:spPr>
          <a:xfrm>
            <a:off x="3608521" y="1924836"/>
            <a:ext cx="212859" cy="41"/>
          </a:xfrm>
          <a:prstGeom prst="straightConnector1">
            <a:avLst/>
          </a:prstGeom>
          <a:ln w="12700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83259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D565FFE-FDBA-BE40-B9FB-649AFF3C106C}"/>
              </a:ext>
            </a:extLst>
          </p:cNvPr>
          <p:cNvSpPr>
            <a:spLocks noGrp="1"/>
          </p:cNvSpPr>
          <p:nvPr>
            <p:ph type="sldNum" sz="quarter" idx="12"/>
          </p:nvPr>
        </p:nvSpPr>
        <p:spPr/>
        <p:txBody>
          <a:bodyPr/>
          <a:lstStyle/>
          <a:p>
            <a:fld id="{1E977B67-EAC5-4BBB-8F41-E936E21C3F66}" type="slidenum">
              <a:rPr lang="en-US" smtClean="0"/>
              <a:t>3</a:t>
            </a:fld>
            <a:endParaRPr lang="en-US"/>
          </a:p>
        </p:txBody>
      </p:sp>
      <p:graphicFrame>
        <p:nvGraphicFramePr>
          <p:cNvPr id="11" name="Chart 10">
            <a:extLst>
              <a:ext uri="{FF2B5EF4-FFF2-40B4-BE49-F238E27FC236}">
                <a16:creationId xmlns:a16="http://schemas.microsoft.com/office/drawing/2014/main" id="{725A0ACB-9EA8-4BD9-BABA-34022AFE281C}"/>
              </a:ext>
            </a:extLst>
          </p:cNvPr>
          <p:cNvGraphicFramePr>
            <a:graphicFrameLocks/>
          </p:cNvGraphicFramePr>
          <p:nvPr>
            <p:extLst>
              <p:ext uri="{D42A27DB-BD31-4B8C-83A1-F6EECF244321}">
                <p14:modId xmlns:p14="http://schemas.microsoft.com/office/powerpoint/2010/main" val="2839383420"/>
              </p:ext>
            </p:extLst>
          </p:nvPr>
        </p:nvGraphicFramePr>
        <p:xfrm>
          <a:off x="0" y="0"/>
          <a:ext cx="12192000" cy="6994525"/>
        </p:xfrm>
        <a:graphic>
          <a:graphicData uri="http://schemas.openxmlformats.org/drawingml/2006/chart">
            <c:chart xmlns:c="http://schemas.openxmlformats.org/drawingml/2006/chart" xmlns:r="http://schemas.openxmlformats.org/officeDocument/2006/relationships" r:id="rId3"/>
          </a:graphicData>
        </a:graphic>
      </p:graphicFrame>
      <p:cxnSp>
        <p:nvCxnSpPr>
          <p:cNvPr id="4" name="Straight Connector 3">
            <a:extLst>
              <a:ext uri="{FF2B5EF4-FFF2-40B4-BE49-F238E27FC236}">
                <a16:creationId xmlns:a16="http://schemas.microsoft.com/office/drawing/2014/main" id="{5CE25437-19C8-C749-9C94-BE6836AB8A5B}"/>
              </a:ext>
            </a:extLst>
          </p:cNvPr>
          <p:cNvCxnSpPr>
            <a:cxnSpLocks/>
          </p:cNvCxnSpPr>
          <p:nvPr/>
        </p:nvCxnSpPr>
        <p:spPr>
          <a:xfrm>
            <a:off x="1469036" y="4622258"/>
            <a:ext cx="1072296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9C1EFF34-FD40-7E4F-BD96-FEB77BC53E26}"/>
              </a:ext>
            </a:extLst>
          </p:cNvPr>
          <p:cNvSpPr txBox="1"/>
          <p:nvPr/>
        </p:nvSpPr>
        <p:spPr>
          <a:xfrm rot="16200000">
            <a:off x="-2248445" y="2701352"/>
            <a:ext cx="5081666" cy="584775"/>
          </a:xfrm>
          <a:prstGeom prst="rect">
            <a:avLst/>
          </a:prstGeom>
          <a:noFill/>
        </p:spPr>
        <p:txBody>
          <a:bodyPr wrap="square" rtlCol="0">
            <a:spAutoFit/>
          </a:bodyPr>
          <a:lstStyle/>
          <a:p>
            <a:r>
              <a:rPr lang="en-US" sz="2800" b="1" dirty="0"/>
              <a:t>% of the ideal </a:t>
            </a:r>
            <a:r>
              <a:rPr lang="en-US" sz="3200" b="1" dirty="0"/>
              <a:t>performance</a:t>
            </a:r>
            <a:endParaRPr lang="en-US" sz="2800" b="1" dirty="0"/>
          </a:p>
        </p:txBody>
      </p:sp>
      <p:sp>
        <p:nvSpPr>
          <p:cNvPr id="6" name="TextBox 5">
            <a:extLst>
              <a:ext uri="{FF2B5EF4-FFF2-40B4-BE49-F238E27FC236}">
                <a16:creationId xmlns:a16="http://schemas.microsoft.com/office/drawing/2014/main" id="{B4100D09-5E07-ED40-9619-3BDE584B4513}"/>
              </a:ext>
            </a:extLst>
          </p:cNvPr>
          <p:cNvSpPr txBox="1"/>
          <p:nvPr/>
        </p:nvSpPr>
        <p:spPr>
          <a:xfrm>
            <a:off x="562857" y="686711"/>
            <a:ext cx="720069" cy="461665"/>
          </a:xfrm>
          <a:prstGeom prst="rect">
            <a:avLst/>
          </a:prstGeom>
          <a:noFill/>
        </p:spPr>
        <p:txBody>
          <a:bodyPr wrap="none" rtlCol="0">
            <a:spAutoFit/>
          </a:bodyPr>
          <a:lstStyle/>
          <a:p>
            <a:r>
              <a:rPr lang="en-US" sz="2400" b="1" dirty="0">
                <a:solidFill>
                  <a:srgbClr val="FF0000"/>
                </a:solidFill>
              </a:rPr>
              <a:t>25%</a:t>
            </a:r>
          </a:p>
        </p:txBody>
      </p:sp>
    </p:spTree>
    <p:extLst>
      <p:ext uri="{BB962C8B-B14F-4D97-AF65-F5344CB8AC3E}">
        <p14:creationId xmlns:p14="http://schemas.microsoft.com/office/powerpoint/2010/main" val="2232185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B8FCCB-03CF-D74E-8083-E2F7EB877D7A}"/>
              </a:ext>
            </a:extLst>
          </p:cNvPr>
          <p:cNvSpPr>
            <a:spLocks noGrp="1"/>
          </p:cNvSpPr>
          <p:nvPr>
            <p:ph type="title"/>
          </p:nvPr>
        </p:nvSpPr>
        <p:spPr>
          <a:xfrm>
            <a:off x="723222" y="-5919"/>
            <a:ext cx="10809851" cy="1325563"/>
          </a:xfrm>
        </p:spPr>
        <p:txBody>
          <a:bodyPr>
            <a:normAutofit/>
          </a:bodyPr>
          <a:lstStyle/>
          <a:p>
            <a:r>
              <a:rPr lang="en-US" dirty="0"/>
              <a:t>Our Goal: An Efficient, Flexible, and Specialized Architecture</a:t>
            </a:r>
          </a:p>
        </p:txBody>
      </p:sp>
      <p:sp>
        <p:nvSpPr>
          <p:cNvPr id="3" name="Content Placeholder 2">
            <a:extLst>
              <a:ext uri="{FF2B5EF4-FFF2-40B4-BE49-F238E27FC236}">
                <a16:creationId xmlns:a16="http://schemas.microsoft.com/office/drawing/2014/main" id="{282C3566-6500-E94E-ACCB-E68EC3FD8555}"/>
              </a:ext>
            </a:extLst>
          </p:cNvPr>
          <p:cNvSpPr>
            <a:spLocks noGrp="1"/>
          </p:cNvSpPr>
          <p:nvPr>
            <p:ph idx="1"/>
          </p:nvPr>
        </p:nvSpPr>
        <p:spPr>
          <a:xfrm>
            <a:off x="-41594" y="1232724"/>
            <a:ext cx="6189049" cy="5651972"/>
          </a:xfrm>
        </p:spPr>
        <p:txBody>
          <a:bodyPr>
            <a:normAutofit/>
          </a:bodyPr>
          <a:lstStyle/>
          <a:p>
            <a:r>
              <a:rPr lang="en-US" sz="3200" dirty="0"/>
              <a:t>Base Design: Spatial Architecture</a:t>
            </a:r>
          </a:p>
          <a:p>
            <a:r>
              <a:rPr lang="en-US" sz="3200" dirty="0"/>
              <a:t>Specialize Inductive Idioms</a:t>
            </a:r>
          </a:p>
          <a:p>
            <a:pPr lvl="1"/>
            <a:r>
              <a:rPr lang="en-US" sz="2800" dirty="0"/>
              <a:t>Hybridizing PEs, Inductive Control, and Implicit Vector Padding</a:t>
            </a:r>
          </a:p>
          <a:p>
            <a:pPr lvl="1"/>
            <a:r>
              <a:rPr lang="en-US" sz="2800" dirty="0"/>
              <a:t>Scale up with multiple lanes</a:t>
            </a:r>
          </a:p>
          <a:p>
            <a:r>
              <a:rPr lang="en-US" sz="3200" dirty="0"/>
              <a:t>REVEL: </a:t>
            </a:r>
            <a:r>
              <a:rPr lang="en-US" sz="3200" b="1" u="sng" dirty="0"/>
              <a:t>Re</a:t>
            </a:r>
            <a:r>
              <a:rPr lang="en-US" sz="3200" dirty="0"/>
              <a:t>configurable </a:t>
            </a:r>
            <a:r>
              <a:rPr lang="en-US" sz="3200" b="1" u="sng" dirty="0"/>
              <a:t>Ve</a:t>
            </a:r>
            <a:r>
              <a:rPr lang="en-US" sz="3200" dirty="0"/>
              <a:t>ctor </a:t>
            </a:r>
            <a:r>
              <a:rPr lang="en-US" sz="3200" b="1" u="sng" dirty="0"/>
              <a:t>L</a:t>
            </a:r>
            <a:r>
              <a:rPr lang="en-US" sz="3200" dirty="0"/>
              <a:t>anes</a:t>
            </a:r>
          </a:p>
          <a:p>
            <a:pPr lvl="1"/>
            <a:r>
              <a:rPr lang="en-US" sz="2800" dirty="0"/>
              <a:t>3.4x, and 17x speedup over existing spatial architectures, and general purpose processors</a:t>
            </a:r>
          </a:p>
          <a:p>
            <a:pPr lvl="1"/>
            <a:r>
              <a:rPr lang="en-US" sz="2800" dirty="0"/>
              <a:t>2x power and half area comparing with ASIC collection</a:t>
            </a:r>
          </a:p>
          <a:p>
            <a:endParaRPr lang="en-US" sz="3200" dirty="0"/>
          </a:p>
        </p:txBody>
      </p:sp>
      <p:sp>
        <p:nvSpPr>
          <p:cNvPr id="4" name="Slide Number Placeholder 3">
            <a:extLst>
              <a:ext uri="{FF2B5EF4-FFF2-40B4-BE49-F238E27FC236}">
                <a16:creationId xmlns:a16="http://schemas.microsoft.com/office/drawing/2014/main" id="{77A00D1D-AFAE-1C47-8EF0-B7E9562A8046}"/>
              </a:ext>
            </a:extLst>
          </p:cNvPr>
          <p:cNvSpPr>
            <a:spLocks noGrp="1"/>
          </p:cNvSpPr>
          <p:nvPr>
            <p:ph type="sldNum" sz="quarter" idx="12"/>
          </p:nvPr>
        </p:nvSpPr>
        <p:spPr/>
        <p:txBody>
          <a:bodyPr/>
          <a:lstStyle/>
          <a:p>
            <a:fld id="{1E977B67-EAC5-4BBB-8F41-E936E21C3F66}" type="slidenum">
              <a:rPr lang="en-US" smtClean="0"/>
              <a:t>4</a:t>
            </a:fld>
            <a:endParaRPr lang="en-US" dirty="0"/>
          </a:p>
        </p:txBody>
      </p:sp>
      <p:sp>
        <p:nvSpPr>
          <p:cNvPr id="5" name="Rectangle 4">
            <a:extLst>
              <a:ext uri="{FF2B5EF4-FFF2-40B4-BE49-F238E27FC236}">
                <a16:creationId xmlns:a16="http://schemas.microsoft.com/office/drawing/2014/main" id="{B271E85E-28C3-2947-93BB-E4CFF95E551C}"/>
              </a:ext>
            </a:extLst>
          </p:cNvPr>
          <p:cNvSpPr/>
          <p:nvPr/>
        </p:nvSpPr>
        <p:spPr>
          <a:xfrm>
            <a:off x="6132948" y="3977749"/>
            <a:ext cx="2235708" cy="328862"/>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Sync</a:t>
            </a:r>
          </a:p>
        </p:txBody>
      </p:sp>
      <p:sp>
        <p:nvSpPr>
          <p:cNvPr id="6" name="Rectangle 5">
            <a:extLst>
              <a:ext uri="{FF2B5EF4-FFF2-40B4-BE49-F238E27FC236}">
                <a16:creationId xmlns:a16="http://schemas.microsoft.com/office/drawing/2014/main" id="{878922E6-F196-AF4D-AD6C-42AEA794C4B1}"/>
              </a:ext>
            </a:extLst>
          </p:cNvPr>
          <p:cNvSpPr/>
          <p:nvPr/>
        </p:nvSpPr>
        <p:spPr>
          <a:xfrm>
            <a:off x="6132948" y="5816012"/>
            <a:ext cx="2235704" cy="328862"/>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Sync</a:t>
            </a:r>
          </a:p>
        </p:txBody>
      </p:sp>
      <p:sp>
        <p:nvSpPr>
          <p:cNvPr id="7" name="Rectangle 6">
            <a:extLst>
              <a:ext uri="{FF2B5EF4-FFF2-40B4-BE49-F238E27FC236}">
                <a16:creationId xmlns:a16="http://schemas.microsoft.com/office/drawing/2014/main" id="{C0FCA2B3-BF2E-374E-8DA5-C510BAAC2406}"/>
              </a:ext>
            </a:extLst>
          </p:cNvPr>
          <p:cNvSpPr/>
          <p:nvPr/>
        </p:nvSpPr>
        <p:spPr>
          <a:xfrm>
            <a:off x="6132948" y="2558702"/>
            <a:ext cx="2235704" cy="10972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solidFill>
                  <a:schemeClr val="tx1"/>
                </a:solidFill>
              </a:rPr>
              <a:t>Private</a:t>
            </a:r>
          </a:p>
          <a:p>
            <a:r>
              <a:rPr lang="en-US" sz="3200" dirty="0" err="1">
                <a:solidFill>
                  <a:schemeClr val="tx1"/>
                </a:solidFill>
              </a:rPr>
              <a:t>Spad</a:t>
            </a:r>
            <a:endParaRPr lang="en-US" sz="3200" dirty="0">
              <a:solidFill>
                <a:schemeClr val="tx1"/>
              </a:solidFill>
            </a:endParaRPr>
          </a:p>
        </p:txBody>
      </p:sp>
      <p:sp>
        <p:nvSpPr>
          <p:cNvPr id="8" name="Rectangle 7">
            <a:extLst>
              <a:ext uri="{FF2B5EF4-FFF2-40B4-BE49-F238E27FC236}">
                <a16:creationId xmlns:a16="http://schemas.microsoft.com/office/drawing/2014/main" id="{099EA6A4-13D3-744A-B19D-AE30D69BB974}"/>
              </a:ext>
            </a:extLst>
          </p:cNvPr>
          <p:cNvSpPr/>
          <p:nvPr/>
        </p:nvSpPr>
        <p:spPr>
          <a:xfrm>
            <a:off x="7867374" y="2603081"/>
            <a:ext cx="451752" cy="520711"/>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Ctrl</a:t>
            </a:r>
          </a:p>
        </p:txBody>
      </p:sp>
      <p:sp>
        <p:nvSpPr>
          <p:cNvPr id="9" name="Rectangle 8">
            <a:extLst>
              <a:ext uri="{FF2B5EF4-FFF2-40B4-BE49-F238E27FC236}">
                <a16:creationId xmlns:a16="http://schemas.microsoft.com/office/drawing/2014/main" id="{89BB2EBA-1F63-3A4B-8906-820A98E0CCEC}"/>
              </a:ext>
            </a:extLst>
          </p:cNvPr>
          <p:cNvSpPr/>
          <p:nvPr/>
        </p:nvSpPr>
        <p:spPr>
          <a:xfrm rot="16200000">
            <a:off x="7714612" y="4860495"/>
            <a:ext cx="2167117" cy="40162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XFER</a:t>
            </a:r>
          </a:p>
        </p:txBody>
      </p:sp>
      <p:sp>
        <p:nvSpPr>
          <p:cNvPr id="10" name="Rectangle 9">
            <a:extLst>
              <a:ext uri="{FF2B5EF4-FFF2-40B4-BE49-F238E27FC236}">
                <a16:creationId xmlns:a16="http://schemas.microsoft.com/office/drawing/2014/main" id="{140BBA10-EC0E-0F48-BC5E-56B3A5C4B4AA}"/>
              </a:ext>
            </a:extLst>
          </p:cNvPr>
          <p:cNvSpPr/>
          <p:nvPr/>
        </p:nvSpPr>
        <p:spPr>
          <a:xfrm rot="16200000">
            <a:off x="8528201" y="4130591"/>
            <a:ext cx="546099" cy="34583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Ctrl</a:t>
            </a:r>
          </a:p>
        </p:txBody>
      </p:sp>
      <p:cxnSp>
        <p:nvCxnSpPr>
          <p:cNvPr id="11" name="Straight Arrow Connector 10">
            <a:extLst>
              <a:ext uri="{FF2B5EF4-FFF2-40B4-BE49-F238E27FC236}">
                <a16:creationId xmlns:a16="http://schemas.microsoft.com/office/drawing/2014/main" id="{ED3332F9-193B-5541-9806-FBACFA8BCA78}"/>
              </a:ext>
            </a:extLst>
          </p:cNvPr>
          <p:cNvCxnSpPr>
            <a:cxnSpLocks/>
            <a:stCxn id="5" idx="3"/>
          </p:cNvCxnSpPr>
          <p:nvPr/>
        </p:nvCxnSpPr>
        <p:spPr>
          <a:xfrm>
            <a:off x="8368656" y="4142180"/>
            <a:ext cx="220145" cy="0"/>
          </a:xfrm>
          <a:prstGeom prst="straightConnector1">
            <a:avLst/>
          </a:prstGeom>
          <a:ln w="6350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C0A04454-9A8D-E34D-802A-C5C35F0AEEE0}"/>
              </a:ext>
            </a:extLst>
          </p:cNvPr>
          <p:cNvCxnSpPr>
            <a:cxnSpLocks/>
            <a:stCxn id="6" idx="3"/>
          </p:cNvCxnSpPr>
          <p:nvPr/>
        </p:nvCxnSpPr>
        <p:spPr>
          <a:xfrm>
            <a:off x="8368652" y="5980443"/>
            <a:ext cx="224133" cy="0"/>
          </a:xfrm>
          <a:prstGeom prst="straightConnector1">
            <a:avLst/>
          </a:prstGeom>
          <a:ln w="6350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D1A26339-86BE-724F-97F2-A2D698EAD7F8}"/>
              </a:ext>
            </a:extLst>
          </p:cNvPr>
          <p:cNvCxnSpPr>
            <a:cxnSpLocks/>
            <a:stCxn id="7" idx="2"/>
            <a:endCxn id="5" idx="0"/>
          </p:cNvCxnSpPr>
          <p:nvPr/>
        </p:nvCxnSpPr>
        <p:spPr>
          <a:xfrm>
            <a:off x="7250800" y="3655982"/>
            <a:ext cx="2" cy="321767"/>
          </a:xfrm>
          <a:prstGeom prst="straightConnector1">
            <a:avLst/>
          </a:prstGeom>
          <a:ln w="6350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CC8133B4-7608-4749-A1F4-BF91CB95DE3D}"/>
              </a:ext>
            </a:extLst>
          </p:cNvPr>
          <p:cNvSpPr/>
          <p:nvPr/>
        </p:nvSpPr>
        <p:spPr>
          <a:xfrm>
            <a:off x="6132948" y="1477249"/>
            <a:ext cx="874259" cy="65480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Ctrl</a:t>
            </a:r>
          </a:p>
        </p:txBody>
      </p:sp>
      <p:cxnSp>
        <p:nvCxnSpPr>
          <p:cNvPr id="15" name="Straight Arrow Connector 14">
            <a:extLst>
              <a:ext uri="{FF2B5EF4-FFF2-40B4-BE49-F238E27FC236}">
                <a16:creationId xmlns:a16="http://schemas.microsoft.com/office/drawing/2014/main" id="{1B0190F2-6AD2-C049-B133-1EAFDE39CED2}"/>
              </a:ext>
            </a:extLst>
          </p:cNvPr>
          <p:cNvCxnSpPr>
            <a:cxnSpLocks/>
            <a:stCxn id="64" idx="1"/>
          </p:cNvCxnSpPr>
          <p:nvPr/>
        </p:nvCxnSpPr>
        <p:spPr>
          <a:xfrm flipH="1">
            <a:off x="8974166" y="4142180"/>
            <a:ext cx="256172" cy="0"/>
          </a:xfrm>
          <a:prstGeom prst="straightConnector1">
            <a:avLst/>
          </a:prstGeom>
          <a:ln w="6350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DB318556-D266-AE4C-974E-F8E1EF867D86}"/>
              </a:ext>
            </a:extLst>
          </p:cNvPr>
          <p:cNvCxnSpPr>
            <a:cxnSpLocks/>
            <a:stCxn id="21" idx="3"/>
            <a:endCxn id="22" idx="7"/>
          </p:cNvCxnSpPr>
          <p:nvPr/>
        </p:nvCxnSpPr>
        <p:spPr>
          <a:xfrm flipH="1">
            <a:off x="6167971" y="5092093"/>
            <a:ext cx="675190" cy="6771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792733A-9B7A-2440-8E70-C8DA03FDBA82}"/>
              </a:ext>
            </a:extLst>
          </p:cNvPr>
          <p:cNvCxnSpPr>
            <a:cxnSpLocks/>
            <a:stCxn id="20" idx="5"/>
            <a:endCxn id="23" idx="1"/>
          </p:cNvCxnSpPr>
          <p:nvPr/>
        </p:nvCxnSpPr>
        <p:spPr>
          <a:xfrm>
            <a:off x="6167971" y="5095019"/>
            <a:ext cx="675190" cy="67417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78C08335-598B-B54A-BA5A-1F9B335B1195}"/>
              </a:ext>
            </a:extLst>
          </p:cNvPr>
          <p:cNvSpPr/>
          <p:nvPr/>
        </p:nvSpPr>
        <p:spPr>
          <a:xfrm>
            <a:off x="6281538" y="5208586"/>
            <a:ext cx="448056" cy="447040"/>
          </a:xfrm>
          <a:prstGeom prst="rect">
            <a:avLst/>
          </a:prstGeom>
          <a:solidFill>
            <a:schemeClr val="accent5">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DBCD8C12-0A0C-514E-B530-2CE82F590FC7}"/>
              </a:ext>
            </a:extLst>
          </p:cNvPr>
          <p:cNvSpPr/>
          <p:nvPr/>
        </p:nvSpPr>
        <p:spPr>
          <a:xfrm>
            <a:off x="6083418" y="5010466"/>
            <a:ext cx="99060" cy="99060"/>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6BEADC1A-6C2D-B243-9649-61FFC1998827}"/>
              </a:ext>
            </a:extLst>
          </p:cNvPr>
          <p:cNvSpPr/>
          <p:nvPr/>
        </p:nvSpPr>
        <p:spPr>
          <a:xfrm>
            <a:off x="6828654" y="5007540"/>
            <a:ext cx="99060" cy="99060"/>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5411E196-B0A9-EF4F-A968-7743253534BF}"/>
              </a:ext>
            </a:extLst>
          </p:cNvPr>
          <p:cNvSpPr/>
          <p:nvPr/>
        </p:nvSpPr>
        <p:spPr>
          <a:xfrm>
            <a:off x="6083418" y="5754686"/>
            <a:ext cx="99060" cy="99060"/>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42B725CD-D8DF-5546-8710-3E6EE48D400B}"/>
              </a:ext>
            </a:extLst>
          </p:cNvPr>
          <p:cNvSpPr/>
          <p:nvPr/>
        </p:nvSpPr>
        <p:spPr>
          <a:xfrm>
            <a:off x="6828654" y="5754686"/>
            <a:ext cx="99060" cy="99060"/>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23">
            <a:extLst>
              <a:ext uri="{FF2B5EF4-FFF2-40B4-BE49-F238E27FC236}">
                <a16:creationId xmlns:a16="http://schemas.microsoft.com/office/drawing/2014/main" id="{FD1F45B6-B807-FA4F-946F-89187A15B1B6}"/>
              </a:ext>
            </a:extLst>
          </p:cNvPr>
          <p:cNvCxnSpPr>
            <a:cxnSpLocks/>
            <a:stCxn id="21" idx="4"/>
            <a:endCxn id="23" idx="0"/>
          </p:cNvCxnSpPr>
          <p:nvPr/>
        </p:nvCxnSpPr>
        <p:spPr>
          <a:xfrm>
            <a:off x="6878184" y="5106600"/>
            <a:ext cx="0" cy="64808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B3CBD54-642F-0141-8470-37F90359ED88}"/>
              </a:ext>
            </a:extLst>
          </p:cNvPr>
          <p:cNvCxnSpPr>
            <a:cxnSpLocks/>
            <a:stCxn id="22" idx="6"/>
            <a:endCxn id="23" idx="2"/>
          </p:cNvCxnSpPr>
          <p:nvPr/>
        </p:nvCxnSpPr>
        <p:spPr>
          <a:xfrm>
            <a:off x="6182478" y="5804216"/>
            <a:ext cx="64617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43527165-2C10-F541-8BF4-04369310A6CB}"/>
              </a:ext>
            </a:extLst>
          </p:cNvPr>
          <p:cNvCxnSpPr>
            <a:cxnSpLocks/>
            <a:stCxn id="20" idx="4"/>
            <a:endCxn id="22" idx="0"/>
          </p:cNvCxnSpPr>
          <p:nvPr/>
        </p:nvCxnSpPr>
        <p:spPr>
          <a:xfrm>
            <a:off x="6132948" y="5109526"/>
            <a:ext cx="0" cy="64516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A6DC0D6-CDD0-7D47-85C3-F267B04D90F1}"/>
              </a:ext>
            </a:extLst>
          </p:cNvPr>
          <p:cNvCxnSpPr>
            <a:cxnSpLocks/>
            <a:stCxn id="20" idx="6"/>
            <a:endCxn id="21" idx="2"/>
          </p:cNvCxnSpPr>
          <p:nvPr/>
        </p:nvCxnSpPr>
        <p:spPr>
          <a:xfrm flipV="1">
            <a:off x="6182478" y="5057070"/>
            <a:ext cx="646176" cy="292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F2459F1-26AC-3A4F-B976-C2F17FEEB27A}"/>
              </a:ext>
            </a:extLst>
          </p:cNvPr>
          <p:cNvCxnSpPr>
            <a:cxnSpLocks/>
            <a:stCxn id="31" idx="3"/>
            <a:endCxn id="23" idx="7"/>
          </p:cNvCxnSpPr>
          <p:nvPr/>
        </p:nvCxnSpPr>
        <p:spPr>
          <a:xfrm flipH="1">
            <a:off x="6913207" y="5092093"/>
            <a:ext cx="675190" cy="6771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CCC5D8F6-ADCA-0F4D-9C76-725D9F339C60}"/>
              </a:ext>
            </a:extLst>
          </p:cNvPr>
          <p:cNvCxnSpPr>
            <a:cxnSpLocks/>
            <a:stCxn id="21" idx="5"/>
            <a:endCxn id="32" idx="1"/>
          </p:cNvCxnSpPr>
          <p:nvPr/>
        </p:nvCxnSpPr>
        <p:spPr>
          <a:xfrm>
            <a:off x="6913207" y="5092093"/>
            <a:ext cx="675190" cy="6771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42A6DBA9-1391-1E41-9B5A-3DDED1511630}"/>
              </a:ext>
            </a:extLst>
          </p:cNvPr>
          <p:cNvSpPr/>
          <p:nvPr/>
        </p:nvSpPr>
        <p:spPr>
          <a:xfrm>
            <a:off x="7026774" y="5208586"/>
            <a:ext cx="448056" cy="447040"/>
          </a:xfrm>
          <a:prstGeom prst="rect">
            <a:avLst/>
          </a:prstGeom>
          <a:solidFill>
            <a:schemeClr val="accent5">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11E13847-0858-1046-BA91-FFD4E5A14A31}"/>
              </a:ext>
            </a:extLst>
          </p:cNvPr>
          <p:cNvSpPr/>
          <p:nvPr/>
        </p:nvSpPr>
        <p:spPr>
          <a:xfrm>
            <a:off x="7573890" y="5007540"/>
            <a:ext cx="99060" cy="99060"/>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A0E81067-A0AE-0A4D-8589-2028095B23A1}"/>
              </a:ext>
            </a:extLst>
          </p:cNvPr>
          <p:cNvSpPr/>
          <p:nvPr/>
        </p:nvSpPr>
        <p:spPr>
          <a:xfrm>
            <a:off x="7573890" y="5754686"/>
            <a:ext cx="99060" cy="99060"/>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Connector 32">
            <a:extLst>
              <a:ext uri="{FF2B5EF4-FFF2-40B4-BE49-F238E27FC236}">
                <a16:creationId xmlns:a16="http://schemas.microsoft.com/office/drawing/2014/main" id="{7F4D5CF9-67C4-3E43-8E0E-AAE882CE16CC}"/>
              </a:ext>
            </a:extLst>
          </p:cNvPr>
          <p:cNvCxnSpPr>
            <a:cxnSpLocks/>
            <a:stCxn id="31" idx="4"/>
            <a:endCxn id="32" idx="0"/>
          </p:cNvCxnSpPr>
          <p:nvPr/>
        </p:nvCxnSpPr>
        <p:spPr>
          <a:xfrm>
            <a:off x="7623420" y="5106600"/>
            <a:ext cx="0" cy="64808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344EA817-BD7A-0F4D-8EE0-F23E163B92C4}"/>
              </a:ext>
            </a:extLst>
          </p:cNvPr>
          <p:cNvCxnSpPr>
            <a:cxnSpLocks/>
            <a:stCxn id="23" idx="6"/>
            <a:endCxn id="32" idx="2"/>
          </p:cNvCxnSpPr>
          <p:nvPr/>
        </p:nvCxnSpPr>
        <p:spPr>
          <a:xfrm>
            <a:off x="6927714" y="5804216"/>
            <a:ext cx="64617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5CED2F90-FB38-0C4D-B5D7-85E53AD34E44}"/>
              </a:ext>
            </a:extLst>
          </p:cNvPr>
          <p:cNvCxnSpPr>
            <a:cxnSpLocks/>
            <a:stCxn id="21" idx="6"/>
            <a:endCxn id="31" idx="2"/>
          </p:cNvCxnSpPr>
          <p:nvPr/>
        </p:nvCxnSpPr>
        <p:spPr>
          <a:xfrm>
            <a:off x="6927714" y="5057070"/>
            <a:ext cx="64617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FD6EE55-B669-0044-8B56-09D997FB20F0}"/>
              </a:ext>
            </a:extLst>
          </p:cNvPr>
          <p:cNvCxnSpPr>
            <a:cxnSpLocks/>
            <a:stCxn id="39" idx="3"/>
          </p:cNvCxnSpPr>
          <p:nvPr/>
        </p:nvCxnSpPr>
        <p:spPr>
          <a:xfrm flipH="1">
            <a:off x="7658443" y="5092093"/>
            <a:ext cx="675190" cy="6771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DABE230B-CB78-2B40-8F87-7DB037A10DFB}"/>
              </a:ext>
            </a:extLst>
          </p:cNvPr>
          <p:cNvCxnSpPr>
            <a:cxnSpLocks/>
            <a:endCxn id="40" idx="1"/>
          </p:cNvCxnSpPr>
          <p:nvPr/>
        </p:nvCxnSpPr>
        <p:spPr>
          <a:xfrm>
            <a:off x="7658443" y="5095019"/>
            <a:ext cx="675190" cy="67417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F6850E1E-424E-7B48-8770-A547BDD1920E}"/>
              </a:ext>
            </a:extLst>
          </p:cNvPr>
          <p:cNvSpPr/>
          <p:nvPr/>
        </p:nvSpPr>
        <p:spPr>
          <a:xfrm>
            <a:off x="7772010" y="5208586"/>
            <a:ext cx="448056" cy="447040"/>
          </a:xfrm>
          <a:prstGeom prst="rect">
            <a:avLst/>
          </a:prstGeom>
          <a:solidFill>
            <a:schemeClr val="accent5">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7BED0C6D-59C4-774D-B9A8-008F69EF81C8}"/>
              </a:ext>
            </a:extLst>
          </p:cNvPr>
          <p:cNvSpPr/>
          <p:nvPr/>
        </p:nvSpPr>
        <p:spPr>
          <a:xfrm>
            <a:off x="8319126" y="5007540"/>
            <a:ext cx="99060" cy="99060"/>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83E76DEF-7331-4D4B-BCA2-818E1F020850}"/>
              </a:ext>
            </a:extLst>
          </p:cNvPr>
          <p:cNvSpPr/>
          <p:nvPr/>
        </p:nvSpPr>
        <p:spPr>
          <a:xfrm>
            <a:off x="8319126" y="5754686"/>
            <a:ext cx="99060" cy="99060"/>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a:extLst>
              <a:ext uri="{FF2B5EF4-FFF2-40B4-BE49-F238E27FC236}">
                <a16:creationId xmlns:a16="http://schemas.microsoft.com/office/drawing/2014/main" id="{9F6CC17C-848B-8F47-8259-92626B58A399}"/>
              </a:ext>
            </a:extLst>
          </p:cNvPr>
          <p:cNvCxnSpPr>
            <a:cxnSpLocks/>
            <a:stCxn id="39" idx="4"/>
            <a:endCxn id="40" idx="0"/>
          </p:cNvCxnSpPr>
          <p:nvPr/>
        </p:nvCxnSpPr>
        <p:spPr>
          <a:xfrm>
            <a:off x="8368656" y="5106600"/>
            <a:ext cx="0" cy="64808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9F8D540-44AE-B148-B15F-8F445B8F5A78}"/>
              </a:ext>
            </a:extLst>
          </p:cNvPr>
          <p:cNvCxnSpPr>
            <a:cxnSpLocks/>
            <a:endCxn id="40" idx="2"/>
          </p:cNvCxnSpPr>
          <p:nvPr/>
        </p:nvCxnSpPr>
        <p:spPr>
          <a:xfrm>
            <a:off x="7672950" y="5804216"/>
            <a:ext cx="64617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8FF525F4-2976-A249-BC57-A5D35C9E8021}"/>
              </a:ext>
            </a:extLst>
          </p:cNvPr>
          <p:cNvCxnSpPr>
            <a:cxnSpLocks/>
            <a:endCxn id="39" idx="2"/>
          </p:cNvCxnSpPr>
          <p:nvPr/>
        </p:nvCxnSpPr>
        <p:spPr>
          <a:xfrm flipV="1">
            <a:off x="7672950" y="5057070"/>
            <a:ext cx="646176" cy="292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374B9AFB-2992-4844-BC84-228729CA588D}"/>
              </a:ext>
            </a:extLst>
          </p:cNvPr>
          <p:cNvCxnSpPr>
            <a:cxnSpLocks/>
            <a:stCxn id="48" idx="3"/>
          </p:cNvCxnSpPr>
          <p:nvPr/>
        </p:nvCxnSpPr>
        <p:spPr>
          <a:xfrm flipH="1">
            <a:off x="6167971" y="4339157"/>
            <a:ext cx="675190" cy="6771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A29AA821-6981-E946-A646-C2A2DCD68BD8}"/>
              </a:ext>
            </a:extLst>
          </p:cNvPr>
          <p:cNvCxnSpPr>
            <a:cxnSpLocks/>
            <a:stCxn id="47" idx="5"/>
          </p:cNvCxnSpPr>
          <p:nvPr/>
        </p:nvCxnSpPr>
        <p:spPr>
          <a:xfrm>
            <a:off x="6167971" y="4342083"/>
            <a:ext cx="675190" cy="67417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6" name="Rectangle 45">
            <a:extLst>
              <a:ext uri="{FF2B5EF4-FFF2-40B4-BE49-F238E27FC236}">
                <a16:creationId xmlns:a16="http://schemas.microsoft.com/office/drawing/2014/main" id="{5F4EC4B0-8E4C-DA41-8993-872F7DCDA782}"/>
              </a:ext>
            </a:extLst>
          </p:cNvPr>
          <p:cNvSpPr/>
          <p:nvPr/>
        </p:nvSpPr>
        <p:spPr>
          <a:xfrm>
            <a:off x="6281538" y="4455650"/>
            <a:ext cx="448056" cy="447040"/>
          </a:xfrm>
          <a:prstGeom prst="rect">
            <a:avLst/>
          </a:prstGeom>
          <a:solidFill>
            <a:schemeClr val="accent5">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Oval 46">
            <a:extLst>
              <a:ext uri="{FF2B5EF4-FFF2-40B4-BE49-F238E27FC236}">
                <a16:creationId xmlns:a16="http://schemas.microsoft.com/office/drawing/2014/main" id="{9A89A31E-FD31-6E4E-9E6B-7BA9187566B5}"/>
              </a:ext>
            </a:extLst>
          </p:cNvPr>
          <p:cNvSpPr/>
          <p:nvPr/>
        </p:nvSpPr>
        <p:spPr>
          <a:xfrm>
            <a:off x="6083418" y="4257530"/>
            <a:ext cx="99060" cy="99060"/>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BF192D7D-98C2-9E41-9B4A-32DB5F0CD87D}"/>
              </a:ext>
            </a:extLst>
          </p:cNvPr>
          <p:cNvSpPr/>
          <p:nvPr/>
        </p:nvSpPr>
        <p:spPr>
          <a:xfrm>
            <a:off x="6828654" y="4254604"/>
            <a:ext cx="99060" cy="99060"/>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318E22CD-5677-C346-B47B-BD7C7CCAA41E}"/>
              </a:ext>
            </a:extLst>
          </p:cNvPr>
          <p:cNvCxnSpPr>
            <a:cxnSpLocks/>
            <a:stCxn id="48" idx="4"/>
          </p:cNvCxnSpPr>
          <p:nvPr/>
        </p:nvCxnSpPr>
        <p:spPr>
          <a:xfrm>
            <a:off x="6878184" y="4353664"/>
            <a:ext cx="0" cy="64808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53A07A59-B7A0-4749-92C8-28793A580A9B}"/>
              </a:ext>
            </a:extLst>
          </p:cNvPr>
          <p:cNvCxnSpPr>
            <a:cxnSpLocks/>
            <a:stCxn id="47" idx="4"/>
          </p:cNvCxnSpPr>
          <p:nvPr/>
        </p:nvCxnSpPr>
        <p:spPr>
          <a:xfrm>
            <a:off x="6132948" y="4356590"/>
            <a:ext cx="0" cy="64516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F23F5C65-CB65-4545-B17A-254DF1B40E32}"/>
              </a:ext>
            </a:extLst>
          </p:cNvPr>
          <p:cNvCxnSpPr>
            <a:cxnSpLocks/>
            <a:stCxn id="47" idx="6"/>
            <a:endCxn id="48" idx="2"/>
          </p:cNvCxnSpPr>
          <p:nvPr/>
        </p:nvCxnSpPr>
        <p:spPr>
          <a:xfrm flipV="1">
            <a:off x="6182478" y="4304134"/>
            <a:ext cx="646176" cy="292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91E57CF4-9FC8-0B46-981E-C1CF98231D57}"/>
              </a:ext>
            </a:extLst>
          </p:cNvPr>
          <p:cNvCxnSpPr>
            <a:cxnSpLocks/>
            <a:stCxn id="55" idx="3"/>
          </p:cNvCxnSpPr>
          <p:nvPr/>
        </p:nvCxnSpPr>
        <p:spPr>
          <a:xfrm flipH="1">
            <a:off x="6913207" y="4337695"/>
            <a:ext cx="675190" cy="6771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94E4D692-10EF-0541-99D9-32953B5429F8}"/>
              </a:ext>
            </a:extLst>
          </p:cNvPr>
          <p:cNvCxnSpPr>
            <a:cxnSpLocks/>
          </p:cNvCxnSpPr>
          <p:nvPr/>
        </p:nvCxnSpPr>
        <p:spPr>
          <a:xfrm>
            <a:off x="6913207" y="4340621"/>
            <a:ext cx="675190" cy="67417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54" name="Rectangle 53">
            <a:extLst>
              <a:ext uri="{FF2B5EF4-FFF2-40B4-BE49-F238E27FC236}">
                <a16:creationId xmlns:a16="http://schemas.microsoft.com/office/drawing/2014/main" id="{DCAAA6E4-25D6-BD4A-BEB4-A3DE58BB129A}"/>
              </a:ext>
            </a:extLst>
          </p:cNvPr>
          <p:cNvSpPr/>
          <p:nvPr/>
        </p:nvSpPr>
        <p:spPr>
          <a:xfrm>
            <a:off x="7026774" y="4454188"/>
            <a:ext cx="448056" cy="447040"/>
          </a:xfrm>
          <a:prstGeom prst="rect">
            <a:avLst/>
          </a:prstGeom>
          <a:solidFill>
            <a:schemeClr val="accent5">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F0BB8FA4-CFEB-E345-A336-DBD591C1B9BC}"/>
              </a:ext>
            </a:extLst>
          </p:cNvPr>
          <p:cNvSpPr/>
          <p:nvPr/>
        </p:nvSpPr>
        <p:spPr>
          <a:xfrm>
            <a:off x="7573890" y="4253142"/>
            <a:ext cx="99060" cy="99060"/>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6" name="Straight Connector 55">
            <a:extLst>
              <a:ext uri="{FF2B5EF4-FFF2-40B4-BE49-F238E27FC236}">
                <a16:creationId xmlns:a16="http://schemas.microsoft.com/office/drawing/2014/main" id="{0C9D2FB0-F2D1-DE4C-85F2-242F240BA51D}"/>
              </a:ext>
            </a:extLst>
          </p:cNvPr>
          <p:cNvCxnSpPr>
            <a:cxnSpLocks/>
            <a:stCxn id="55" idx="4"/>
          </p:cNvCxnSpPr>
          <p:nvPr/>
        </p:nvCxnSpPr>
        <p:spPr>
          <a:xfrm>
            <a:off x="7623420" y="4352202"/>
            <a:ext cx="0" cy="64808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C88B131B-A11E-1544-9D72-9805FFA5689E}"/>
              </a:ext>
            </a:extLst>
          </p:cNvPr>
          <p:cNvCxnSpPr>
            <a:cxnSpLocks/>
            <a:endCxn id="55" idx="2"/>
          </p:cNvCxnSpPr>
          <p:nvPr/>
        </p:nvCxnSpPr>
        <p:spPr>
          <a:xfrm flipV="1">
            <a:off x="6927714" y="4302672"/>
            <a:ext cx="646176" cy="292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106AB665-4DE9-B846-B689-432EE320BB2D}"/>
              </a:ext>
            </a:extLst>
          </p:cNvPr>
          <p:cNvCxnSpPr>
            <a:cxnSpLocks/>
            <a:stCxn id="61" idx="3"/>
          </p:cNvCxnSpPr>
          <p:nvPr/>
        </p:nvCxnSpPr>
        <p:spPr>
          <a:xfrm flipH="1">
            <a:off x="7658443" y="4337552"/>
            <a:ext cx="675190" cy="6771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5DC17E57-884D-8B4C-9C90-0C8A4BCCBD08}"/>
              </a:ext>
            </a:extLst>
          </p:cNvPr>
          <p:cNvCxnSpPr>
            <a:cxnSpLocks/>
          </p:cNvCxnSpPr>
          <p:nvPr/>
        </p:nvCxnSpPr>
        <p:spPr>
          <a:xfrm>
            <a:off x="7658443" y="4340478"/>
            <a:ext cx="675190" cy="67417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60" name="Rectangle 59">
            <a:extLst>
              <a:ext uri="{FF2B5EF4-FFF2-40B4-BE49-F238E27FC236}">
                <a16:creationId xmlns:a16="http://schemas.microsoft.com/office/drawing/2014/main" id="{BD69A391-BCFD-5F43-BD1D-78A00875C371}"/>
              </a:ext>
            </a:extLst>
          </p:cNvPr>
          <p:cNvSpPr/>
          <p:nvPr/>
        </p:nvSpPr>
        <p:spPr>
          <a:xfrm>
            <a:off x="7772010" y="4454045"/>
            <a:ext cx="448056" cy="447040"/>
          </a:xfrm>
          <a:prstGeom prst="rect">
            <a:avLst/>
          </a:prstGeom>
          <a:solidFill>
            <a:schemeClr val="accent5">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A906A996-2B37-E942-9D2E-EDBC938D58FC}"/>
              </a:ext>
            </a:extLst>
          </p:cNvPr>
          <p:cNvSpPr/>
          <p:nvPr/>
        </p:nvSpPr>
        <p:spPr>
          <a:xfrm>
            <a:off x="8319126" y="4252999"/>
            <a:ext cx="99060" cy="99060"/>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75AADB07-1B83-C242-A6C0-22BA36720999}"/>
              </a:ext>
            </a:extLst>
          </p:cNvPr>
          <p:cNvCxnSpPr>
            <a:cxnSpLocks/>
            <a:stCxn id="61" idx="4"/>
          </p:cNvCxnSpPr>
          <p:nvPr/>
        </p:nvCxnSpPr>
        <p:spPr>
          <a:xfrm>
            <a:off x="8368656" y="4352059"/>
            <a:ext cx="0" cy="64808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BA96CCA4-7724-F24A-9D93-306698DA400A}"/>
              </a:ext>
            </a:extLst>
          </p:cNvPr>
          <p:cNvCxnSpPr>
            <a:cxnSpLocks/>
            <a:endCxn id="61" idx="2"/>
          </p:cNvCxnSpPr>
          <p:nvPr/>
        </p:nvCxnSpPr>
        <p:spPr>
          <a:xfrm flipV="1">
            <a:off x="7672950" y="4302529"/>
            <a:ext cx="646176" cy="292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64" name="Rectangle 63">
            <a:extLst>
              <a:ext uri="{FF2B5EF4-FFF2-40B4-BE49-F238E27FC236}">
                <a16:creationId xmlns:a16="http://schemas.microsoft.com/office/drawing/2014/main" id="{0158903B-5AC1-7B45-BEFC-E009CD9A28E4}"/>
              </a:ext>
            </a:extLst>
          </p:cNvPr>
          <p:cNvSpPr/>
          <p:nvPr/>
        </p:nvSpPr>
        <p:spPr>
          <a:xfrm>
            <a:off x="9230338" y="3977749"/>
            <a:ext cx="2235708" cy="328862"/>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Sync</a:t>
            </a:r>
          </a:p>
        </p:txBody>
      </p:sp>
      <p:sp>
        <p:nvSpPr>
          <p:cNvPr id="65" name="Rectangle 64">
            <a:extLst>
              <a:ext uri="{FF2B5EF4-FFF2-40B4-BE49-F238E27FC236}">
                <a16:creationId xmlns:a16="http://schemas.microsoft.com/office/drawing/2014/main" id="{BE6F2861-CDF5-A640-A139-B6BCE126135F}"/>
              </a:ext>
            </a:extLst>
          </p:cNvPr>
          <p:cNvSpPr/>
          <p:nvPr/>
        </p:nvSpPr>
        <p:spPr>
          <a:xfrm>
            <a:off x="9230338" y="5816012"/>
            <a:ext cx="2235704" cy="328862"/>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Sync</a:t>
            </a:r>
          </a:p>
        </p:txBody>
      </p:sp>
      <p:sp>
        <p:nvSpPr>
          <p:cNvPr id="66" name="Rectangle 65">
            <a:extLst>
              <a:ext uri="{FF2B5EF4-FFF2-40B4-BE49-F238E27FC236}">
                <a16:creationId xmlns:a16="http://schemas.microsoft.com/office/drawing/2014/main" id="{FCF09D24-65C4-5246-BD72-AA480F15C24A}"/>
              </a:ext>
            </a:extLst>
          </p:cNvPr>
          <p:cNvSpPr/>
          <p:nvPr/>
        </p:nvSpPr>
        <p:spPr>
          <a:xfrm>
            <a:off x="9230338" y="2558702"/>
            <a:ext cx="2235704" cy="10972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solidFill>
                  <a:schemeClr val="tx1"/>
                </a:solidFill>
              </a:rPr>
              <a:t>Private</a:t>
            </a:r>
          </a:p>
          <a:p>
            <a:r>
              <a:rPr lang="en-US" sz="3200" dirty="0" err="1">
                <a:solidFill>
                  <a:schemeClr val="tx1"/>
                </a:solidFill>
              </a:rPr>
              <a:t>Spad</a:t>
            </a:r>
            <a:endParaRPr lang="en-US" sz="3200" dirty="0">
              <a:solidFill>
                <a:schemeClr val="tx1"/>
              </a:solidFill>
            </a:endParaRPr>
          </a:p>
        </p:txBody>
      </p:sp>
      <p:sp>
        <p:nvSpPr>
          <p:cNvPr id="67" name="Rectangle 66">
            <a:extLst>
              <a:ext uri="{FF2B5EF4-FFF2-40B4-BE49-F238E27FC236}">
                <a16:creationId xmlns:a16="http://schemas.microsoft.com/office/drawing/2014/main" id="{ED623DB1-0CBC-3B43-83C5-96C90CBD0730}"/>
              </a:ext>
            </a:extLst>
          </p:cNvPr>
          <p:cNvSpPr/>
          <p:nvPr/>
        </p:nvSpPr>
        <p:spPr>
          <a:xfrm>
            <a:off x="10964764" y="2603081"/>
            <a:ext cx="451752" cy="520711"/>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Ctrl</a:t>
            </a:r>
          </a:p>
        </p:txBody>
      </p:sp>
      <p:cxnSp>
        <p:nvCxnSpPr>
          <p:cNvPr id="68" name="Straight Arrow Connector 67">
            <a:extLst>
              <a:ext uri="{FF2B5EF4-FFF2-40B4-BE49-F238E27FC236}">
                <a16:creationId xmlns:a16="http://schemas.microsoft.com/office/drawing/2014/main" id="{00824D7A-7223-D840-8AE5-A3067A42135C}"/>
              </a:ext>
            </a:extLst>
          </p:cNvPr>
          <p:cNvCxnSpPr>
            <a:cxnSpLocks/>
            <a:stCxn id="64" idx="3"/>
          </p:cNvCxnSpPr>
          <p:nvPr/>
        </p:nvCxnSpPr>
        <p:spPr>
          <a:xfrm>
            <a:off x="11466046" y="4142180"/>
            <a:ext cx="220145" cy="0"/>
          </a:xfrm>
          <a:prstGeom prst="straightConnector1">
            <a:avLst/>
          </a:prstGeom>
          <a:ln w="6350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69" name="Straight Arrow Connector 68">
            <a:extLst>
              <a:ext uri="{FF2B5EF4-FFF2-40B4-BE49-F238E27FC236}">
                <a16:creationId xmlns:a16="http://schemas.microsoft.com/office/drawing/2014/main" id="{670A4077-E236-AF45-9FDE-5443C96C663A}"/>
              </a:ext>
            </a:extLst>
          </p:cNvPr>
          <p:cNvCxnSpPr>
            <a:cxnSpLocks/>
            <a:stCxn id="65" idx="3"/>
          </p:cNvCxnSpPr>
          <p:nvPr/>
        </p:nvCxnSpPr>
        <p:spPr>
          <a:xfrm>
            <a:off x="11466042" y="5980443"/>
            <a:ext cx="224133" cy="0"/>
          </a:xfrm>
          <a:prstGeom prst="straightConnector1">
            <a:avLst/>
          </a:prstGeom>
          <a:ln w="6350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CF93B8D1-1501-B342-8207-50A913BB74F8}"/>
              </a:ext>
            </a:extLst>
          </p:cNvPr>
          <p:cNvCxnSpPr>
            <a:cxnSpLocks/>
            <a:stCxn id="66" idx="2"/>
            <a:endCxn id="64" idx="0"/>
          </p:cNvCxnSpPr>
          <p:nvPr/>
        </p:nvCxnSpPr>
        <p:spPr>
          <a:xfrm>
            <a:off x="10348190" y="3655982"/>
            <a:ext cx="2" cy="321767"/>
          </a:xfrm>
          <a:prstGeom prst="straightConnector1">
            <a:avLst/>
          </a:prstGeom>
          <a:ln w="6350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grpSp>
        <p:nvGrpSpPr>
          <p:cNvPr id="71" name="Group 70">
            <a:extLst>
              <a:ext uri="{FF2B5EF4-FFF2-40B4-BE49-F238E27FC236}">
                <a16:creationId xmlns:a16="http://schemas.microsoft.com/office/drawing/2014/main" id="{C387B815-3BA9-D043-9774-91EF48361CA4}"/>
              </a:ext>
            </a:extLst>
          </p:cNvPr>
          <p:cNvGrpSpPr/>
          <p:nvPr/>
        </p:nvGrpSpPr>
        <p:grpSpPr>
          <a:xfrm>
            <a:off x="9180808" y="4252999"/>
            <a:ext cx="2334768" cy="1600747"/>
            <a:chOff x="8765039" y="3720085"/>
            <a:chExt cx="2334768" cy="1600747"/>
          </a:xfrm>
        </p:grpSpPr>
        <p:cxnSp>
          <p:nvCxnSpPr>
            <p:cNvPr id="72" name="Straight Connector 71">
              <a:extLst>
                <a:ext uri="{FF2B5EF4-FFF2-40B4-BE49-F238E27FC236}">
                  <a16:creationId xmlns:a16="http://schemas.microsoft.com/office/drawing/2014/main" id="{7799F148-697E-A940-824C-7DEB8233C4F9}"/>
                </a:ext>
              </a:extLst>
            </p:cNvPr>
            <p:cNvCxnSpPr>
              <a:cxnSpLocks/>
              <a:stCxn id="76" idx="3"/>
              <a:endCxn id="77" idx="7"/>
            </p:cNvCxnSpPr>
            <p:nvPr/>
          </p:nvCxnSpPr>
          <p:spPr>
            <a:xfrm flipH="1">
              <a:off x="8849592" y="4559179"/>
              <a:ext cx="675190" cy="6771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1E0D2926-FB4A-E948-8C69-36D3E5F06A36}"/>
                </a:ext>
              </a:extLst>
            </p:cNvPr>
            <p:cNvCxnSpPr>
              <a:cxnSpLocks/>
              <a:stCxn id="75" idx="5"/>
              <a:endCxn id="78" idx="1"/>
            </p:cNvCxnSpPr>
            <p:nvPr/>
          </p:nvCxnSpPr>
          <p:spPr>
            <a:xfrm>
              <a:off x="8849592" y="4562105"/>
              <a:ext cx="675190" cy="67417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74" name="Rectangle 73">
              <a:extLst>
                <a:ext uri="{FF2B5EF4-FFF2-40B4-BE49-F238E27FC236}">
                  <a16:creationId xmlns:a16="http://schemas.microsoft.com/office/drawing/2014/main" id="{BC41C040-5695-AB40-863E-FF1202A9C961}"/>
                </a:ext>
              </a:extLst>
            </p:cNvPr>
            <p:cNvSpPr/>
            <p:nvPr/>
          </p:nvSpPr>
          <p:spPr>
            <a:xfrm>
              <a:off x="8963159" y="4675672"/>
              <a:ext cx="448056" cy="447040"/>
            </a:xfrm>
            <a:prstGeom prst="rect">
              <a:avLst/>
            </a:prstGeom>
            <a:solidFill>
              <a:schemeClr val="accent5">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B9BBDB30-55A3-0941-9849-B158665980B2}"/>
                </a:ext>
              </a:extLst>
            </p:cNvPr>
            <p:cNvSpPr/>
            <p:nvPr/>
          </p:nvSpPr>
          <p:spPr>
            <a:xfrm>
              <a:off x="8765039" y="4477552"/>
              <a:ext cx="99060" cy="99060"/>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9C08CD0B-473C-E34D-87C0-5A193B2EDACF}"/>
                </a:ext>
              </a:extLst>
            </p:cNvPr>
            <p:cNvSpPr/>
            <p:nvPr/>
          </p:nvSpPr>
          <p:spPr>
            <a:xfrm>
              <a:off x="9510275" y="4474626"/>
              <a:ext cx="99060" cy="99060"/>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52562132-6193-0748-9080-9FDD6E39F9EB}"/>
                </a:ext>
              </a:extLst>
            </p:cNvPr>
            <p:cNvSpPr/>
            <p:nvPr/>
          </p:nvSpPr>
          <p:spPr>
            <a:xfrm>
              <a:off x="8765039" y="5221772"/>
              <a:ext cx="99060" cy="99060"/>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6FB8A6AF-87B8-CC4D-95B8-3C4E3389BD26}"/>
                </a:ext>
              </a:extLst>
            </p:cNvPr>
            <p:cNvSpPr/>
            <p:nvPr/>
          </p:nvSpPr>
          <p:spPr>
            <a:xfrm>
              <a:off x="9510275" y="5221772"/>
              <a:ext cx="99060" cy="99060"/>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9" name="Straight Connector 78">
              <a:extLst>
                <a:ext uri="{FF2B5EF4-FFF2-40B4-BE49-F238E27FC236}">
                  <a16:creationId xmlns:a16="http://schemas.microsoft.com/office/drawing/2014/main" id="{73EFB9E9-ED60-634D-955E-AF2561178250}"/>
                </a:ext>
              </a:extLst>
            </p:cNvPr>
            <p:cNvCxnSpPr>
              <a:cxnSpLocks/>
              <a:stCxn id="76" idx="4"/>
              <a:endCxn id="78" idx="0"/>
            </p:cNvCxnSpPr>
            <p:nvPr/>
          </p:nvCxnSpPr>
          <p:spPr>
            <a:xfrm>
              <a:off x="9559805" y="4573686"/>
              <a:ext cx="0" cy="64808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2981ADDF-0E75-CA45-80CF-A410C816AD1B}"/>
                </a:ext>
              </a:extLst>
            </p:cNvPr>
            <p:cNvCxnSpPr>
              <a:cxnSpLocks/>
              <a:stCxn id="77" idx="6"/>
              <a:endCxn id="78" idx="2"/>
            </p:cNvCxnSpPr>
            <p:nvPr/>
          </p:nvCxnSpPr>
          <p:spPr>
            <a:xfrm>
              <a:off x="8864099" y="5271302"/>
              <a:ext cx="64617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8C4CE246-8283-B444-8F36-5497536C5281}"/>
                </a:ext>
              </a:extLst>
            </p:cNvPr>
            <p:cNvCxnSpPr>
              <a:cxnSpLocks/>
              <a:stCxn id="75" idx="4"/>
              <a:endCxn id="77" idx="0"/>
            </p:cNvCxnSpPr>
            <p:nvPr/>
          </p:nvCxnSpPr>
          <p:spPr>
            <a:xfrm>
              <a:off x="8814569" y="4576612"/>
              <a:ext cx="0" cy="64516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98675F86-4C34-8643-AA2C-F65F9DA00AB5}"/>
                </a:ext>
              </a:extLst>
            </p:cNvPr>
            <p:cNvCxnSpPr>
              <a:cxnSpLocks/>
              <a:stCxn id="75" idx="6"/>
              <a:endCxn id="76" idx="2"/>
            </p:cNvCxnSpPr>
            <p:nvPr/>
          </p:nvCxnSpPr>
          <p:spPr>
            <a:xfrm flipV="1">
              <a:off x="8864099" y="4524156"/>
              <a:ext cx="646176" cy="292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FCD217CA-5048-5C40-87CA-F3A8F3FBBFEA}"/>
                </a:ext>
              </a:extLst>
            </p:cNvPr>
            <p:cNvCxnSpPr>
              <a:cxnSpLocks/>
              <a:stCxn id="86" idx="3"/>
              <a:endCxn id="78" idx="7"/>
            </p:cNvCxnSpPr>
            <p:nvPr/>
          </p:nvCxnSpPr>
          <p:spPr>
            <a:xfrm flipH="1">
              <a:off x="9594828" y="4559179"/>
              <a:ext cx="675190" cy="6771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1614060A-2707-CE4B-A43D-B398E7E49B33}"/>
                </a:ext>
              </a:extLst>
            </p:cNvPr>
            <p:cNvCxnSpPr>
              <a:cxnSpLocks/>
              <a:stCxn id="76" idx="5"/>
              <a:endCxn id="87" idx="1"/>
            </p:cNvCxnSpPr>
            <p:nvPr/>
          </p:nvCxnSpPr>
          <p:spPr>
            <a:xfrm>
              <a:off x="9594828" y="4559179"/>
              <a:ext cx="675190" cy="6771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85" name="Rectangle 84">
              <a:extLst>
                <a:ext uri="{FF2B5EF4-FFF2-40B4-BE49-F238E27FC236}">
                  <a16:creationId xmlns:a16="http://schemas.microsoft.com/office/drawing/2014/main" id="{D7B560F5-F59E-7547-9C78-760438BAD684}"/>
                </a:ext>
              </a:extLst>
            </p:cNvPr>
            <p:cNvSpPr/>
            <p:nvPr/>
          </p:nvSpPr>
          <p:spPr>
            <a:xfrm>
              <a:off x="9708395" y="4675672"/>
              <a:ext cx="448056" cy="447040"/>
            </a:xfrm>
            <a:prstGeom prst="rect">
              <a:avLst/>
            </a:prstGeom>
            <a:solidFill>
              <a:schemeClr val="accent5">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4F688EDF-D7BB-594D-94C4-87940D996843}"/>
                </a:ext>
              </a:extLst>
            </p:cNvPr>
            <p:cNvSpPr/>
            <p:nvPr/>
          </p:nvSpPr>
          <p:spPr>
            <a:xfrm>
              <a:off x="10255511" y="4474626"/>
              <a:ext cx="99060" cy="99060"/>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CF7E3B75-8310-4D47-AF09-F24C47623C71}"/>
                </a:ext>
              </a:extLst>
            </p:cNvPr>
            <p:cNvSpPr/>
            <p:nvPr/>
          </p:nvSpPr>
          <p:spPr>
            <a:xfrm>
              <a:off x="10255511" y="5221772"/>
              <a:ext cx="99060" cy="99060"/>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8" name="Straight Connector 87">
              <a:extLst>
                <a:ext uri="{FF2B5EF4-FFF2-40B4-BE49-F238E27FC236}">
                  <a16:creationId xmlns:a16="http://schemas.microsoft.com/office/drawing/2014/main" id="{51A6DCF9-AE8D-1240-9788-AB85303AAF6E}"/>
                </a:ext>
              </a:extLst>
            </p:cNvPr>
            <p:cNvCxnSpPr>
              <a:cxnSpLocks/>
              <a:stCxn id="86" idx="4"/>
              <a:endCxn id="87" idx="0"/>
            </p:cNvCxnSpPr>
            <p:nvPr/>
          </p:nvCxnSpPr>
          <p:spPr>
            <a:xfrm>
              <a:off x="10305041" y="4573686"/>
              <a:ext cx="0" cy="64808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673C0C3C-AEEC-BC41-A7A5-630BB3C70E11}"/>
                </a:ext>
              </a:extLst>
            </p:cNvPr>
            <p:cNvCxnSpPr>
              <a:cxnSpLocks/>
              <a:stCxn id="78" idx="6"/>
              <a:endCxn id="87" idx="2"/>
            </p:cNvCxnSpPr>
            <p:nvPr/>
          </p:nvCxnSpPr>
          <p:spPr>
            <a:xfrm>
              <a:off x="9609335" y="5271302"/>
              <a:ext cx="64617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4FF3ED9B-0B59-7D4E-AFBE-2E7B2F2C9342}"/>
                </a:ext>
              </a:extLst>
            </p:cNvPr>
            <p:cNvCxnSpPr>
              <a:cxnSpLocks/>
              <a:stCxn id="76" idx="6"/>
              <a:endCxn id="86" idx="2"/>
            </p:cNvCxnSpPr>
            <p:nvPr/>
          </p:nvCxnSpPr>
          <p:spPr>
            <a:xfrm>
              <a:off x="9609335" y="4524156"/>
              <a:ext cx="64617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5869989B-B50D-2344-9D5D-37A0AC8DAED6}"/>
                </a:ext>
              </a:extLst>
            </p:cNvPr>
            <p:cNvCxnSpPr>
              <a:cxnSpLocks/>
              <a:stCxn id="94" idx="3"/>
            </p:cNvCxnSpPr>
            <p:nvPr/>
          </p:nvCxnSpPr>
          <p:spPr>
            <a:xfrm flipH="1">
              <a:off x="10340064" y="4559179"/>
              <a:ext cx="675190" cy="6771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433F5BB2-C8BC-114B-A8FF-C6B8310F2947}"/>
                </a:ext>
              </a:extLst>
            </p:cNvPr>
            <p:cNvCxnSpPr>
              <a:cxnSpLocks/>
              <a:endCxn id="95" idx="1"/>
            </p:cNvCxnSpPr>
            <p:nvPr/>
          </p:nvCxnSpPr>
          <p:spPr>
            <a:xfrm>
              <a:off x="10340064" y="4562105"/>
              <a:ext cx="675190" cy="67417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3" name="Rectangle 92">
              <a:extLst>
                <a:ext uri="{FF2B5EF4-FFF2-40B4-BE49-F238E27FC236}">
                  <a16:creationId xmlns:a16="http://schemas.microsoft.com/office/drawing/2014/main" id="{6584DC70-F1A3-A642-B63D-7048B57341A7}"/>
                </a:ext>
              </a:extLst>
            </p:cNvPr>
            <p:cNvSpPr/>
            <p:nvPr/>
          </p:nvSpPr>
          <p:spPr>
            <a:xfrm>
              <a:off x="10453631" y="4675672"/>
              <a:ext cx="448056" cy="447040"/>
            </a:xfrm>
            <a:prstGeom prst="rect">
              <a:avLst/>
            </a:prstGeom>
            <a:solidFill>
              <a:schemeClr val="accent5">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C6B6EC6-47EF-E54F-9E62-824AD846CFF3}"/>
                </a:ext>
              </a:extLst>
            </p:cNvPr>
            <p:cNvSpPr/>
            <p:nvPr/>
          </p:nvSpPr>
          <p:spPr>
            <a:xfrm>
              <a:off x="11000747" y="4474626"/>
              <a:ext cx="99060" cy="99060"/>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7571E156-A3A9-8D4C-A25F-72DAF854762C}"/>
                </a:ext>
              </a:extLst>
            </p:cNvPr>
            <p:cNvSpPr/>
            <p:nvPr/>
          </p:nvSpPr>
          <p:spPr>
            <a:xfrm>
              <a:off x="11000747" y="5221772"/>
              <a:ext cx="99060" cy="99060"/>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6" name="Straight Connector 95">
              <a:extLst>
                <a:ext uri="{FF2B5EF4-FFF2-40B4-BE49-F238E27FC236}">
                  <a16:creationId xmlns:a16="http://schemas.microsoft.com/office/drawing/2014/main" id="{6AD6096D-6B92-934F-9CCD-561036C87405}"/>
                </a:ext>
              </a:extLst>
            </p:cNvPr>
            <p:cNvCxnSpPr>
              <a:cxnSpLocks/>
              <a:stCxn id="94" idx="4"/>
              <a:endCxn id="95" idx="0"/>
            </p:cNvCxnSpPr>
            <p:nvPr/>
          </p:nvCxnSpPr>
          <p:spPr>
            <a:xfrm>
              <a:off x="11050277" y="4573686"/>
              <a:ext cx="0" cy="64808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1D8C322A-8812-C940-BF17-A5938282C5B6}"/>
                </a:ext>
              </a:extLst>
            </p:cNvPr>
            <p:cNvCxnSpPr>
              <a:cxnSpLocks/>
              <a:endCxn id="95" idx="2"/>
            </p:cNvCxnSpPr>
            <p:nvPr/>
          </p:nvCxnSpPr>
          <p:spPr>
            <a:xfrm>
              <a:off x="10354571" y="5271302"/>
              <a:ext cx="64617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15BEB76C-C516-5347-B7B8-234E36C28308}"/>
                </a:ext>
              </a:extLst>
            </p:cNvPr>
            <p:cNvCxnSpPr>
              <a:cxnSpLocks/>
              <a:endCxn id="94" idx="2"/>
            </p:cNvCxnSpPr>
            <p:nvPr/>
          </p:nvCxnSpPr>
          <p:spPr>
            <a:xfrm flipV="1">
              <a:off x="10354571" y="4524156"/>
              <a:ext cx="646176" cy="292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854C8D0D-1CFE-9744-B2E3-4DAEC6CE6C8B}"/>
                </a:ext>
              </a:extLst>
            </p:cNvPr>
            <p:cNvCxnSpPr>
              <a:cxnSpLocks/>
              <a:stCxn id="103" idx="3"/>
            </p:cNvCxnSpPr>
            <p:nvPr/>
          </p:nvCxnSpPr>
          <p:spPr>
            <a:xfrm flipH="1">
              <a:off x="8849592" y="3806243"/>
              <a:ext cx="675190" cy="6771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D8390DB8-4B45-9C41-B32F-A9AA207C8837}"/>
                </a:ext>
              </a:extLst>
            </p:cNvPr>
            <p:cNvCxnSpPr>
              <a:cxnSpLocks/>
              <a:stCxn id="102" idx="5"/>
            </p:cNvCxnSpPr>
            <p:nvPr/>
          </p:nvCxnSpPr>
          <p:spPr>
            <a:xfrm>
              <a:off x="8849592" y="3809169"/>
              <a:ext cx="675190" cy="67417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01" name="Rectangle 100">
              <a:extLst>
                <a:ext uri="{FF2B5EF4-FFF2-40B4-BE49-F238E27FC236}">
                  <a16:creationId xmlns:a16="http://schemas.microsoft.com/office/drawing/2014/main" id="{7405D98B-8AB1-8E4F-B6B5-FD1AC47F321B}"/>
                </a:ext>
              </a:extLst>
            </p:cNvPr>
            <p:cNvSpPr/>
            <p:nvPr/>
          </p:nvSpPr>
          <p:spPr>
            <a:xfrm>
              <a:off x="8963159" y="3922736"/>
              <a:ext cx="448056" cy="447040"/>
            </a:xfrm>
            <a:prstGeom prst="rect">
              <a:avLst/>
            </a:prstGeom>
            <a:solidFill>
              <a:srgbClr val="C7A1E3"/>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A15DAFA8-829F-9E4D-B1C3-D3687B0E8B4C}"/>
                </a:ext>
              </a:extLst>
            </p:cNvPr>
            <p:cNvSpPr/>
            <p:nvPr/>
          </p:nvSpPr>
          <p:spPr>
            <a:xfrm>
              <a:off x="8765039" y="3724616"/>
              <a:ext cx="99060" cy="99060"/>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AB19CF48-54C4-1B48-A919-5A086D4B42CE}"/>
                </a:ext>
              </a:extLst>
            </p:cNvPr>
            <p:cNvSpPr/>
            <p:nvPr/>
          </p:nvSpPr>
          <p:spPr>
            <a:xfrm>
              <a:off x="9510275" y="3721690"/>
              <a:ext cx="99060" cy="99060"/>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4" name="Straight Connector 103">
              <a:extLst>
                <a:ext uri="{FF2B5EF4-FFF2-40B4-BE49-F238E27FC236}">
                  <a16:creationId xmlns:a16="http://schemas.microsoft.com/office/drawing/2014/main" id="{5EC2C8F2-B324-E847-8D48-5AD97C7592DB}"/>
                </a:ext>
              </a:extLst>
            </p:cNvPr>
            <p:cNvCxnSpPr>
              <a:cxnSpLocks/>
              <a:stCxn id="103" idx="4"/>
            </p:cNvCxnSpPr>
            <p:nvPr/>
          </p:nvCxnSpPr>
          <p:spPr>
            <a:xfrm>
              <a:off x="9559805" y="3820750"/>
              <a:ext cx="0" cy="64808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62BB7834-F73A-024F-82FF-28303821C7D7}"/>
                </a:ext>
              </a:extLst>
            </p:cNvPr>
            <p:cNvCxnSpPr>
              <a:cxnSpLocks/>
              <a:stCxn id="102" idx="4"/>
            </p:cNvCxnSpPr>
            <p:nvPr/>
          </p:nvCxnSpPr>
          <p:spPr>
            <a:xfrm>
              <a:off x="8814569" y="3823676"/>
              <a:ext cx="0" cy="64516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CFDD49F5-C59D-314F-A780-1ACD0667DAF7}"/>
                </a:ext>
              </a:extLst>
            </p:cNvPr>
            <p:cNvCxnSpPr>
              <a:cxnSpLocks/>
              <a:stCxn id="102" idx="6"/>
              <a:endCxn id="103" idx="2"/>
            </p:cNvCxnSpPr>
            <p:nvPr/>
          </p:nvCxnSpPr>
          <p:spPr>
            <a:xfrm flipV="1">
              <a:off x="8864099" y="3771220"/>
              <a:ext cx="646176" cy="292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3AB0B28F-1624-7549-AB36-F71AFC7BFCBB}"/>
                </a:ext>
              </a:extLst>
            </p:cNvPr>
            <p:cNvCxnSpPr>
              <a:cxnSpLocks/>
              <a:stCxn id="110" idx="3"/>
            </p:cNvCxnSpPr>
            <p:nvPr/>
          </p:nvCxnSpPr>
          <p:spPr>
            <a:xfrm flipH="1">
              <a:off x="9594828" y="3804781"/>
              <a:ext cx="675190" cy="6771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C74A0DEA-9277-BF48-B920-E2E95EEDD072}"/>
                </a:ext>
              </a:extLst>
            </p:cNvPr>
            <p:cNvCxnSpPr>
              <a:cxnSpLocks/>
            </p:cNvCxnSpPr>
            <p:nvPr/>
          </p:nvCxnSpPr>
          <p:spPr>
            <a:xfrm>
              <a:off x="9594828" y="3807707"/>
              <a:ext cx="675190" cy="67417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09" name="Rectangle 108">
              <a:extLst>
                <a:ext uri="{FF2B5EF4-FFF2-40B4-BE49-F238E27FC236}">
                  <a16:creationId xmlns:a16="http://schemas.microsoft.com/office/drawing/2014/main" id="{5DEACF48-216D-6142-A8D3-9CA8DD53B65E}"/>
                </a:ext>
              </a:extLst>
            </p:cNvPr>
            <p:cNvSpPr/>
            <p:nvPr/>
          </p:nvSpPr>
          <p:spPr>
            <a:xfrm>
              <a:off x="9708395" y="3921274"/>
              <a:ext cx="448056" cy="447040"/>
            </a:xfrm>
            <a:prstGeom prst="rect">
              <a:avLst/>
            </a:prstGeom>
            <a:solidFill>
              <a:schemeClr val="accent5">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a:extLst>
                <a:ext uri="{FF2B5EF4-FFF2-40B4-BE49-F238E27FC236}">
                  <a16:creationId xmlns:a16="http://schemas.microsoft.com/office/drawing/2014/main" id="{7BAFC85E-3E36-414F-A5B0-A5F983D27AAB}"/>
                </a:ext>
              </a:extLst>
            </p:cNvPr>
            <p:cNvSpPr/>
            <p:nvPr/>
          </p:nvSpPr>
          <p:spPr>
            <a:xfrm>
              <a:off x="10255511" y="3720228"/>
              <a:ext cx="99060" cy="99060"/>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1" name="Straight Connector 110">
              <a:extLst>
                <a:ext uri="{FF2B5EF4-FFF2-40B4-BE49-F238E27FC236}">
                  <a16:creationId xmlns:a16="http://schemas.microsoft.com/office/drawing/2014/main" id="{1564BF19-8390-8244-9C57-D4EB8BCF69BB}"/>
                </a:ext>
              </a:extLst>
            </p:cNvPr>
            <p:cNvCxnSpPr>
              <a:cxnSpLocks/>
              <a:stCxn id="110" idx="4"/>
            </p:cNvCxnSpPr>
            <p:nvPr/>
          </p:nvCxnSpPr>
          <p:spPr>
            <a:xfrm>
              <a:off x="10305041" y="3819288"/>
              <a:ext cx="0" cy="64808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1D3E18CC-3E74-CF4C-8323-07FD8FE068C0}"/>
                </a:ext>
              </a:extLst>
            </p:cNvPr>
            <p:cNvCxnSpPr>
              <a:cxnSpLocks/>
              <a:endCxn id="110" idx="2"/>
            </p:cNvCxnSpPr>
            <p:nvPr/>
          </p:nvCxnSpPr>
          <p:spPr>
            <a:xfrm flipV="1">
              <a:off x="9609335" y="3769758"/>
              <a:ext cx="646176" cy="292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04355798-4848-B043-A258-A496B5DEC08D}"/>
                </a:ext>
              </a:extLst>
            </p:cNvPr>
            <p:cNvCxnSpPr>
              <a:cxnSpLocks/>
              <a:stCxn id="116" idx="3"/>
            </p:cNvCxnSpPr>
            <p:nvPr/>
          </p:nvCxnSpPr>
          <p:spPr>
            <a:xfrm flipH="1">
              <a:off x="10340064" y="3804638"/>
              <a:ext cx="675190" cy="6771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BF4B8BAD-8308-CF4E-8C7F-04112E3740E1}"/>
                </a:ext>
              </a:extLst>
            </p:cNvPr>
            <p:cNvCxnSpPr>
              <a:cxnSpLocks/>
            </p:cNvCxnSpPr>
            <p:nvPr/>
          </p:nvCxnSpPr>
          <p:spPr>
            <a:xfrm>
              <a:off x="10340064" y="3807564"/>
              <a:ext cx="675190" cy="67417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5" name="Rectangle 114">
              <a:extLst>
                <a:ext uri="{FF2B5EF4-FFF2-40B4-BE49-F238E27FC236}">
                  <a16:creationId xmlns:a16="http://schemas.microsoft.com/office/drawing/2014/main" id="{F75D51F0-4ECA-F646-8C03-8F82C85E90E3}"/>
                </a:ext>
              </a:extLst>
            </p:cNvPr>
            <p:cNvSpPr/>
            <p:nvPr/>
          </p:nvSpPr>
          <p:spPr>
            <a:xfrm>
              <a:off x="10453631" y="3921131"/>
              <a:ext cx="448056" cy="447040"/>
            </a:xfrm>
            <a:prstGeom prst="rect">
              <a:avLst/>
            </a:prstGeom>
            <a:solidFill>
              <a:schemeClr val="accent5">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a:extLst>
                <a:ext uri="{FF2B5EF4-FFF2-40B4-BE49-F238E27FC236}">
                  <a16:creationId xmlns:a16="http://schemas.microsoft.com/office/drawing/2014/main" id="{84683331-8808-C642-A370-27B4152023B7}"/>
                </a:ext>
              </a:extLst>
            </p:cNvPr>
            <p:cNvSpPr/>
            <p:nvPr/>
          </p:nvSpPr>
          <p:spPr>
            <a:xfrm>
              <a:off x="11000747" y="3720085"/>
              <a:ext cx="99060" cy="99060"/>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7" name="Straight Connector 116">
              <a:extLst>
                <a:ext uri="{FF2B5EF4-FFF2-40B4-BE49-F238E27FC236}">
                  <a16:creationId xmlns:a16="http://schemas.microsoft.com/office/drawing/2014/main" id="{81B1D5C1-5048-494E-B10A-1D6954B0037B}"/>
                </a:ext>
              </a:extLst>
            </p:cNvPr>
            <p:cNvCxnSpPr>
              <a:cxnSpLocks/>
              <a:stCxn id="116" idx="4"/>
            </p:cNvCxnSpPr>
            <p:nvPr/>
          </p:nvCxnSpPr>
          <p:spPr>
            <a:xfrm>
              <a:off x="11050277" y="3819145"/>
              <a:ext cx="0" cy="64808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7C2738A2-A1EB-A04E-A16F-0E0C6F39C7EB}"/>
                </a:ext>
              </a:extLst>
            </p:cNvPr>
            <p:cNvCxnSpPr>
              <a:cxnSpLocks/>
              <a:endCxn id="116" idx="2"/>
            </p:cNvCxnSpPr>
            <p:nvPr/>
          </p:nvCxnSpPr>
          <p:spPr>
            <a:xfrm flipV="1">
              <a:off x="10354571" y="3769615"/>
              <a:ext cx="646176" cy="292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cxnSp>
        <p:nvCxnSpPr>
          <p:cNvPr id="119" name="Straight Arrow Connector 118">
            <a:extLst>
              <a:ext uri="{FF2B5EF4-FFF2-40B4-BE49-F238E27FC236}">
                <a16:creationId xmlns:a16="http://schemas.microsoft.com/office/drawing/2014/main" id="{5A86222E-E194-8445-A51E-8FC28CE53167}"/>
              </a:ext>
            </a:extLst>
          </p:cNvPr>
          <p:cNvCxnSpPr>
            <a:cxnSpLocks/>
            <a:stCxn id="65" idx="1"/>
          </p:cNvCxnSpPr>
          <p:nvPr/>
        </p:nvCxnSpPr>
        <p:spPr>
          <a:xfrm flipH="1">
            <a:off x="9007540" y="5980443"/>
            <a:ext cx="222798" cy="0"/>
          </a:xfrm>
          <a:prstGeom prst="straightConnector1">
            <a:avLst/>
          </a:prstGeom>
          <a:ln w="6350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sp>
        <p:nvSpPr>
          <p:cNvPr id="120" name="Rectangle 119">
            <a:extLst>
              <a:ext uri="{FF2B5EF4-FFF2-40B4-BE49-F238E27FC236}">
                <a16:creationId xmlns:a16="http://schemas.microsoft.com/office/drawing/2014/main" id="{EB5B2DDE-7691-B442-AB98-29CA87744BFE}"/>
              </a:ext>
            </a:extLst>
          </p:cNvPr>
          <p:cNvSpPr/>
          <p:nvPr/>
        </p:nvSpPr>
        <p:spPr>
          <a:xfrm>
            <a:off x="7472281" y="1477249"/>
            <a:ext cx="7869733" cy="76144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solidFill>
                  <a:schemeClr val="tx1"/>
                </a:solidFill>
              </a:rPr>
              <a:t>Shared </a:t>
            </a:r>
            <a:r>
              <a:rPr lang="en-US" sz="3200" dirty="0" err="1">
                <a:solidFill>
                  <a:schemeClr val="tx1"/>
                </a:solidFill>
              </a:rPr>
              <a:t>Spad</a:t>
            </a:r>
            <a:endParaRPr lang="en-US" sz="3200" dirty="0">
              <a:solidFill>
                <a:schemeClr val="tx1"/>
              </a:solidFill>
            </a:endParaRPr>
          </a:p>
        </p:txBody>
      </p:sp>
      <p:sp>
        <p:nvSpPr>
          <p:cNvPr id="121" name="Rectangle 120">
            <a:extLst>
              <a:ext uri="{FF2B5EF4-FFF2-40B4-BE49-F238E27FC236}">
                <a16:creationId xmlns:a16="http://schemas.microsoft.com/office/drawing/2014/main" id="{C2248487-24A5-F94A-8EC7-56F779C9C252}"/>
              </a:ext>
            </a:extLst>
          </p:cNvPr>
          <p:cNvSpPr/>
          <p:nvPr/>
        </p:nvSpPr>
        <p:spPr>
          <a:xfrm>
            <a:off x="11613118" y="1599860"/>
            <a:ext cx="451752" cy="520711"/>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Ctrl</a:t>
            </a:r>
          </a:p>
        </p:txBody>
      </p:sp>
      <p:sp>
        <p:nvSpPr>
          <p:cNvPr id="122" name="Rectangle 121">
            <a:extLst>
              <a:ext uri="{FF2B5EF4-FFF2-40B4-BE49-F238E27FC236}">
                <a16:creationId xmlns:a16="http://schemas.microsoft.com/office/drawing/2014/main" id="{E416C5DC-F055-BC44-87FB-ED3BD56A1F59}"/>
              </a:ext>
            </a:extLst>
          </p:cNvPr>
          <p:cNvSpPr/>
          <p:nvPr/>
        </p:nvSpPr>
        <p:spPr>
          <a:xfrm rot="16200000">
            <a:off x="10811996" y="4858428"/>
            <a:ext cx="2167117" cy="40162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XFER</a:t>
            </a:r>
          </a:p>
        </p:txBody>
      </p:sp>
      <p:sp>
        <p:nvSpPr>
          <p:cNvPr id="123" name="Rectangle 122">
            <a:extLst>
              <a:ext uri="{FF2B5EF4-FFF2-40B4-BE49-F238E27FC236}">
                <a16:creationId xmlns:a16="http://schemas.microsoft.com/office/drawing/2014/main" id="{405B3C70-E11C-4748-98FE-FDAD2D70E018}"/>
              </a:ext>
            </a:extLst>
          </p:cNvPr>
          <p:cNvSpPr/>
          <p:nvPr/>
        </p:nvSpPr>
        <p:spPr>
          <a:xfrm rot="16200000">
            <a:off x="11625585" y="4128524"/>
            <a:ext cx="546099" cy="34583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Ctrl</a:t>
            </a:r>
          </a:p>
        </p:txBody>
      </p:sp>
      <p:cxnSp>
        <p:nvCxnSpPr>
          <p:cNvPr id="124" name="Straight Arrow Connector 123">
            <a:extLst>
              <a:ext uri="{FF2B5EF4-FFF2-40B4-BE49-F238E27FC236}">
                <a16:creationId xmlns:a16="http://schemas.microsoft.com/office/drawing/2014/main" id="{4E8DF530-076D-014B-84A4-0BB6FBBD6736}"/>
              </a:ext>
            </a:extLst>
          </p:cNvPr>
          <p:cNvCxnSpPr>
            <a:cxnSpLocks/>
            <a:stCxn id="125" idx="1"/>
          </p:cNvCxnSpPr>
          <p:nvPr/>
        </p:nvCxnSpPr>
        <p:spPr>
          <a:xfrm flipH="1">
            <a:off x="12071550" y="4140113"/>
            <a:ext cx="256172" cy="0"/>
          </a:xfrm>
          <a:prstGeom prst="straightConnector1">
            <a:avLst/>
          </a:prstGeom>
          <a:ln w="6350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sp>
        <p:nvSpPr>
          <p:cNvPr id="125" name="Rectangle 124">
            <a:extLst>
              <a:ext uri="{FF2B5EF4-FFF2-40B4-BE49-F238E27FC236}">
                <a16:creationId xmlns:a16="http://schemas.microsoft.com/office/drawing/2014/main" id="{AC3C5F9F-3C36-6B4C-8E39-E1600AA4E4A5}"/>
              </a:ext>
            </a:extLst>
          </p:cNvPr>
          <p:cNvSpPr/>
          <p:nvPr/>
        </p:nvSpPr>
        <p:spPr>
          <a:xfrm>
            <a:off x="12327722" y="3975682"/>
            <a:ext cx="2235708" cy="328862"/>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Sync</a:t>
            </a:r>
          </a:p>
        </p:txBody>
      </p:sp>
      <p:sp>
        <p:nvSpPr>
          <p:cNvPr id="126" name="Rectangle 125">
            <a:extLst>
              <a:ext uri="{FF2B5EF4-FFF2-40B4-BE49-F238E27FC236}">
                <a16:creationId xmlns:a16="http://schemas.microsoft.com/office/drawing/2014/main" id="{8A58853B-59FF-A94F-93D5-D10E15E741A4}"/>
              </a:ext>
            </a:extLst>
          </p:cNvPr>
          <p:cNvSpPr/>
          <p:nvPr/>
        </p:nvSpPr>
        <p:spPr>
          <a:xfrm>
            <a:off x="12327722" y="5813945"/>
            <a:ext cx="2235704" cy="328862"/>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Sync</a:t>
            </a:r>
          </a:p>
        </p:txBody>
      </p:sp>
      <p:sp>
        <p:nvSpPr>
          <p:cNvPr id="127" name="Rectangle 126">
            <a:extLst>
              <a:ext uri="{FF2B5EF4-FFF2-40B4-BE49-F238E27FC236}">
                <a16:creationId xmlns:a16="http://schemas.microsoft.com/office/drawing/2014/main" id="{21DE6402-755C-804B-ABB0-5864BCECB9A3}"/>
              </a:ext>
            </a:extLst>
          </p:cNvPr>
          <p:cNvSpPr/>
          <p:nvPr/>
        </p:nvSpPr>
        <p:spPr>
          <a:xfrm>
            <a:off x="12327722" y="2556635"/>
            <a:ext cx="2235704" cy="10972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solidFill>
                  <a:schemeClr val="tx1"/>
                </a:solidFill>
              </a:rPr>
              <a:t>Private</a:t>
            </a:r>
          </a:p>
          <a:p>
            <a:r>
              <a:rPr lang="en-US" sz="3200" dirty="0" err="1">
                <a:solidFill>
                  <a:schemeClr val="tx1"/>
                </a:solidFill>
              </a:rPr>
              <a:t>Spad</a:t>
            </a:r>
            <a:endParaRPr lang="en-US" sz="3200" dirty="0">
              <a:solidFill>
                <a:schemeClr val="tx1"/>
              </a:solidFill>
            </a:endParaRPr>
          </a:p>
        </p:txBody>
      </p:sp>
      <p:sp>
        <p:nvSpPr>
          <p:cNvPr id="128" name="Rectangle 127">
            <a:extLst>
              <a:ext uri="{FF2B5EF4-FFF2-40B4-BE49-F238E27FC236}">
                <a16:creationId xmlns:a16="http://schemas.microsoft.com/office/drawing/2014/main" id="{15F93427-D043-5E4A-BD13-EF8B90B8FD6D}"/>
              </a:ext>
            </a:extLst>
          </p:cNvPr>
          <p:cNvSpPr/>
          <p:nvPr/>
        </p:nvSpPr>
        <p:spPr>
          <a:xfrm>
            <a:off x="14062148" y="2601014"/>
            <a:ext cx="451752" cy="520711"/>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Ctrl</a:t>
            </a:r>
          </a:p>
        </p:txBody>
      </p:sp>
      <p:cxnSp>
        <p:nvCxnSpPr>
          <p:cNvPr id="129" name="Straight Arrow Connector 128">
            <a:extLst>
              <a:ext uri="{FF2B5EF4-FFF2-40B4-BE49-F238E27FC236}">
                <a16:creationId xmlns:a16="http://schemas.microsoft.com/office/drawing/2014/main" id="{B5D9AC80-E595-3643-8397-6D2A1ACEF597}"/>
              </a:ext>
            </a:extLst>
          </p:cNvPr>
          <p:cNvCxnSpPr>
            <a:cxnSpLocks/>
            <a:stCxn id="127" idx="2"/>
            <a:endCxn id="125" idx="0"/>
          </p:cNvCxnSpPr>
          <p:nvPr/>
        </p:nvCxnSpPr>
        <p:spPr>
          <a:xfrm>
            <a:off x="13445574" y="3653915"/>
            <a:ext cx="2" cy="321767"/>
          </a:xfrm>
          <a:prstGeom prst="straightConnector1">
            <a:avLst/>
          </a:prstGeom>
          <a:ln w="6350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grpSp>
        <p:nvGrpSpPr>
          <p:cNvPr id="130" name="Group 129">
            <a:extLst>
              <a:ext uri="{FF2B5EF4-FFF2-40B4-BE49-F238E27FC236}">
                <a16:creationId xmlns:a16="http://schemas.microsoft.com/office/drawing/2014/main" id="{5FDC1988-0D63-064E-AE4D-E61D1F708E84}"/>
              </a:ext>
            </a:extLst>
          </p:cNvPr>
          <p:cNvGrpSpPr/>
          <p:nvPr/>
        </p:nvGrpSpPr>
        <p:grpSpPr>
          <a:xfrm>
            <a:off x="12278192" y="4250932"/>
            <a:ext cx="2334768" cy="1600747"/>
            <a:chOff x="8765039" y="3720085"/>
            <a:chExt cx="2334768" cy="1600747"/>
          </a:xfrm>
        </p:grpSpPr>
        <p:cxnSp>
          <p:nvCxnSpPr>
            <p:cNvPr id="131" name="Straight Connector 130">
              <a:extLst>
                <a:ext uri="{FF2B5EF4-FFF2-40B4-BE49-F238E27FC236}">
                  <a16:creationId xmlns:a16="http://schemas.microsoft.com/office/drawing/2014/main" id="{94ABDD4B-3722-1146-AB0A-62F45E3C3711}"/>
                </a:ext>
              </a:extLst>
            </p:cNvPr>
            <p:cNvCxnSpPr>
              <a:cxnSpLocks/>
              <a:stCxn id="135" idx="3"/>
              <a:endCxn id="136" idx="7"/>
            </p:cNvCxnSpPr>
            <p:nvPr/>
          </p:nvCxnSpPr>
          <p:spPr>
            <a:xfrm flipH="1">
              <a:off x="8849592" y="4559179"/>
              <a:ext cx="675190" cy="6771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81F9D9C9-E679-F340-A5E8-9794E5A887F4}"/>
                </a:ext>
              </a:extLst>
            </p:cNvPr>
            <p:cNvCxnSpPr>
              <a:cxnSpLocks/>
              <a:stCxn id="134" idx="5"/>
              <a:endCxn id="137" idx="1"/>
            </p:cNvCxnSpPr>
            <p:nvPr/>
          </p:nvCxnSpPr>
          <p:spPr>
            <a:xfrm>
              <a:off x="8849592" y="4562105"/>
              <a:ext cx="675190" cy="67417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33" name="Rectangle 132">
              <a:extLst>
                <a:ext uri="{FF2B5EF4-FFF2-40B4-BE49-F238E27FC236}">
                  <a16:creationId xmlns:a16="http://schemas.microsoft.com/office/drawing/2014/main" id="{0C7D601C-1455-D547-9BF8-499166F985D5}"/>
                </a:ext>
              </a:extLst>
            </p:cNvPr>
            <p:cNvSpPr/>
            <p:nvPr/>
          </p:nvSpPr>
          <p:spPr>
            <a:xfrm>
              <a:off x="8963159" y="4675672"/>
              <a:ext cx="448056" cy="447040"/>
            </a:xfrm>
            <a:prstGeom prst="rect">
              <a:avLst/>
            </a:prstGeom>
            <a:solidFill>
              <a:schemeClr val="accent5">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a:extLst>
                <a:ext uri="{FF2B5EF4-FFF2-40B4-BE49-F238E27FC236}">
                  <a16:creationId xmlns:a16="http://schemas.microsoft.com/office/drawing/2014/main" id="{EB213B61-EA59-454D-BDFB-1676DE4F7DCB}"/>
                </a:ext>
              </a:extLst>
            </p:cNvPr>
            <p:cNvSpPr/>
            <p:nvPr/>
          </p:nvSpPr>
          <p:spPr>
            <a:xfrm>
              <a:off x="8765039" y="4477552"/>
              <a:ext cx="99060" cy="99060"/>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a:extLst>
                <a:ext uri="{FF2B5EF4-FFF2-40B4-BE49-F238E27FC236}">
                  <a16:creationId xmlns:a16="http://schemas.microsoft.com/office/drawing/2014/main" id="{6B85870F-54BB-F645-BAE7-0685C91EE836}"/>
                </a:ext>
              </a:extLst>
            </p:cNvPr>
            <p:cNvSpPr/>
            <p:nvPr/>
          </p:nvSpPr>
          <p:spPr>
            <a:xfrm>
              <a:off x="9510275" y="4474626"/>
              <a:ext cx="99060" cy="99060"/>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Oval 135">
              <a:extLst>
                <a:ext uri="{FF2B5EF4-FFF2-40B4-BE49-F238E27FC236}">
                  <a16:creationId xmlns:a16="http://schemas.microsoft.com/office/drawing/2014/main" id="{F4106F24-5D32-C74D-B594-48E048437753}"/>
                </a:ext>
              </a:extLst>
            </p:cNvPr>
            <p:cNvSpPr/>
            <p:nvPr/>
          </p:nvSpPr>
          <p:spPr>
            <a:xfrm>
              <a:off x="8765039" y="5221772"/>
              <a:ext cx="99060" cy="99060"/>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Oval 136">
              <a:extLst>
                <a:ext uri="{FF2B5EF4-FFF2-40B4-BE49-F238E27FC236}">
                  <a16:creationId xmlns:a16="http://schemas.microsoft.com/office/drawing/2014/main" id="{B5C1B959-81B1-DA4A-A2EE-D32414ED0B96}"/>
                </a:ext>
              </a:extLst>
            </p:cNvPr>
            <p:cNvSpPr/>
            <p:nvPr/>
          </p:nvSpPr>
          <p:spPr>
            <a:xfrm>
              <a:off x="9510275" y="5221772"/>
              <a:ext cx="99060" cy="99060"/>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8" name="Straight Connector 137">
              <a:extLst>
                <a:ext uri="{FF2B5EF4-FFF2-40B4-BE49-F238E27FC236}">
                  <a16:creationId xmlns:a16="http://schemas.microsoft.com/office/drawing/2014/main" id="{6849CA59-131E-9748-BDA4-A87472F68712}"/>
                </a:ext>
              </a:extLst>
            </p:cNvPr>
            <p:cNvCxnSpPr>
              <a:cxnSpLocks/>
              <a:stCxn id="135" idx="4"/>
              <a:endCxn id="137" idx="0"/>
            </p:cNvCxnSpPr>
            <p:nvPr/>
          </p:nvCxnSpPr>
          <p:spPr>
            <a:xfrm>
              <a:off x="9559805" y="4573686"/>
              <a:ext cx="0" cy="64808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C401DC97-72FC-644A-B790-D9BF95560871}"/>
                </a:ext>
              </a:extLst>
            </p:cNvPr>
            <p:cNvCxnSpPr>
              <a:cxnSpLocks/>
              <a:stCxn id="136" idx="6"/>
              <a:endCxn id="137" idx="2"/>
            </p:cNvCxnSpPr>
            <p:nvPr/>
          </p:nvCxnSpPr>
          <p:spPr>
            <a:xfrm>
              <a:off x="8864099" y="5271302"/>
              <a:ext cx="64617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AF011F35-B1C0-6C4C-8AFC-DBC4DDBE8E0C}"/>
                </a:ext>
              </a:extLst>
            </p:cNvPr>
            <p:cNvCxnSpPr>
              <a:cxnSpLocks/>
              <a:stCxn id="134" idx="4"/>
              <a:endCxn id="136" idx="0"/>
            </p:cNvCxnSpPr>
            <p:nvPr/>
          </p:nvCxnSpPr>
          <p:spPr>
            <a:xfrm>
              <a:off x="8814569" y="4576612"/>
              <a:ext cx="0" cy="64516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4A8CBE6D-CE00-EB46-B177-AA2BCABB0151}"/>
                </a:ext>
              </a:extLst>
            </p:cNvPr>
            <p:cNvCxnSpPr>
              <a:cxnSpLocks/>
              <a:stCxn id="134" idx="6"/>
              <a:endCxn id="135" idx="2"/>
            </p:cNvCxnSpPr>
            <p:nvPr/>
          </p:nvCxnSpPr>
          <p:spPr>
            <a:xfrm flipV="1">
              <a:off x="8864099" y="4524156"/>
              <a:ext cx="646176" cy="292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C097002B-9458-2242-A9A2-428F60CF19AA}"/>
                </a:ext>
              </a:extLst>
            </p:cNvPr>
            <p:cNvCxnSpPr>
              <a:cxnSpLocks/>
              <a:stCxn id="145" idx="3"/>
              <a:endCxn id="137" idx="7"/>
            </p:cNvCxnSpPr>
            <p:nvPr/>
          </p:nvCxnSpPr>
          <p:spPr>
            <a:xfrm flipH="1">
              <a:off x="9594828" y="4559179"/>
              <a:ext cx="675190" cy="6771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923CC94A-B0DD-564F-9540-5114E8DDECB7}"/>
                </a:ext>
              </a:extLst>
            </p:cNvPr>
            <p:cNvCxnSpPr>
              <a:cxnSpLocks/>
              <a:stCxn id="135" idx="5"/>
              <a:endCxn id="146" idx="1"/>
            </p:cNvCxnSpPr>
            <p:nvPr/>
          </p:nvCxnSpPr>
          <p:spPr>
            <a:xfrm>
              <a:off x="9594828" y="4559179"/>
              <a:ext cx="675190" cy="6771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44" name="Rectangle 143">
              <a:extLst>
                <a:ext uri="{FF2B5EF4-FFF2-40B4-BE49-F238E27FC236}">
                  <a16:creationId xmlns:a16="http://schemas.microsoft.com/office/drawing/2014/main" id="{7F6E4BB0-F37A-C148-884B-4940B62E4E6E}"/>
                </a:ext>
              </a:extLst>
            </p:cNvPr>
            <p:cNvSpPr/>
            <p:nvPr/>
          </p:nvSpPr>
          <p:spPr>
            <a:xfrm>
              <a:off x="9708395" y="4675672"/>
              <a:ext cx="448056" cy="447040"/>
            </a:xfrm>
            <a:prstGeom prst="rect">
              <a:avLst/>
            </a:prstGeom>
            <a:solidFill>
              <a:schemeClr val="accent5">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E3B483EC-09E4-2347-8271-0E7A7B639BAD}"/>
                </a:ext>
              </a:extLst>
            </p:cNvPr>
            <p:cNvSpPr/>
            <p:nvPr/>
          </p:nvSpPr>
          <p:spPr>
            <a:xfrm>
              <a:off x="10255511" y="4474626"/>
              <a:ext cx="99060" cy="99060"/>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Oval 145">
              <a:extLst>
                <a:ext uri="{FF2B5EF4-FFF2-40B4-BE49-F238E27FC236}">
                  <a16:creationId xmlns:a16="http://schemas.microsoft.com/office/drawing/2014/main" id="{CAB531EF-E682-0C40-A729-BDA9F9ADEA72}"/>
                </a:ext>
              </a:extLst>
            </p:cNvPr>
            <p:cNvSpPr/>
            <p:nvPr/>
          </p:nvSpPr>
          <p:spPr>
            <a:xfrm>
              <a:off x="10255511" y="5221772"/>
              <a:ext cx="99060" cy="99060"/>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7" name="Straight Connector 146">
              <a:extLst>
                <a:ext uri="{FF2B5EF4-FFF2-40B4-BE49-F238E27FC236}">
                  <a16:creationId xmlns:a16="http://schemas.microsoft.com/office/drawing/2014/main" id="{27AB456E-6E07-6B47-BE60-983AE27D8559}"/>
                </a:ext>
              </a:extLst>
            </p:cNvPr>
            <p:cNvCxnSpPr>
              <a:cxnSpLocks/>
              <a:stCxn id="145" idx="4"/>
              <a:endCxn id="146" idx="0"/>
            </p:cNvCxnSpPr>
            <p:nvPr/>
          </p:nvCxnSpPr>
          <p:spPr>
            <a:xfrm>
              <a:off x="10305041" y="4573686"/>
              <a:ext cx="0" cy="64808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7FBA2240-9DD1-D54E-B205-DE400D9BA410}"/>
                </a:ext>
              </a:extLst>
            </p:cNvPr>
            <p:cNvCxnSpPr>
              <a:cxnSpLocks/>
              <a:stCxn id="137" idx="6"/>
              <a:endCxn id="146" idx="2"/>
            </p:cNvCxnSpPr>
            <p:nvPr/>
          </p:nvCxnSpPr>
          <p:spPr>
            <a:xfrm>
              <a:off x="9609335" y="5271302"/>
              <a:ext cx="64617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206510B5-CDA7-7D42-9696-E25125C3BA99}"/>
                </a:ext>
              </a:extLst>
            </p:cNvPr>
            <p:cNvCxnSpPr>
              <a:cxnSpLocks/>
              <a:stCxn id="135" idx="6"/>
              <a:endCxn id="145" idx="2"/>
            </p:cNvCxnSpPr>
            <p:nvPr/>
          </p:nvCxnSpPr>
          <p:spPr>
            <a:xfrm>
              <a:off x="9609335" y="4524156"/>
              <a:ext cx="64617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B5587689-6BF3-9A4F-919F-E3B6ABA8F6AD}"/>
                </a:ext>
              </a:extLst>
            </p:cNvPr>
            <p:cNvCxnSpPr>
              <a:cxnSpLocks/>
              <a:stCxn id="153" idx="3"/>
            </p:cNvCxnSpPr>
            <p:nvPr/>
          </p:nvCxnSpPr>
          <p:spPr>
            <a:xfrm flipH="1">
              <a:off x="10340064" y="4559179"/>
              <a:ext cx="675190" cy="6771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0B78A074-F78F-5241-A808-B7B8F758CC95}"/>
                </a:ext>
              </a:extLst>
            </p:cNvPr>
            <p:cNvCxnSpPr>
              <a:cxnSpLocks/>
              <a:endCxn id="154" idx="1"/>
            </p:cNvCxnSpPr>
            <p:nvPr/>
          </p:nvCxnSpPr>
          <p:spPr>
            <a:xfrm>
              <a:off x="10340064" y="4562105"/>
              <a:ext cx="675190" cy="67417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52" name="Rectangle 151">
              <a:extLst>
                <a:ext uri="{FF2B5EF4-FFF2-40B4-BE49-F238E27FC236}">
                  <a16:creationId xmlns:a16="http://schemas.microsoft.com/office/drawing/2014/main" id="{F58EC238-352F-9E44-8A09-060EF1936204}"/>
                </a:ext>
              </a:extLst>
            </p:cNvPr>
            <p:cNvSpPr/>
            <p:nvPr/>
          </p:nvSpPr>
          <p:spPr>
            <a:xfrm>
              <a:off x="10453631" y="4675672"/>
              <a:ext cx="448056" cy="447040"/>
            </a:xfrm>
            <a:prstGeom prst="rect">
              <a:avLst/>
            </a:prstGeom>
            <a:solidFill>
              <a:schemeClr val="accent5">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a:extLst>
                <a:ext uri="{FF2B5EF4-FFF2-40B4-BE49-F238E27FC236}">
                  <a16:creationId xmlns:a16="http://schemas.microsoft.com/office/drawing/2014/main" id="{7A0BD8C7-F0D3-5048-8DB1-CB85890DC393}"/>
                </a:ext>
              </a:extLst>
            </p:cNvPr>
            <p:cNvSpPr/>
            <p:nvPr/>
          </p:nvSpPr>
          <p:spPr>
            <a:xfrm>
              <a:off x="11000747" y="4474626"/>
              <a:ext cx="99060" cy="99060"/>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a:extLst>
                <a:ext uri="{FF2B5EF4-FFF2-40B4-BE49-F238E27FC236}">
                  <a16:creationId xmlns:a16="http://schemas.microsoft.com/office/drawing/2014/main" id="{2B815B6F-DC13-8143-8C43-205580B5DBCA}"/>
                </a:ext>
              </a:extLst>
            </p:cNvPr>
            <p:cNvSpPr/>
            <p:nvPr/>
          </p:nvSpPr>
          <p:spPr>
            <a:xfrm>
              <a:off x="11000747" y="5221772"/>
              <a:ext cx="99060" cy="99060"/>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5" name="Straight Connector 154">
              <a:extLst>
                <a:ext uri="{FF2B5EF4-FFF2-40B4-BE49-F238E27FC236}">
                  <a16:creationId xmlns:a16="http://schemas.microsoft.com/office/drawing/2014/main" id="{0E139FF6-45A5-4E42-8533-180AA897961C}"/>
                </a:ext>
              </a:extLst>
            </p:cNvPr>
            <p:cNvCxnSpPr>
              <a:cxnSpLocks/>
              <a:stCxn id="153" idx="4"/>
              <a:endCxn id="154" idx="0"/>
            </p:cNvCxnSpPr>
            <p:nvPr/>
          </p:nvCxnSpPr>
          <p:spPr>
            <a:xfrm>
              <a:off x="11050277" y="4573686"/>
              <a:ext cx="0" cy="64808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62E29D0C-2F16-3D4F-9345-DFB01C72EFD2}"/>
                </a:ext>
              </a:extLst>
            </p:cNvPr>
            <p:cNvCxnSpPr>
              <a:cxnSpLocks/>
              <a:endCxn id="154" idx="2"/>
            </p:cNvCxnSpPr>
            <p:nvPr/>
          </p:nvCxnSpPr>
          <p:spPr>
            <a:xfrm>
              <a:off x="10354571" y="5271302"/>
              <a:ext cx="64617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A760EB07-54E3-484C-836B-93279CEC1B50}"/>
                </a:ext>
              </a:extLst>
            </p:cNvPr>
            <p:cNvCxnSpPr>
              <a:cxnSpLocks/>
              <a:endCxn id="153" idx="2"/>
            </p:cNvCxnSpPr>
            <p:nvPr/>
          </p:nvCxnSpPr>
          <p:spPr>
            <a:xfrm flipV="1">
              <a:off x="10354571" y="4524156"/>
              <a:ext cx="646176" cy="292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7837CFF6-836E-A547-8C3E-025F4B928734}"/>
                </a:ext>
              </a:extLst>
            </p:cNvPr>
            <p:cNvCxnSpPr>
              <a:cxnSpLocks/>
              <a:stCxn id="162" idx="3"/>
            </p:cNvCxnSpPr>
            <p:nvPr/>
          </p:nvCxnSpPr>
          <p:spPr>
            <a:xfrm flipH="1">
              <a:off x="8849592" y="3806243"/>
              <a:ext cx="675190" cy="6771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15D93455-76F7-1641-A45B-E6D3EDAEB4A1}"/>
                </a:ext>
              </a:extLst>
            </p:cNvPr>
            <p:cNvCxnSpPr>
              <a:cxnSpLocks/>
              <a:stCxn id="161" idx="5"/>
            </p:cNvCxnSpPr>
            <p:nvPr/>
          </p:nvCxnSpPr>
          <p:spPr>
            <a:xfrm>
              <a:off x="8849592" y="3809169"/>
              <a:ext cx="675190" cy="67417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60" name="Rectangle 159">
              <a:extLst>
                <a:ext uri="{FF2B5EF4-FFF2-40B4-BE49-F238E27FC236}">
                  <a16:creationId xmlns:a16="http://schemas.microsoft.com/office/drawing/2014/main" id="{56704F1C-3B7E-B042-9260-BF27EF023B77}"/>
                </a:ext>
              </a:extLst>
            </p:cNvPr>
            <p:cNvSpPr/>
            <p:nvPr/>
          </p:nvSpPr>
          <p:spPr>
            <a:xfrm>
              <a:off x="8963159" y="3922736"/>
              <a:ext cx="448056" cy="447040"/>
            </a:xfrm>
            <a:prstGeom prst="rect">
              <a:avLst/>
            </a:prstGeom>
            <a:solidFill>
              <a:srgbClr val="C7A1E3"/>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a:extLst>
                <a:ext uri="{FF2B5EF4-FFF2-40B4-BE49-F238E27FC236}">
                  <a16:creationId xmlns:a16="http://schemas.microsoft.com/office/drawing/2014/main" id="{4FAE28DE-5190-364D-B0A2-4A4BEF0C7195}"/>
                </a:ext>
              </a:extLst>
            </p:cNvPr>
            <p:cNvSpPr/>
            <p:nvPr/>
          </p:nvSpPr>
          <p:spPr>
            <a:xfrm>
              <a:off x="8765039" y="3724616"/>
              <a:ext cx="99060" cy="99060"/>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Oval 161">
              <a:extLst>
                <a:ext uri="{FF2B5EF4-FFF2-40B4-BE49-F238E27FC236}">
                  <a16:creationId xmlns:a16="http://schemas.microsoft.com/office/drawing/2014/main" id="{2679460A-E408-FE48-910D-50492804EC3A}"/>
                </a:ext>
              </a:extLst>
            </p:cNvPr>
            <p:cNvSpPr/>
            <p:nvPr/>
          </p:nvSpPr>
          <p:spPr>
            <a:xfrm>
              <a:off x="9510275" y="3721690"/>
              <a:ext cx="99060" cy="99060"/>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3" name="Straight Connector 162">
              <a:extLst>
                <a:ext uri="{FF2B5EF4-FFF2-40B4-BE49-F238E27FC236}">
                  <a16:creationId xmlns:a16="http://schemas.microsoft.com/office/drawing/2014/main" id="{385143E0-E9A8-634D-847C-BAA84C6B4D8C}"/>
                </a:ext>
              </a:extLst>
            </p:cNvPr>
            <p:cNvCxnSpPr>
              <a:cxnSpLocks/>
              <a:stCxn id="162" idx="4"/>
            </p:cNvCxnSpPr>
            <p:nvPr/>
          </p:nvCxnSpPr>
          <p:spPr>
            <a:xfrm>
              <a:off x="9559805" y="3820750"/>
              <a:ext cx="0" cy="64808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a16="http://schemas.microsoft.com/office/drawing/2014/main" id="{CE8EB021-5330-7243-BA1D-D6D9FF15E961}"/>
                </a:ext>
              </a:extLst>
            </p:cNvPr>
            <p:cNvCxnSpPr>
              <a:cxnSpLocks/>
              <a:stCxn id="161" idx="4"/>
            </p:cNvCxnSpPr>
            <p:nvPr/>
          </p:nvCxnSpPr>
          <p:spPr>
            <a:xfrm>
              <a:off x="8814569" y="3823676"/>
              <a:ext cx="0" cy="64516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34275CF0-8A90-1546-BE68-1483364CCE0E}"/>
                </a:ext>
              </a:extLst>
            </p:cNvPr>
            <p:cNvCxnSpPr>
              <a:cxnSpLocks/>
              <a:stCxn id="161" idx="6"/>
              <a:endCxn id="162" idx="2"/>
            </p:cNvCxnSpPr>
            <p:nvPr/>
          </p:nvCxnSpPr>
          <p:spPr>
            <a:xfrm flipV="1">
              <a:off x="8864099" y="3771220"/>
              <a:ext cx="646176" cy="292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84870825-30BF-A04F-9BC2-742EB168E24D}"/>
                </a:ext>
              </a:extLst>
            </p:cNvPr>
            <p:cNvCxnSpPr>
              <a:cxnSpLocks/>
              <a:stCxn id="169" idx="3"/>
            </p:cNvCxnSpPr>
            <p:nvPr/>
          </p:nvCxnSpPr>
          <p:spPr>
            <a:xfrm flipH="1">
              <a:off x="9594828" y="3804781"/>
              <a:ext cx="675190" cy="6771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B0C593DF-2206-244C-8145-356D75CB0A03}"/>
                </a:ext>
              </a:extLst>
            </p:cNvPr>
            <p:cNvCxnSpPr>
              <a:cxnSpLocks/>
            </p:cNvCxnSpPr>
            <p:nvPr/>
          </p:nvCxnSpPr>
          <p:spPr>
            <a:xfrm>
              <a:off x="9594828" y="3807707"/>
              <a:ext cx="675190" cy="67417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68" name="Rectangle 167">
              <a:extLst>
                <a:ext uri="{FF2B5EF4-FFF2-40B4-BE49-F238E27FC236}">
                  <a16:creationId xmlns:a16="http://schemas.microsoft.com/office/drawing/2014/main" id="{2B310F6A-5504-704D-A9A9-0D4C60494B66}"/>
                </a:ext>
              </a:extLst>
            </p:cNvPr>
            <p:cNvSpPr/>
            <p:nvPr/>
          </p:nvSpPr>
          <p:spPr>
            <a:xfrm>
              <a:off x="9708395" y="3921274"/>
              <a:ext cx="448056" cy="447040"/>
            </a:xfrm>
            <a:prstGeom prst="rect">
              <a:avLst/>
            </a:prstGeom>
            <a:solidFill>
              <a:schemeClr val="accent5">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Oval 168">
              <a:extLst>
                <a:ext uri="{FF2B5EF4-FFF2-40B4-BE49-F238E27FC236}">
                  <a16:creationId xmlns:a16="http://schemas.microsoft.com/office/drawing/2014/main" id="{528048EA-CCEE-7B44-9EC9-231FD19BC2A5}"/>
                </a:ext>
              </a:extLst>
            </p:cNvPr>
            <p:cNvSpPr/>
            <p:nvPr/>
          </p:nvSpPr>
          <p:spPr>
            <a:xfrm>
              <a:off x="10255511" y="3720228"/>
              <a:ext cx="99060" cy="99060"/>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0" name="Straight Connector 169">
              <a:extLst>
                <a:ext uri="{FF2B5EF4-FFF2-40B4-BE49-F238E27FC236}">
                  <a16:creationId xmlns:a16="http://schemas.microsoft.com/office/drawing/2014/main" id="{C2E61670-620A-DD49-87BA-468152E06F67}"/>
                </a:ext>
              </a:extLst>
            </p:cNvPr>
            <p:cNvCxnSpPr>
              <a:cxnSpLocks/>
              <a:stCxn id="169" idx="4"/>
            </p:cNvCxnSpPr>
            <p:nvPr/>
          </p:nvCxnSpPr>
          <p:spPr>
            <a:xfrm>
              <a:off x="10305041" y="3819288"/>
              <a:ext cx="0" cy="64808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24D1C94A-D26A-0942-9750-07529CF8C7DA}"/>
                </a:ext>
              </a:extLst>
            </p:cNvPr>
            <p:cNvCxnSpPr>
              <a:cxnSpLocks/>
              <a:endCxn id="169" idx="2"/>
            </p:cNvCxnSpPr>
            <p:nvPr/>
          </p:nvCxnSpPr>
          <p:spPr>
            <a:xfrm flipV="1">
              <a:off x="9609335" y="3769758"/>
              <a:ext cx="646176" cy="292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5C703E05-B7B3-5F4A-A8B3-4194A2102EC8}"/>
                </a:ext>
              </a:extLst>
            </p:cNvPr>
            <p:cNvCxnSpPr>
              <a:cxnSpLocks/>
              <a:stCxn id="175" idx="3"/>
            </p:cNvCxnSpPr>
            <p:nvPr/>
          </p:nvCxnSpPr>
          <p:spPr>
            <a:xfrm flipH="1">
              <a:off x="10340064" y="3804638"/>
              <a:ext cx="675190" cy="6771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4CC3E665-E89C-D34F-864D-C52532656CBC}"/>
                </a:ext>
              </a:extLst>
            </p:cNvPr>
            <p:cNvCxnSpPr>
              <a:cxnSpLocks/>
            </p:cNvCxnSpPr>
            <p:nvPr/>
          </p:nvCxnSpPr>
          <p:spPr>
            <a:xfrm>
              <a:off x="10340064" y="3807564"/>
              <a:ext cx="675190" cy="67417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74" name="Rectangle 173">
              <a:extLst>
                <a:ext uri="{FF2B5EF4-FFF2-40B4-BE49-F238E27FC236}">
                  <a16:creationId xmlns:a16="http://schemas.microsoft.com/office/drawing/2014/main" id="{253FE1EC-67DA-EB42-8629-9BAF902FC19A}"/>
                </a:ext>
              </a:extLst>
            </p:cNvPr>
            <p:cNvSpPr/>
            <p:nvPr/>
          </p:nvSpPr>
          <p:spPr>
            <a:xfrm>
              <a:off x="10453631" y="3921131"/>
              <a:ext cx="448056" cy="447040"/>
            </a:xfrm>
            <a:prstGeom prst="rect">
              <a:avLst/>
            </a:prstGeom>
            <a:solidFill>
              <a:schemeClr val="accent5">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Oval 174">
              <a:extLst>
                <a:ext uri="{FF2B5EF4-FFF2-40B4-BE49-F238E27FC236}">
                  <a16:creationId xmlns:a16="http://schemas.microsoft.com/office/drawing/2014/main" id="{4016B119-D697-C84E-895D-D5E7DA6CB596}"/>
                </a:ext>
              </a:extLst>
            </p:cNvPr>
            <p:cNvSpPr/>
            <p:nvPr/>
          </p:nvSpPr>
          <p:spPr>
            <a:xfrm>
              <a:off x="11000747" y="3720085"/>
              <a:ext cx="99060" cy="99060"/>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6" name="Straight Connector 175">
              <a:extLst>
                <a:ext uri="{FF2B5EF4-FFF2-40B4-BE49-F238E27FC236}">
                  <a16:creationId xmlns:a16="http://schemas.microsoft.com/office/drawing/2014/main" id="{EC1EB93B-BA57-A446-AD25-5669A4E18E10}"/>
                </a:ext>
              </a:extLst>
            </p:cNvPr>
            <p:cNvCxnSpPr>
              <a:cxnSpLocks/>
              <a:stCxn id="175" idx="4"/>
            </p:cNvCxnSpPr>
            <p:nvPr/>
          </p:nvCxnSpPr>
          <p:spPr>
            <a:xfrm>
              <a:off x="11050277" y="3819145"/>
              <a:ext cx="0" cy="64808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a:extLst>
                <a:ext uri="{FF2B5EF4-FFF2-40B4-BE49-F238E27FC236}">
                  <a16:creationId xmlns:a16="http://schemas.microsoft.com/office/drawing/2014/main" id="{A92D08D1-29F4-6A4E-80D9-68030C07A224}"/>
                </a:ext>
              </a:extLst>
            </p:cNvPr>
            <p:cNvCxnSpPr>
              <a:cxnSpLocks/>
              <a:endCxn id="175" idx="2"/>
            </p:cNvCxnSpPr>
            <p:nvPr/>
          </p:nvCxnSpPr>
          <p:spPr>
            <a:xfrm flipV="1">
              <a:off x="10354571" y="3769615"/>
              <a:ext cx="646176" cy="292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cxnSp>
        <p:nvCxnSpPr>
          <p:cNvPr id="178" name="Straight Arrow Connector 177">
            <a:extLst>
              <a:ext uri="{FF2B5EF4-FFF2-40B4-BE49-F238E27FC236}">
                <a16:creationId xmlns:a16="http://schemas.microsoft.com/office/drawing/2014/main" id="{981A129C-688B-FF47-A5E3-B0EDB8517E5B}"/>
              </a:ext>
            </a:extLst>
          </p:cNvPr>
          <p:cNvCxnSpPr>
            <a:cxnSpLocks/>
            <a:stCxn id="126" idx="1"/>
          </p:cNvCxnSpPr>
          <p:nvPr/>
        </p:nvCxnSpPr>
        <p:spPr>
          <a:xfrm flipH="1">
            <a:off x="12104924" y="5978376"/>
            <a:ext cx="222798" cy="0"/>
          </a:xfrm>
          <a:prstGeom prst="straightConnector1">
            <a:avLst/>
          </a:prstGeom>
          <a:ln w="6350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179" name="Elbow Connector 178">
            <a:extLst>
              <a:ext uri="{FF2B5EF4-FFF2-40B4-BE49-F238E27FC236}">
                <a16:creationId xmlns:a16="http://schemas.microsoft.com/office/drawing/2014/main" id="{79C12F8B-5069-EB46-8A0D-F367F2551A53}"/>
              </a:ext>
            </a:extLst>
          </p:cNvPr>
          <p:cNvCxnSpPr>
            <a:cxnSpLocks/>
            <a:stCxn id="14" idx="2"/>
            <a:endCxn id="7" idx="0"/>
          </p:cNvCxnSpPr>
          <p:nvPr/>
        </p:nvCxnSpPr>
        <p:spPr>
          <a:xfrm rot="16200000" flipH="1">
            <a:off x="6697114" y="2005015"/>
            <a:ext cx="426651" cy="680722"/>
          </a:xfrm>
          <a:prstGeom prst="bentConnector3">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0" name="Elbow Connector 179">
            <a:extLst>
              <a:ext uri="{FF2B5EF4-FFF2-40B4-BE49-F238E27FC236}">
                <a16:creationId xmlns:a16="http://schemas.microsoft.com/office/drawing/2014/main" id="{2259A77F-AC04-134F-8D27-39B610316521}"/>
              </a:ext>
            </a:extLst>
          </p:cNvPr>
          <p:cNvCxnSpPr>
            <a:cxnSpLocks/>
            <a:stCxn id="14" idx="2"/>
            <a:endCxn id="66" idx="0"/>
          </p:cNvCxnSpPr>
          <p:nvPr/>
        </p:nvCxnSpPr>
        <p:spPr>
          <a:xfrm rot="16200000" flipH="1">
            <a:off x="8245809" y="456320"/>
            <a:ext cx="426651" cy="3778112"/>
          </a:xfrm>
          <a:prstGeom prst="bentConnector3">
            <a:avLst>
              <a:gd name="adj1" fmla="val 50000"/>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1" name="Elbow Connector 180">
            <a:extLst>
              <a:ext uri="{FF2B5EF4-FFF2-40B4-BE49-F238E27FC236}">
                <a16:creationId xmlns:a16="http://schemas.microsoft.com/office/drawing/2014/main" id="{EA22D7E1-49BD-CF4C-ABCE-7A8C00CDF3F1}"/>
              </a:ext>
            </a:extLst>
          </p:cNvPr>
          <p:cNvCxnSpPr>
            <a:cxnSpLocks/>
            <a:stCxn id="14" idx="2"/>
            <a:endCxn id="127" idx="0"/>
          </p:cNvCxnSpPr>
          <p:nvPr/>
        </p:nvCxnSpPr>
        <p:spPr>
          <a:xfrm rot="16200000" flipH="1">
            <a:off x="9795534" y="-1093405"/>
            <a:ext cx="424584" cy="6875496"/>
          </a:xfrm>
          <a:prstGeom prst="bentConnector3">
            <a:avLst>
              <a:gd name="adj1" fmla="val 50000"/>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2" name="Straight Arrow Connector 181">
            <a:extLst>
              <a:ext uri="{FF2B5EF4-FFF2-40B4-BE49-F238E27FC236}">
                <a16:creationId xmlns:a16="http://schemas.microsoft.com/office/drawing/2014/main" id="{C761411E-B52F-0444-911C-27D395658AB3}"/>
              </a:ext>
            </a:extLst>
          </p:cNvPr>
          <p:cNvCxnSpPr>
            <a:cxnSpLocks/>
          </p:cNvCxnSpPr>
          <p:nvPr/>
        </p:nvCxnSpPr>
        <p:spPr>
          <a:xfrm>
            <a:off x="8240565" y="2233586"/>
            <a:ext cx="2" cy="321767"/>
          </a:xfrm>
          <a:prstGeom prst="straightConnector1">
            <a:avLst/>
          </a:prstGeom>
          <a:ln w="6350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183" name="Straight Arrow Connector 182">
            <a:extLst>
              <a:ext uri="{FF2B5EF4-FFF2-40B4-BE49-F238E27FC236}">
                <a16:creationId xmlns:a16="http://schemas.microsoft.com/office/drawing/2014/main" id="{B8FE0534-63F0-4641-8CF9-2F9856ADE5AE}"/>
              </a:ext>
            </a:extLst>
          </p:cNvPr>
          <p:cNvCxnSpPr>
            <a:cxnSpLocks/>
          </p:cNvCxnSpPr>
          <p:nvPr/>
        </p:nvCxnSpPr>
        <p:spPr>
          <a:xfrm>
            <a:off x="11337953" y="2229365"/>
            <a:ext cx="2" cy="321767"/>
          </a:xfrm>
          <a:prstGeom prst="straightConnector1">
            <a:avLst/>
          </a:prstGeom>
          <a:ln w="6350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184" name="Straight Arrow Connector 183">
            <a:extLst>
              <a:ext uri="{FF2B5EF4-FFF2-40B4-BE49-F238E27FC236}">
                <a16:creationId xmlns:a16="http://schemas.microsoft.com/office/drawing/2014/main" id="{11013CBF-B07B-F745-81E9-9D89C8CB5691}"/>
              </a:ext>
            </a:extLst>
          </p:cNvPr>
          <p:cNvCxnSpPr>
            <a:cxnSpLocks/>
          </p:cNvCxnSpPr>
          <p:nvPr/>
        </p:nvCxnSpPr>
        <p:spPr>
          <a:xfrm>
            <a:off x="14435336" y="2236139"/>
            <a:ext cx="2" cy="321767"/>
          </a:xfrm>
          <a:prstGeom prst="straightConnector1">
            <a:avLst/>
          </a:prstGeom>
          <a:ln w="6350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6903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3"/>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5"/>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6"/>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7"/>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8"/>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0"/>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41"/>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42"/>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44"/>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45"/>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47"/>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48"/>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49"/>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50"/>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51"/>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52"/>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53"/>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54"/>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55"/>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56"/>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57"/>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58"/>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59"/>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60"/>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61"/>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62"/>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63"/>
                                        </p:tgtEl>
                                        <p:attrNameLst>
                                          <p:attrName>style.visibility</p:attrName>
                                        </p:attrNameLst>
                                      </p:cBhvr>
                                      <p:to>
                                        <p:strVal val="visible"/>
                                      </p:to>
                                    </p:set>
                                  </p:childTnLst>
                                </p:cTn>
                              </p:par>
                              <p:par>
                                <p:cTn id="99" presetID="1" presetClass="entr" presetSubtype="0" fill="hold" nodeType="withEffect">
                                  <p:stCondLst>
                                    <p:cond delay="0"/>
                                  </p:stCondLst>
                                  <p:childTnLst>
                                    <p:set>
                                      <p:cBhvr>
                                        <p:cTn id="10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nodeType="clickEffect">
                                  <p:stCondLst>
                                    <p:cond delay="0"/>
                                  </p:stCondLst>
                                  <p:childTnLst>
                                    <p:set>
                                      <p:cBhvr>
                                        <p:cTn id="10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nodeType="clickEffect">
                                  <p:stCondLst>
                                    <p:cond delay="0"/>
                                  </p:stCondLst>
                                  <p:childTnLst>
                                    <p:set>
                                      <p:cBhvr>
                                        <p:cTn id="108" dur="1" fill="hold">
                                          <p:stCondLst>
                                            <p:cond delay="0"/>
                                          </p:stCondLst>
                                        </p:cTn>
                                        <p:tgtEl>
                                          <p:spTgt spid="3">
                                            <p:txEl>
                                              <p:pRg st="2" end="2"/>
                                            </p:txEl>
                                          </p:spTgt>
                                        </p:tgtEl>
                                        <p:attrNameLst>
                                          <p:attrName>style.visibility</p:attrName>
                                        </p:attrNameLst>
                                      </p:cBhvr>
                                      <p:to>
                                        <p:strVal val="visible"/>
                                      </p:to>
                                    </p:set>
                                  </p:childTnLst>
                                </p:cTn>
                              </p:par>
                              <p:par>
                                <p:cTn id="109" presetID="1" presetClass="emph" presetSubtype="2" fill="hold" nodeType="withEffect">
                                  <p:stCondLst>
                                    <p:cond delay="0"/>
                                  </p:stCondLst>
                                  <p:childTnLst>
                                    <p:animClr clrSpc="rgb" dir="cw">
                                      <p:cBhvr>
                                        <p:cTn id="110" dur="10" fill="hold"/>
                                        <p:tgtEl>
                                          <p:spTgt spid="46"/>
                                        </p:tgtEl>
                                        <p:attrNameLst>
                                          <p:attrName>fillcolor</p:attrName>
                                        </p:attrNameLst>
                                      </p:cBhvr>
                                      <p:to>
                                        <a:srgbClr val="C8A1E5"/>
                                      </p:to>
                                    </p:animClr>
                                    <p:set>
                                      <p:cBhvr>
                                        <p:cTn id="111" dur="10" fill="hold"/>
                                        <p:tgtEl>
                                          <p:spTgt spid="46"/>
                                        </p:tgtEl>
                                        <p:attrNameLst>
                                          <p:attrName>fill.type</p:attrName>
                                        </p:attrNameLst>
                                      </p:cBhvr>
                                      <p:to>
                                        <p:strVal val="solid"/>
                                      </p:to>
                                    </p:set>
                                    <p:set>
                                      <p:cBhvr>
                                        <p:cTn id="112" dur="10" fill="hold"/>
                                        <p:tgtEl>
                                          <p:spTgt spid="46"/>
                                        </p:tgtEl>
                                        <p:attrNameLst>
                                          <p:attrName>fill.on</p:attrName>
                                        </p:attrNameLst>
                                      </p:cBhvr>
                                      <p:to>
                                        <p:strVal val="true"/>
                                      </p:to>
                                    </p:set>
                                  </p:childTnLst>
                                </p:cTn>
                              </p:par>
                            </p:childTnLst>
                          </p:cTn>
                        </p:par>
                      </p:childTnLst>
                    </p:cTn>
                  </p:par>
                  <p:par>
                    <p:cTn id="113" fill="hold">
                      <p:stCondLst>
                        <p:cond delay="indefinite"/>
                      </p:stCondLst>
                      <p:childTnLst>
                        <p:par>
                          <p:cTn id="114" fill="hold">
                            <p:stCondLst>
                              <p:cond delay="0"/>
                            </p:stCondLst>
                            <p:childTnLst>
                              <p:par>
                                <p:cTn id="115" presetID="1" presetClass="entr" presetSubtype="0" fill="hold" nodeType="clickEffect">
                                  <p:stCondLst>
                                    <p:cond delay="0"/>
                                  </p:stCondLst>
                                  <p:childTnLst>
                                    <p:set>
                                      <p:cBhvr>
                                        <p:cTn id="116" dur="1" fill="hold">
                                          <p:stCondLst>
                                            <p:cond delay="0"/>
                                          </p:stCondLst>
                                        </p:cTn>
                                        <p:tgtEl>
                                          <p:spTgt spid="3">
                                            <p:txEl>
                                              <p:pRg st="3" end="3"/>
                                            </p:txEl>
                                          </p:spTgt>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4"/>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5"/>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6"/>
                                        </p:tgtEl>
                                        <p:attrNameLst>
                                          <p:attrName>style.visibility</p:attrName>
                                        </p:attrNameLst>
                                      </p:cBhvr>
                                      <p:to>
                                        <p:strVal val="visible"/>
                                      </p:to>
                                    </p:set>
                                  </p:childTnLst>
                                </p:cTn>
                              </p:par>
                              <p:par>
                                <p:cTn id="123" presetID="1" presetClass="entr" presetSubtype="0" fill="hold" grpId="0" nodeType="withEffect">
                                  <p:stCondLst>
                                    <p:cond delay="0"/>
                                  </p:stCondLst>
                                  <p:childTnLst>
                                    <p:set>
                                      <p:cBhvr>
                                        <p:cTn id="124" dur="1" fill="hold">
                                          <p:stCondLst>
                                            <p:cond delay="0"/>
                                          </p:stCondLst>
                                        </p:cTn>
                                        <p:tgtEl>
                                          <p:spTgt spid="7"/>
                                        </p:tgtEl>
                                        <p:attrNameLst>
                                          <p:attrName>style.visibility</p:attrName>
                                        </p:attrNameLst>
                                      </p:cBhvr>
                                      <p:to>
                                        <p:strVal val="visible"/>
                                      </p:to>
                                    </p:set>
                                  </p:childTnLst>
                                </p:cTn>
                              </p:par>
                              <p:par>
                                <p:cTn id="125" presetID="1" presetClass="entr" presetSubtype="0" fill="hold" grpId="0" nodeType="withEffect">
                                  <p:stCondLst>
                                    <p:cond delay="0"/>
                                  </p:stCondLst>
                                  <p:childTnLst>
                                    <p:set>
                                      <p:cBhvr>
                                        <p:cTn id="126" dur="1" fill="hold">
                                          <p:stCondLst>
                                            <p:cond delay="0"/>
                                          </p:stCondLst>
                                        </p:cTn>
                                        <p:tgtEl>
                                          <p:spTgt spid="8"/>
                                        </p:tgtEl>
                                        <p:attrNameLst>
                                          <p:attrName>style.visibility</p:attrName>
                                        </p:attrNameLst>
                                      </p:cBhvr>
                                      <p:to>
                                        <p:strVal val="visible"/>
                                      </p:to>
                                    </p:set>
                                  </p:childTnLst>
                                </p:cTn>
                              </p:par>
                              <p:par>
                                <p:cTn id="127" presetID="1" presetClass="entr" presetSubtype="0" fill="hold" grpId="0" nodeType="withEffect">
                                  <p:stCondLst>
                                    <p:cond delay="0"/>
                                  </p:stCondLst>
                                  <p:childTnLst>
                                    <p:set>
                                      <p:cBhvr>
                                        <p:cTn id="128" dur="1" fill="hold">
                                          <p:stCondLst>
                                            <p:cond delay="0"/>
                                          </p:stCondLst>
                                        </p:cTn>
                                        <p:tgtEl>
                                          <p:spTgt spid="9"/>
                                        </p:tgtEl>
                                        <p:attrNameLst>
                                          <p:attrName>style.visibility</p:attrName>
                                        </p:attrNameLst>
                                      </p:cBhvr>
                                      <p:to>
                                        <p:strVal val="visible"/>
                                      </p:to>
                                    </p:set>
                                  </p:childTnLst>
                                </p:cTn>
                              </p:par>
                              <p:par>
                                <p:cTn id="129" presetID="1" presetClass="entr" presetSubtype="0" fill="hold" grpId="0" nodeType="withEffect">
                                  <p:stCondLst>
                                    <p:cond delay="0"/>
                                  </p:stCondLst>
                                  <p:childTnLst>
                                    <p:set>
                                      <p:cBhvr>
                                        <p:cTn id="130" dur="1" fill="hold">
                                          <p:stCondLst>
                                            <p:cond delay="0"/>
                                          </p:stCondLst>
                                        </p:cTn>
                                        <p:tgtEl>
                                          <p:spTgt spid="10"/>
                                        </p:tgtEl>
                                        <p:attrNameLst>
                                          <p:attrName>style.visibility</p:attrName>
                                        </p:attrNameLst>
                                      </p:cBhvr>
                                      <p:to>
                                        <p:strVal val="visible"/>
                                      </p:to>
                                    </p:set>
                                  </p:childTnLst>
                                </p:cTn>
                              </p:par>
                              <p:par>
                                <p:cTn id="131" presetID="1" presetClass="entr" presetSubtype="0" fill="hold" nodeType="withEffect">
                                  <p:stCondLst>
                                    <p:cond delay="0"/>
                                  </p:stCondLst>
                                  <p:childTnLst>
                                    <p:set>
                                      <p:cBhvr>
                                        <p:cTn id="132" dur="1" fill="hold">
                                          <p:stCondLst>
                                            <p:cond delay="0"/>
                                          </p:stCondLst>
                                        </p:cTn>
                                        <p:tgtEl>
                                          <p:spTgt spid="11"/>
                                        </p:tgtEl>
                                        <p:attrNameLst>
                                          <p:attrName>style.visibility</p:attrName>
                                        </p:attrNameLst>
                                      </p:cBhvr>
                                      <p:to>
                                        <p:strVal val="visible"/>
                                      </p:to>
                                    </p:set>
                                  </p:childTnLst>
                                </p:cTn>
                              </p:par>
                              <p:par>
                                <p:cTn id="133" presetID="1" presetClass="entr" presetSubtype="0" fill="hold" nodeType="withEffect">
                                  <p:stCondLst>
                                    <p:cond delay="0"/>
                                  </p:stCondLst>
                                  <p:childTnLst>
                                    <p:set>
                                      <p:cBhvr>
                                        <p:cTn id="134" dur="1" fill="hold">
                                          <p:stCondLst>
                                            <p:cond delay="0"/>
                                          </p:stCondLst>
                                        </p:cTn>
                                        <p:tgtEl>
                                          <p:spTgt spid="12"/>
                                        </p:tgtEl>
                                        <p:attrNameLst>
                                          <p:attrName>style.visibility</p:attrName>
                                        </p:attrNameLst>
                                      </p:cBhvr>
                                      <p:to>
                                        <p:strVal val="visible"/>
                                      </p:to>
                                    </p:set>
                                  </p:childTnLst>
                                </p:cTn>
                              </p:par>
                              <p:par>
                                <p:cTn id="135" presetID="1" presetClass="entr" presetSubtype="0" fill="hold" nodeType="withEffect">
                                  <p:stCondLst>
                                    <p:cond delay="0"/>
                                  </p:stCondLst>
                                  <p:childTnLst>
                                    <p:set>
                                      <p:cBhvr>
                                        <p:cTn id="136" dur="1" fill="hold">
                                          <p:stCondLst>
                                            <p:cond delay="0"/>
                                          </p:stCondLst>
                                        </p:cTn>
                                        <p:tgtEl>
                                          <p:spTgt spid="13"/>
                                        </p:tgtEl>
                                        <p:attrNameLst>
                                          <p:attrName>style.visibility</p:attrName>
                                        </p:attrNameLst>
                                      </p:cBhvr>
                                      <p:to>
                                        <p:strVal val="visible"/>
                                      </p:to>
                                    </p:set>
                                  </p:childTnLst>
                                </p:cTn>
                              </p:par>
                              <p:par>
                                <p:cTn id="137" presetID="1" presetClass="entr" presetSubtype="0" fill="hold" grpId="0" nodeType="withEffect">
                                  <p:stCondLst>
                                    <p:cond delay="0"/>
                                  </p:stCondLst>
                                  <p:childTnLst>
                                    <p:set>
                                      <p:cBhvr>
                                        <p:cTn id="138" dur="1" fill="hold">
                                          <p:stCondLst>
                                            <p:cond delay="0"/>
                                          </p:stCondLst>
                                        </p:cTn>
                                        <p:tgtEl>
                                          <p:spTgt spid="14"/>
                                        </p:tgtEl>
                                        <p:attrNameLst>
                                          <p:attrName>style.visibility</p:attrName>
                                        </p:attrNameLst>
                                      </p:cBhvr>
                                      <p:to>
                                        <p:strVal val="visible"/>
                                      </p:to>
                                    </p:set>
                                  </p:childTnLst>
                                </p:cTn>
                              </p:par>
                              <p:par>
                                <p:cTn id="139" presetID="1" presetClass="entr" presetSubtype="0" fill="hold" nodeType="withEffect">
                                  <p:stCondLst>
                                    <p:cond delay="0"/>
                                  </p:stCondLst>
                                  <p:childTnLst>
                                    <p:set>
                                      <p:cBhvr>
                                        <p:cTn id="140" dur="1" fill="hold">
                                          <p:stCondLst>
                                            <p:cond delay="0"/>
                                          </p:stCondLst>
                                        </p:cTn>
                                        <p:tgtEl>
                                          <p:spTgt spid="15"/>
                                        </p:tgtEl>
                                        <p:attrNameLst>
                                          <p:attrName>style.visibility</p:attrName>
                                        </p:attrNameLst>
                                      </p:cBhvr>
                                      <p:to>
                                        <p:strVal val="visible"/>
                                      </p:to>
                                    </p:set>
                                  </p:childTnLst>
                                </p:cTn>
                              </p:par>
                              <p:par>
                                <p:cTn id="141" presetID="1" presetClass="entr" presetSubtype="0" fill="hold" grpId="0" nodeType="withEffect">
                                  <p:stCondLst>
                                    <p:cond delay="0"/>
                                  </p:stCondLst>
                                  <p:childTnLst>
                                    <p:set>
                                      <p:cBhvr>
                                        <p:cTn id="142" dur="1" fill="hold">
                                          <p:stCondLst>
                                            <p:cond delay="0"/>
                                          </p:stCondLst>
                                        </p:cTn>
                                        <p:tgtEl>
                                          <p:spTgt spid="64"/>
                                        </p:tgtEl>
                                        <p:attrNameLst>
                                          <p:attrName>style.visibility</p:attrName>
                                        </p:attrNameLst>
                                      </p:cBhvr>
                                      <p:to>
                                        <p:strVal val="visible"/>
                                      </p:to>
                                    </p:set>
                                  </p:childTnLst>
                                </p:cTn>
                              </p:par>
                              <p:par>
                                <p:cTn id="143" presetID="1" presetClass="entr" presetSubtype="0" fill="hold" grpId="0" nodeType="withEffect">
                                  <p:stCondLst>
                                    <p:cond delay="0"/>
                                  </p:stCondLst>
                                  <p:childTnLst>
                                    <p:set>
                                      <p:cBhvr>
                                        <p:cTn id="144" dur="1" fill="hold">
                                          <p:stCondLst>
                                            <p:cond delay="0"/>
                                          </p:stCondLst>
                                        </p:cTn>
                                        <p:tgtEl>
                                          <p:spTgt spid="65"/>
                                        </p:tgtEl>
                                        <p:attrNameLst>
                                          <p:attrName>style.visibility</p:attrName>
                                        </p:attrNameLst>
                                      </p:cBhvr>
                                      <p:to>
                                        <p:strVal val="visible"/>
                                      </p:to>
                                    </p:set>
                                  </p:childTnLst>
                                </p:cTn>
                              </p:par>
                              <p:par>
                                <p:cTn id="145" presetID="1" presetClass="entr" presetSubtype="0" fill="hold" grpId="0" nodeType="withEffect">
                                  <p:stCondLst>
                                    <p:cond delay="0"/>
                                  </p:stCondLst>
                                  <p:childTnLst>
                                    <p:set>
                                      <p:cBhvr>
                                        <p:cTn id="146" dur="1" fill="hold">
                                          <p:stCondLst>
                                            <p:cond delay="0"/>
                                          </p:stCondLst>
                                        </p:cTn>
                                        <p:tgtEl>
                                          <p:spTgt spid="66"/>
                                        </p:tgtEl>
                                        <p:attrNameLst>
                                          <p:attrName>style.visibility</p:attrName>
                                        </p:attrNameLst>
                                      </p:cBhvr>
                                      <p:to>
                                        <p:strVal val="visible"/>
                                      </p:to>
                                    </p:set>
                                  </p:childTnLst>
                                </p:cTn>
                              </p:par>
                              <p:par>
                                <p:cTn id="147" presetID="1" presetClass="entr" presetSubtype="0" fill="hold" grpId="0" nodeType="withEffect">
                                  <p:stCondLst>
                                    <p:cond delay="0"/>
                                  </p:stCondLst>
                                  <p:childTnLst>
                                    <p:set>
                                      <p:cBhvr>
                                        <p:cTn id="148" dur="1" fill="hold">
                                          <p:stCondLst>
                                            <p:cond delay="0"/>
                                          </p:stCondLst>
                                        </p:cTn>
                                        <p:tgtEl>
                                          <p:spTgt spid="67"/>
                                        </p:tgtEl>
                                        <p:attrNameLst>
                                          <p:attrName>style.visibility</p:attrName>
                                        </p:attrNameLst>
                                      </p:cBhvr>
                                      <p:to>
                                        <p:strVal val="visible"/>
                                      </p:to>
                                    </p:set>
                                  </p:childTnLst>
                                </p:cTn>
                              </p:par>
                              <p:par>
                                <p:cTn id="149" presetID="1" presetClass="entr" presetSubtype="0" fill="hold" nodeType="withEffect">
                                  <p:stCondLst>
                                    <p:cond delay="0"/>
                                  </p:stCondLst>
                                  <p:childTnLst>
                                    <p:set>
                                      <p:cBhvr>
                                        <p:cTn id="150" dur="1" fill="hold">
                                          <p:stCondLst>
                                            <p:cond delay="0"/>
                                          </p:stCondLst>
                                        </p:cTn>
                                        <p:tgtEl>
                                          <p:spTgt spid="68"/>
                                        </p:tgtEl>
                                        <p:attrNameLst>
                                          <p:attrName>style.visibility</p:attrName>
                                        </p:attrNameLst>
                                      </p:cBhvr>
                                      <p:to>
                                        <p:strVal val="visible"/>
                                      </p:to>
                                    </p:set>
                                  </p:childTnLst>
                                </p:cTn>
                              </p:par>
                              <p:par>
                                <p:cTn id="151" presetID="1" presetClass="entr" presetSubtype="0" fill="hold" nodeType="withEffect">
                                  <p:stCondLst>
                                    <p:cond delay="0"/>
                                  </p:stCondLst>
                                  <p:childTnLst>
                                    <p:set>
                                      <p:cBhvr>
                                        <p:cTn id="152" dur="1" fill="hold">
                                          <p:stCondLst>
                                            <p:cond delay="0"/>
                                          </p:stCondLst>
                                        </p:cTn>
                                        <p:tgtEl>
                                          <p:spTgt spid="69"/>
                                        </p:tgtEl>
                                        <p:attrNameLst>
                                          <p:attrName>style.visibility</p:attrName>
                                        </p:attrNameLst>
                                      </p:cBhvr>
                                      <p:to>
                                        <p:strVal val="visible"/>
                                      </p:to>
                                    </p:set>
                                  </p:childTnLst>
                                </p:cTn>
                              </p:par>
                              <p:par>
                                <p:cTn id="153" presetID="1" presetClass="entr" presetSubtype="0" fill="hold" nodeType="withEffect">
                                  <p:stCondLst>
                                    <p:cond delay="0"/>
                                  </p:stCondLst>
                                  <p:childTnLst>
                                    <p:set>
                                      <p:cBhvr>
                                        <p:cTn id="154" dur="1" fill="hold">
                                          <p:stCondLst>
                                            <p:cond delay="0"/>
                                          </p:stCondLst>
                                        </p:cTn>
                                        <p:tgtEl>
                                          <p:spTgt spid="70"/>
                                        </p:tgtEl>
                                        <p:attrNameLst>
                                          <p:attrName>style.visibility</p:attrName>
                                        </p:attrNameLst>
                                      </p:cBhvr>
                                      <p:to>
                                        <p:strVal val="visible"/>
                                      </p:to>
                                    </p:set>
                                  </p:childTnLst>
                                </p:cTn>
                              </p:par>
                              <p:par>
                                <p:cTn id="155" presetID="1" presetClass="entr" presetSubtype="0" fill="hold" nodeType="withEffect">
                                  <p:stCondLst>
                                    <p:cond delay="0"/>
                                  </p:stCondLst>
                                  <p:childTnLst>
                                    <p:set>
                                      <p:cBhvr>
                                        <p:cTn id="156" dur="1" fill="hold">
                                          <p:stCondLst>
                                            <p:cond delay="0"/>
                                          </p:stCondLst>
                                        </p:cTn>
                                        <p:tgtEl>
                                          <p:spTgt spid="71"/>
                                        </p:tgtEl>
                                        <p:attrNameLst>
                                          <p:attrName>style.visibility</p:attrName>
                                        </p:attrNameLst>
                                      </p:cBhvr>
                                      <p:to>
                                        <p:strVal val="visible"/>
                                      </p:to>
                                    </p:set>
                                  </p:childTnLst>
                                </p:cTn>
                              </p:par>
                              <p:par>
                                <p:cTn id="157" presetID="1" presetClass="entr" presetSubtype="0" fill="hold" nodeType="withEffect">
                                  <p:stCondLst>
                                    <p:cond delay="0"/>
                                  </p:stCondLst>
                                  <p:childTnLst>
                                    <p:set>
                                      <p:cBhvr>
                                        <p:cTn id="158" dur="1" fill="hold">
                                          <p:stCondLst>
                                            <p:cond delay="0"/>
                                          </p:stCondLst>
                                        </p:cTn>
                                        <p:tgtEl>
                                          <p:spTgt spid="119"/>
                                        </p:tgtEl>
                                        <p:attrNameLst>
                                          <p:attrName>style.visibility</p:attrName>
                                        </p:attrNameLst>
                                      </p:cBhvr>
                                      <p:to>
                                        <p:strVal val="visible"/>
                                      </p:to>
                                    </p:set>
                                  </p:childTnLst>
                                </p:cTn>
                              </p:par>
                              <p:par>
                                <p:cTn id="159" presetID="1" presetClass="entr" presetSubtype="0" fill="hold" grpId="0" nodeType="withEffect">
                                  <p:stCondLst>
                                    <p:cond delay="0"/>
                                  </p:stCondLst>
                                  <p:childTnLst>
                                    <p:set>
                                      <p:cBhvr>
                                        <p:cTn id="160" dur="1" fill="hold">
                                          <p:stCondLst>
                                            <p:cond delay="0"/>
                                          </p:stCondLst>
                                        </p:cTn>
                                        <p:tgtEl>
                                          <p:spTgt spid="120"/>
                                        </p:tgtEl>
                                        <p:attrNameLst>
                                          <p:attrName>style.visibility</p:attrName>
                                        </p:attrNameLst>
                                      </p:cBhvr>
                                      <p:to>
                                        <p:strVal val="visible"/>
                                      </p:to>
                                    </p:set>
                                  </p:childTnLst>
                                </p:cTn>
                              </p:par>
                              <p:par>
                                <p:cTn id="161" presetID="1" presetClass="entr" presetSubtype="0" fill="hold" grpId="0" nodeType="withEffect">
                                  <p:stCondLst>
                                    <p:cond delay="0"/>
                                  </p:stCondLst>
                                  <p:childTnLst>
                                    <p:set>
                                      <p:cBhvr>
                                        <p:cTn id="162" dur="1" fill="hold">
                                          <p:stCondLst>
                                            <p:cond delay="0"/>
                                          </p:stCondLst>
                                        </p:cTn>
                                        <p:tgtEl>
                                          <p:spTgt spid="121"/>
                                        </p:tgtEl>
                                        <p:attrNameLst>
                                          <p:attrName>style.visibility</p:attrName>
                                        </p:attrNameLst>
                                      </p:cBhvr>
                                      <p:to>
                                        <p:strVal val="visible"/>
                                      </p:to>
                                    </p:set>
                                  </p:childTnLst>
                                </p:cTn>
                              </p:par>
                              <p:par>
                                <p:cTn id="163" presetID="1" presetClass="entr" presetSubtype="0" fill="hold" grpId="0" nodeType="withEffect">
                                  <p:stCondLst>
                                    <p:cond delay="0"/>
                                  </p:stCondLst>
                                  <p:childTnLst>
                                    <p:set>
                                      <p:cBhvr>
                                        <p:cTn id="164" dur="1" fill="hold">
                                          <p:stCondLst>
                                            <p:cond delay="0"/>
                                          </p:stCondLst>
                                        </p:cTn>
                                        <p:tgtEl>
                                          <p:spTgt spid="122"/>
                                        </p:tgtEl>
                                        <p:attrNameLst>
                                          <p:attrName>style.visibility</p:attrName>
                                        </p:attrNameLst>
                                      </p:cBhvr>
                                      <p:to>
                                        <p:strVal val="visible"/>
                                      </p:to>
                                    </p:set>
                                  </p:childTnLst>
                                </p:cTn>
                              </p:par>
                              <p:par>
                                <p:cTn id="165" presetID="1" presetClass="entr" presetSubtype="0" fill="hold" grpId="0" nodeType="withEffect">
                                  <p:stCondLst>
                                    <p:cond delay="0"/>
                                  </p:stCondLst>
                                  <p:childTnLst>
                                    <p:set>
                                      <p:cBhvr>
                                        <p:cTn id="166" dur="1" fill="hold">
                                          <p:stCondLst>
                                            <p:cond delay="0"/>
                                          </p:stCondLst>
                                        </p:cTn>
                                        <p:tgtEl>
                                          <p:spTgt spid="123"/>
                                        </p:tgtEl>
                                        <p:attrNameLst>
                                          <p:attrName>style.visibility</p:attrName>
                                        </p:attrNameLst>
                                      </p:cBhvr>
                                      <p:to>
                                        <p:strVal val="visible"/>
                                      </p:to>
                                    </p:set>
                                  </p:childTnLst>
                                </p:cTn>
                              </p:par>
                              <p:par>
                                <p:cTn id="167" presetID="1" presetClass="entr" presetSubtype="0" fill="hold" nodeType="withEffect">
                                  <p:stCondLst>
                                    <p:cond delay="0"/>
                                  </p:stCondLst>
                                  <p:childTnLst>
                                    <p:set>
                                      <p:cBhvr>
                                        <p:cTn id="168" dur="1" fill="hold">
                                          <p:stCondLst>
                                            <p:cond delay="0"/>
                                          </p:stCondLst>
                                        </p:cTn>
                                        <p:tgtEl>
                                          <p:spTgt spid="124"/>
                                        </p:tgtEl>
                                        <p:attrNameLst>
                                          <p:attrName>style.visibility</p:attrName>
                                        </p:attrNameLst>
                                      </p:cBhvr>
                                      <p:to>
                                        <p:strVal val="visible"/>
                                      </p:to>
                                    </p:set>
                                  </p:childTnLst>
                                </p:cTn>
                              </p:par>
                              <p:par>
                                <p:cTn id="169" presetID="1" presetClass="entr" presetSubtype="0" fill="hold" grpId="0" nodeType="withEffect">
                                  <p:stCondLst>
                                    <p:cond delay="0"/>
                                  </p:stCondLst>
                                  <p:childTnLst>
                                    <p:set>
                                      <p:cBhvr>
                                        <p:cTn id="170" dur="1" fill="hold">
                                          <p:stCondLst>
                                            <p:cond delay="0"/>
                                          </p:stCondLst>
                                        </p:cTn>
                                        <p:tgtEl>
                                          <p:spTgt spid="125"/>
                                        </p:tgtEl>
                                        <p:attrNameLst>
                                          <p:attrName>style.visibility</p:attrName>
                                        </p:attrNameLst>
                                      </p:cBhvr>
                                      <p:to>
                                        <p:strVal val="visible"/>
                                      </p:to>
                                    </p:set>
                                  </p:childTnLst>
                                </p:cTn>
                              </p:par>
                              <p:par>
                                <p:cTn id="171" presetID="1" presetClass="entr" presetSubtype="0" fill="hold" grpId="0" nodeType="withEffect">
                                  <p:stCondLst>
                                    <p:cond delay="0"/>
                                  </p:stCondLst>
                                  <p:childTnLst>
                                    <p:set>
                                      <p:cBhvr>
                                        <p:cTn id="172" dur="1" fill="hold">
                                          <p:stCondLst>
                                            <p:cond delay="0"/>
                                          </p:stCondLst>
                                        </p:cTn>
                                        <p:tgtEl>
                                          <p:spTgt spid="126"/>
                                        </p:tgtEl>
                                        <p:attrNameLst>
                                          <p:attrName>style.visibility</p:attrName>
                                        </p:attrNameLst>
                                      </p:cBhvr>
                                      <p:to>
                                        <p:strVal val="visible"/>
                                      </p:to>
                                    </p:set>
                                  </p:childTnLst>
                                </p:cTn>
                              </p:par>
                              <p:par>
                                <p:cTn id="173" presetID="1" presetClass="entr" presetSubtype="0" fill="hold" grpId="0" nodeType="withEffect">
                                  <p:stCondLst>
                                    <p:cond delay="0"/>
                                  </p:stCondLst>
                                  <p:childTnLst>
                                    <p:set>
                                      <p:cBhvr>
                                        <p:cTn id="174" dur="1" fill="hold">
                                          <p:stCondLst>
                                            <p:cond delay="0"/>
                                          </p:stCondLst>
                                        </p:cTn>
                                        <p:tgtEl>
                                          <p:spTgt spid="127"/>
                                        </p:tgtEl>
                                        <p:attrNameLst>
                                          <p:attrName>style.visibility</p:attrName>
                                        </p:attrNameLst>
                                      </p:cBhvr>
                                      <p:to>
                                        <p:strVal val="visible"/>
                                      </p:to>
                                    </p:set>
                                  </p:childTnLst>
                                </p:cTn>
                              </p:par>
                              <p:par>
                                <p:cTn id="175" presetID="1" presetClass="entr" presetSubtype="0" fill="hold" grpId="0" nodeType="withEffect">
                                  <p:stCondLst>
                                    <p:cond delay="0"/>
                                  </p:stCondLst>
                                  <p:childTnLst>
                                    <p:set>
                                      <p:cBhvr>
                                        <p:cTn id="176" dur="1" fill="hold">
                                          <p:stCondLst>
                                            <p:cond delay="0"/>
                                          </p:stCondLst>
                                        </p:cTn>
                                        <p:tgtEl>
                                          <p:spTgt spid="128"/>
                                        </p:tgtEl>
                                        <p:attrNameLst>
                                          <p:attrName>style.visibility</p:attrName>
                                        </p:attrNameLst>
                                      </p:cBhvr>
                                      <p:to>
                                        <p:strVal val="visible"/>
                                      </p:to>
                                    </p:set>
                                  </p:childTnLst>
                                </p:cTn>
                              </p:par>
                              <p:par>
                                <p:cTn id="177" presetID="1" presetClass="entr" presetSubtype="0" fill="hold" nodeType="withEffect">
                                  <p:stCondLst>
                                    <p:cond delay="0"/>
                                  </p:stCondLst>
                                  <p:childTnLst>
                                    <p:set>
                                      <p:cBhvr>
                                        <p:cTn id="178" dur="1" fill="hold">
                                          <p:stCondLst>
                                            <p:cond delay="0"/>
                                          </p:stCondLst>
                                        </p:cTn>
                                        <p:tgtEl>
                                          <p:spTgt spid="129"/>
                                        </p:tgtEl>
                                        <p:attrNameLst>
                                          <p:attrName>style.visibility</p:attrName>
                                        </p:attrNameLst>
                                      </p:cBhvr>
                                      <p:to>
                                        <p:strVal val="visible"/>
                                      </p:to>
                                    </p:set>
                                  </p:childTnLst>
                                </p:cTn>
                              </p:par>
                              <p:par>
                                <p:cTn id="179" presetID="1" presetClass="entr" presetSubtype="0" fill="hold" nodeType="withEffect">
                                  <p:stCondLst>
                                    <p:cond delay="0"/>
                                  </p:stCondLst>
                                  <p:childTnLst>
                                    <p:set>
                                      <p:cBhvr>
                                        <p:cTn id="180" dur="1" fill="hold">
                                          <p:stCondLst>
                                            <p:cond delay="0"/>
                                          </p:stCondLst>
                                        </p:cTn>
                                        <p:tgtEl>
                                          <p:spTgt spid="130"/>
                                        </p:tgtEl>
                                        <p:attrNameLst>
                                          <p:attrName>style.visibility</p:attrName>
                                        </p:attrNameLst>
                                      </p:cBhvr>
                                      <p:to>
                                        <p:strVal val="visible"/>
                                      </p:to>
                                    </p:set>
                                  </p:childTnLst>
                                </p:cTn>
                              </p:par>
                              <p:par>
                                <p:cTn id="181" presetID="1" presetClass="entr" presetSubtype="0" fill="hold" nodeType="withEffect">
                                  <p:stCondLst>
                                    <p:cond delay="0"/>
                                  </p:stCondLst>
                                  <p:childTnLst>
                                    <p:set>
                                      <p:cBhvr>
                                        <p:cTn id="182" dur="1" fill="hold">
                                          <p:stCondLst>
                                            <p:cond delay="0"/>
                                          </p:stCondLst>
                                        </p:cTn>
                                        <p:tgtEl>
                                          <p:spTgt spid="178"/>
                                        </p:tgtEl>
                                        <p:attrNameLst>
                                          <p:attrName>style.visibility</p:attrName>
                                        </p:attrNameLst>
                                      </p:cBhvr>
                                      <p:to>
                                        <p:strVal val="visible"/>
                                      </p:to>
                                    </p:set>
                                  </p:childTnLst>
                                </p:cTn>
                              </p:par>
                              <p:par>
                                <p:cTn id="183" presetID="1" presetClass="entr" presetSubtype="0" fill="hold" nodeType="withEffect">
                                  <p:stCondLst>
                                    <p:cond delay="0"/>
                                  </p:stCondLst>
                                  <p:childTnLst>
                                    <p:set>
                                      <p:cBhvr>
                                        <p:cTn id="184" dur="1" fill="hold">
                                          <p:stCondLst>
                                            <p:cond delay="0"/>
                                          </p:stCondLst>
                                        </p:cTn>
                                        <p:tgtEl>
                                          <p:spTgt spid="179"/>
                                        </p:tgtEl>
                                        <p:attrNameLst>
                                          <p:attrName>style.visibility</p:attrName>
                                        </p:attrNameLst>
                                      </p:cBhvr>
                                      <p:to>
                                        <p:strVal val="visible"/>
                                      </p:to>
                                    </p:set>
                                  </p:childTnLst>
                                </p:cTn>
                              </p:par>
                              <p:par>
                                <p:cTn id="185" presetID="1" presetClass="entr" presetSubtype="0" fill="hold" nodeType="withEffect">
                                  <p:stCondLst>
                                    <p:cond delay="0"/>
                                  </p:stCondLst>
                                  <p:childTnLst>
                                    <p:set>
                                      <p:cBhvr>
                                        <p:cTn id="186" dur="1" fill="hold">
                                          <p:stCondLst>
                                            <p:cond delay="0"/>
                                          </p:stCondLst>
                                        </p:cTn>
                                        <p:tgtEl>
                                          <p:spTgt spid="180"/>
                                        </p:tgtEl>
                                        <p:attrNameLst>
                                          <p:attrName>style.visibility</p:attrName>
                                        </p:attrNameLst>
                                      </p:cBhvr>
                                      <p:to>
                                        <p:strVal val="visible"/>
                                      </p:to>
                                    </p:set>
                                  </p:childTnLst>
                                </p:cTn>
                              </p:par>
                              <p:par>
                                <p:cTn id="187" presetID="1" presetClass="entr" presetSubtype="0" fill="hold" nodeType="withEffect">
                                  <p:stCondLst>
                                    <p:cond delay="0"/>
                                  </p:stCondLst>
                                  <p:childTnLst>
                                    <p:set>
                                      <p:cBhvr>
                                        <p:cTn id="188" dur="1" fill="hold">
                                          <p:stCondLst>
                                            <p:cond delay="0"/>
                                          </p:stCondLst>
                                        </p:cTn>
                                        <p:tgtEl>
                                          <p:spTgt spid="181"/>
                                        </p:tgtEl>
                                        <p:attrNameLst>
                                          <p:attrName>style.visibility</p:attrName>
                                        </p:attrNameLst>
                                      </p:cBhvr>
                                      <p:to>
                                        <p:strVal val="visible"/>
                                      </p:to>
                                    </p:set>
                                  </p:childTnLst>
                                </p:cTn>
                              </p:par>
                              <p:par>
                                <p:cTn id="189" presetID="1" presetClass="entr" presetSubtype="0" fill="hold" nodeType="withEffect">
                                  <p:stCondLst>
                                    <p:cond delay="0"/>
                                  </p:stCondLst>
                                  <p:childTnLst>
                                    <p:set>
                                      <p:cBhvr>
                                        <p:cTn id="190" dur="1" fill="hold">
                                          <p:stCondLst>
                                            <p:cond delay="0"/>
                                          </p:stCondLst>
                                        </p:cTn>
                                        <p:tgtEl>
                                          <p:spTgt spid="182"/>
                                        </p:tgtEl>
                                        <p:attrNameLst>
                                          <p:attrName>style.visibility</p:attrName>
                                        </p:attrNameLst>
                                      </p:cBhvr>
                                      <p:to>
                                        <p:strVal val="visible"/>
                                      </p:to>
                                    </p:set>
                                  </p:childTnLst>
                                </p:cTn>
                              </p:par>
                              <p:par>
                                <p:cTn id="191" presetID="1" presetClass="entr" presetSubtype="0" fill="hold" nodeType="withEffect">
                                  <p:stCondLst>
                                    <p:cond delay="0"/>
                                  </p:stCondLst>
                                  <p:childTnLst>
                                    <p:set>
                                      <p:cBhvr>
                                        <p:cTn id="192" dur="1" fill="hold">
                                          <p:stCondLst>
                                            <p:cond delay="0"/>
                                          </p:stCondLst>
                                        </p:cTn>
                                        <p:tgtEl>
                                          <p:spTgt spid="183"/>
                                        </p:tgtEl>
                                        <p:attrNameLst>
                                          <p:attrName>style.visibility</p:attrName>
                                        </p:attrNameLst>
                                      </p:cBhvr>
                                      <p:to>
                                        <p:strVal val="visible"/>
                                      </p:to>
                                    </p:set>
                                  </p:childTnLst>
                                </p:cTn>
                              </p:par>
                              <p:par>
                                <p:cTn id="193" presetID="1" presetClass="entr" presetSubtype="0" fill="hold" nodeType="withEffect">
                                  <p:stCondLst>
                                    <p:cond delay="0"/>
                                  </p:stCondLst>
                                  <p:childTnLst>
                                    <p:set>
                                      <p:cBhvr>
                                        <p:cTn id="194" dur="1" fill="hold">
                                          <p:stCondLst>
                                            <p:cond delay="0"/>
                                          </p:stCondLst>
                                        </p:cTn>
                                        <p:tgtEl>
                                          <p:spTgt spid="184"/>
                                        </p:tgtEl>
                                        <p:attrNameLst>
                                          <p:attrName>style.visibility</p:attrName>
                                        </p:attrNameLst>
                                      </p:cBhvr>
                                      <p:to>
                                        <p:strVal val="visible"/>
                                      </p:to>
                                    </p:set>
                                  </p:childTnLst>
                                </p:cTn>
                              </p:par>
                            </p:childTnLst>
                          </p:cTn>
                        </p:par>
                      </p:childTnLst>
                    </p:cTn>
                  </p:par>
                  <p:par>
                    <p:cTn id="195" fill="hold">
                      <p:stCondLst>
                        <p:cond delay="indefinite"/>
                      </p:stCondLst>
                      <p:childTnLst>
                        <p:par>
                          <p:cTn id="196" fill="hold">
                            <p:stCondLst>
                              <p:cond delay="0"/>
                            </p:stCondLst>
                            <p:childTnLst>
                              <p:par>
                                <p:cTn id="197" presetID="1" presetClass="entr" presetSubtype="0" fill="hold" nodeType="clickEffect">
                                  <p:stCondLst>
                                    <p:cond delay="0"/>
                                  </p:stCondLst>
                                  <p:childTnLst>
                                    <p:set>
                                      <p:cBhvr>
                                        <p:cTn id="198" dur="1" fill="hold">
                                          <p:stCondLst>
                                            <p:cond delay="0"/>
                                          </p:stCondLst>
                                        </p:cTn>
                                        <p:tgtEl>
                                          <p:spTgt spid="3">
                                            <p:txEl>
                                              <p:pRg st="4" end="4"/>
                                            </p:txEl>
                                          </p:spTgt>
                                        </p:tgtEl>
                                        <p:attrNameLst>
                                          <p:attrName>style.visibility</p:attrName>
                                        </p:attrNameLst>
                                      </p:cBhvr>
                                      <p:to>
                                        <p:strVal val="visible"/>
                                      </p:to>
                                    </p:set>
                                  </p:childTnLst>
                                </p:cTn>
                              </p:par>
                              <p:par>
                                <p:cTn id="199" presetID="1" presetClass="entr" presetSubtype="0" fill="hold" nodeType="withEffect">
                                  <p:stCondLst>
                                    <p:cond delay="0"/>
                                  </p:stCondLst>
                                  <p:childTnLst>
                                    <p:set>
                                      <p:cBhvr>
                                        <p:cTn id="200" dur="1" fill="hold">
                                          <p:stCondLst>
                                            <p:cond delay="0"/>
                                          </p:stCondLst>
                                        </p:cTn>
                                        <p:tgtEl>
                                          <p:spTgt spid="3">
                                            <p:txEl>
                                              <p:pRg st="5" end="5"/>
                                            </p:txEl>
                                          </p:spTgt>
                                        </p:tgtEl>
                                        <p:attrNameLst>
                                          <p:attrName>style.visibility</p:attrName>
                                        </p:attrNameLst>
                                      </p:cBhvr>
                                      <p:to>
                                        <p:strVal val="visible"/>
                                      </p:to>
                                    </p:set>
                                  </p:childTnLst>
                                </p:cTn>
                              </p:par>
                              <p:par>
                                <p:cTn id="201" presetID="1" presetClass="entr" presetSubtype="0" fill="hold" nodeType="withEffect">
                                  <p:stCondLst>
                                    <p:cond delay="0"/>
                                  </p:stCondLst>
                                  <p:childTnLst>
                                    <p:set>
                                      <p:cBhvr>
                                        <p:cTn id="20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P spid="7" grpId="0" animBg="1"/>
      <p:bldP spid="8" grpId="0" animBg="1"/>
      <p:bldP spid="9" grpId="0" animBg="1"/>
      <p:bldP spid="10" grpId="0" animBg="1"/>
      <p:bldP spid="14" grpId="0" animBg="1"/>
      <p:bldP spid="19" grpId="0" animBg="1"/>
      <p:bldP spid="20" grpId="0" animBg="1"/>
      <p:bldP spid="21" grpId="0" animBg="1"/>
      <p:bldP spid="22" grpId="0" animBg="1"/>
      <p:bldP spid="23" grpId="0" animBg="1"/>
      <p:bldP spid="30" grpId="0" animBg="1"/>
      <p:bldP spid="31" grpId="0" animBg="1"/>
      <p:bldP spid="32" grpId="0" animBg="1"/>
      <p:bldP spid="38" grpId="0" animBg="1"/>
      <p:bldP spid="39" grpId="0" animBg="1"/>
      <p:bldP spid="40" grpId="0" animBg="1"/>
      <p:bldP spid="46" grpId="0" animBg="1"/>
      <p:bldP spid="47" grpId="0" animBg="1"/>
      <p:bldP spid="48" grpId="0" animBg="1"/>
      <p:bldP spid="54" grpId="0" animBg="1"/>
      <p:bldP spid="55" grpId="0" animBg="1"/>
      <p:bldP spid="60" grpId="0" animBg="1"/>
      <p:bldP spid="61" grpId="0" animBg="1"/>
      <p:bldP spid="64" grpId="0" animBg="1"/>
      <p:bldP spid="65" grpId="0" animBg="1"/>
      <p:bldP spid="66" grpId="0" animBg="1"/>
      <p:bldP spid="67" grpId="0" animBg="1"/>
      <p:bldP spid="120" grpId="0" animBg="1"/>
      <p:bldP spid="121" grpId="0" animBg="1"/>
      <p:bldP spid="122" grpId="0" animBg="1"/>
      <p:bldP spid="123" grpId="0" animBg="1"/>
      <p:bldP spid="125" grpId="0" animBg="1"/>
      <p:bldP spid="126" grpId="0" animBg="1"/>
      <p:bldP spid="127" grpId="0" animBg="1"/>
      <p:bldP spid="12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7BB83-A906-473D-A11F-2D889EC3D8DC}"/>
              </a:ext>
            </a:extLst>
          </p:cNvPr>
          <p:cNvSpPr>
            <a:spLocks noGrp="1"/>
          </p:cNvSpPr>
          <p:nvPr>
            <p:ph type="title"/>
          </p:nvPr>
        </p:nvSpPr>
        <p:spPr>
          <a:xfrm>
            <a:off x="838200" y="18255"/>
            <a:ext cx="10515600" cy="1325563"/>
          </a:xfrm>
        </p:spPr>
        <p:txBody>
          <a:bodyPr/>
          <a:lstStyle/>
          <a:p>
            <a:r>
              <a:rPr lang="en-US" dirty="0"/>
              <a:t>Outline</a:t>
            </a:r>
          </a:p>
        </p:txBody>
      </p:sp>
      <p:sp>
        <p:nvSpPr>
          <p:cNvPr id="3" name="Content Placeholder 2">
            <a:extLst>
              <a:ext uri="{FF2B5EF4-FFF2-40B4-BE49-F238E27FC236}">
                <a16:creationId xmlns:a16="http://schemas.microsoft.com/office/drawing/2014/main" id="{BE83CAC9-B39A-4E55-B5DA-AC40DCB539E3}"/>
              </a:ext>
            </a:extLst>
          </p:cNvPr>
          <p:cNvSpPr>
            <a:spLocks noGrp="1"/>
          </p:cNvSpPr>
          <p:nvPr>
            <p:ph idx="1"/>
          </p:nvPr>
        </p:nvSpPr>
        <p:spPr>
          <a:xfrm>
            <a:off x="838200" y="1162374"/>
            <a:ext cx="10515600" cy="5559102"/>
          </a:xfrm>
        </p:spPr>
        <p:txBody>
          <a:bodyPr>
            <a:normAutofit/>
          </a:bodyPr>
          <a:lstStyle/>
          <a:p>
            <a:r>
              <a:rPr lang="en-US" sz="3600" b="1" dirty="0"/>
              <a:t>Background</a:t>
            </a:r>
          </a:p>
          <a:p>
            <a:pPr lvl="1"/>
            <a:r>
              <a:rPr lang="en-US" sz="3200" b="1" dirty="0"/>
              <a:t>“Dataflow” or “Systolic”? A tradeoff between cost and flexibility</a:t>
            </a:r>
          </a:p>
          <a:p>
            <a:pPr lvl="1"/>
            <a:r>
              <a:rPr lang="en-US" sz="3200" b="1" dirty="0"/>
              <a:t>Challenge 1: Synchronous Coordination</a:t>
            </a:r>
          </a:p>
          <a:p>
            <a:pPr lvl="1"/>
            <a:r>
              <a:rPr lang="en-US" sz="3200" b="1" dirty="0"/>
              <a:t>Challenge 2: Overwhelmed Processing Elements</a:t>
            </a:r>
          </a:p>
          <a:p>
            <a:pPr lvl="1"/>
            <a:r>
              <a:rPr lang="en-US" sz="3200" b="1" dirty="0"/>
              <a:t>Challenge 3: Overwhelmed Coordination</a:t>
            </a:r>
          </a:p>
          <a:p>
            <a:pPr lvl="2"/>
            <a:r>
              <a:rPr lang="en-US" sz="2800" b="1" dirty="0"/>
              <a:t>Inductive Access</a:t>
            </a:r>
          </a:p>
          <a:p>
            <a:pPr lvl="2"/>
            <a:r>
              <a:rPr lang="en-US" sz="2800" b="1" dirty="0"/>
              <a:t>Padding the Vectorization</a:t>
            </a:r>
          </a:p>
          <a:p>
            <a:r>
              <a:rPr lang="en-US" sz="3600" dirty="0"/>
              <a:t>REVEL: Reconfigurable Vector Lanes</a:t>
            </a:r>
          </a:p>
          <a:p>
            <a:r>
              <a:rPr lang="en-US" sz="3600" dirty="0"/>
              <a:t>Evaluation</a:t>
            </a:r>
          </a:p>
        </p:txBody>
      </p:sp>
      <p:sp>
        <p:nvSpPr>
          <p:cNvPr id="4" name="Slide Number Placeholder 3">
            <a:extLst>
              <a:ext uri="{FF2B5EF4-FFF2-40B4-BE49-F238E27FC236}">
                <a16:creationId xmlns:a16="http://schemas.microsoft.com/office/drawing/2014/main" id="{66BA47A1-5557-6847-916D-71C32FB410EF}"/>
              </a:ext>
            </a:extLst>
          </p:cNvPr>
          <p:cNvSpPr>
            <a:spLocks noGrp="1"/>
          </p:cNvSpPr>
          <p:nvPr>
            <p:ph type="sldNum" sz="quarter" idx="12"/>
          </p:nvPr>
        </p:nvSpPr>
        <p:spPr/>
        <p:txBody>
          <a:bodyPr/>
          <a:lstStyle/>
          <a:p>
            <a:fld id="{1E977B67-EAC5-4BBB-8F41-E936E21C3F66}" type="slidenum">
              <a:rPr lang="en-US" smtClean="0"/>
              <a:t>5</a:t>
            </a:fld>
            <a:endParaRPr lang="en-US" dirty="0"/>
          </a:p>
        </p:txBody>
      </p:sp>
    </p:spTree>
    <p:extLst>
      <p:ext uri="{BB962C8B-B14F-4D97-AF65-F5344CB8AC3E}">
        <p14:creationId xmlns:p14="http://schemas.microsoft.com/office/powerpoint/2010/main" val="19412356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3ADF6-6586-455D-9FDE-C0F8169E8983}"/>
              </a:ext>
            </a:extLst>
          </p:cNvPr>
          <p:cNvSpPr>
            <a:spLocks noGrp="1"/>
          </p:cNvSpPr>
          <p:nvPr>
            <p:ph type="title"/>
          </p:nvPr>
        </p:nvSpPr>
        <p:spPr>
          <a:xfrm>
            <a:off x="499997" y="170"/>
            <a:ext cx="10945073" cy="1325563"/>
          </a:xfrm>
        </p:spPr>
        <p:txBody>
          <a:bodyPr/>
          <a:lstStyle/>
          <a:p>
            <a:r>
              <a:rPr lang="en-US" dirty="0"/>
              <a:t>Spatial Architecture</a:t>
            </a:r>
          </a:p>
        </p:txBody>
      </p:sp>
      <p:sp>
        <p:nvSpPr>
          <p:cNvPr id="5" name="Slide Number Placeholder 4">
            <a:extLst>
              <a:ext uri="{FF2B5EF4-FFF2-40B4-BE49-F238E27FC236}">
                <a16:creationId xmlns:a16="http://schemas.microsoft.com/office/drawing/2014/main" id="{9EEB8BC0-3532-954E-BC62-6718A6E5777B}"/>
              </a:ext>
            </a:extLst>
          </p:cNvPr>
          <p:cNvSpPr>
            <a:spLocks noGrp="1"/>
          </p:cNvSpPr>
          <p:nvPr>
            <p:ph type="sldNum" sz="quarter" idx="12"/>
          </p:nvPr>
        </p:nvSpPr>
        <p:spPr>
          <a:xfrm>
            <a:off x="8610600" y="6356350"/>
            <a:ext cx="2743200" cy="365125"/>
          </a:xfrm>
        </p:spPr>
        <p:txBody>
          <a:bodyPr/>
          <a:lstStyle/>
          <a:p>
            <a:fld id="{1E977B67-EAC5-4BBB-8F41-E936E21C3F66}" type="slidenum">
              <a:rPr lang="en-US" smtClean="0"/>
              <a:t>6</a:t>
            </a:fld>
            <a:endParaRPr lang="en-US"/>
          </a:p>
        </p:txBody>
      </p:sp>
      <p:grpSp>
        <p:nvGrpSpPr>
          <p:cNvPr id="240" name="Group 239">
            <a:extLst>
              <a:ext uri="{FF2B5EF4-FFF2-40B4-BE49-F238E27FC236}">
                <a16:creationId xmlns:a16="http://schemas.microsoft.com/office/drawing/2014/main" id="{18AD98D1-4264-47A5-91B5-1145543AF0A5}"/>
              </a:ext>
            </a:extLst>
          </p:cNvPr>
          <p:cNvGrpSpPr/>
          <p:nvPr/>
        </p:nvGrpSpPr>
        <p:grpSpPr>
          <a:xfrm>
            <a:off x="9562703" y="5027683"/>
            <a:ext cx="2119885" cy="1279106"/>
            <a:chOff x="8704825" y="2523864"/>
            <a:chExt cx="2119885" cy="1279106"/>
          </a:xfrm>
        </p:grpSpPr>
        <p:sp>
          <p:nvSpPr>
            <p:cNvPr id="91" name="Oval 90">
              <a:extLst>
                <a:ext uri="{FF2B5EF4-FFF2-40B4-BE49-F238E27FC236}">
                  <a16:creationId xmlns:a16="http://schemas.microsoft.com/office/drawing/2014/main" id="{F7A3A8E6-45B9-421A-BE84-23E8EBDB63FB}"/>
                </a:ext>
              </a:extLst>
            </p:cNvPr>
            <p:cNvSpPr/>
            <p:nvPr/>
          </p:nvSpPr>
          <p:spPr>
            <a:xfrm>
              <a:off x="9537383" y="2523865"/>
              <a:ext cx="475035" cy="475035"/>
            </a:xfrm>
            <a:prstGeom prst="ellipse">
              <a:avLst/>
            </a:prstGeom>
            <a:solidFill>
              <a:schemeClr val="accent5">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45720" rIns="0" bIns="0" rtlCol="0" anchor="ctr"/>
            <a:lstStyle/>
            <a:p>
              <a:pPr algn="ctr"/>
              <a:r>
                <a:rPr lang="en-US">
                  <a:solidFill>
                    <a:schemeClr val="tx1"/>
                  </a:solidFill>
                </a:rPr>
                <a:t>✖️</a:t>
              </a:r>
            </a:p>
          </p:txBody>
        </p:sp>
        <p:sp>
          <p:nvSpPr>
            <p:cNvPr id="92" name="Oval 91">
              <a:extLst>
                <a:ext uri="{FF2B5EF4-FFF2-40B4-BE49-F238E27FC236}">
                  <a16:creationId xmlns:a16="http://schemas.microsoft.com/office/drawing/2014/main" id="{61347E7D-6573-4BBA-B292-0479BC43F848}"/>
                </a:ext>
              </a:extLst>
            </p:cNvPr>
            <p:cNvSpPr/>
            <p:nvPr/>
          </p:nvSpPr>
          <p:spPr>
            <a:xfrm>
              <a:off x="10349675" y="2523864"/>
              <a:ext cx="475035" cy="475035"/>
            </a:xfrm>
            <a:prstGeom prst="ellipse">
              <a:avLst/>
            </a:prstGeom>
            <a:solidFill>
              <a:schemeClr val="accent5">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45720" rIns="0" bIns="0" rtlCol="0" anchor="ctr"/>
            <a:lstStyle/>
            <a:p>
              <a:pPr algn="ctr"/>
              <a:r>
                <a:rPr lang="en-US">
                  <a:solidFill>
                    <a:schemeClr val="tx1"/>
                  </a:solidFill>
                </a:rPr>
                <a:t>✖️</a:t>
              </a:r>
            </a:p>
          </p:txBody>
        </p:sp>
        <p:cxnSp>
          <p:nvCxnSpPr>
            <p:cNvPr id="93" name="Straight Arrow Connector 92">
              <a:extLst>
                <a:ext uri="{FF2B5EF4-FFF2-40B4-BE49-F238E27FC236}">
                  <a16:creationId xmlns:a16="http://schemas.microsoft.com/office/drawing/2014/main" id="{973729BA-4B50-4597-964D-176EC93B12AC}"/>
                </a:ext>
              </a:extLst>
            </p:cNvPr>
            <p:cNvCxnSpPr>
              <a:cxnSpLocks/>
              <a:stCxn id="91" idx="4"/>
              <a:endCxn id="94" idx="1"/>
            </p:cNvCxnSpPr>
            <p:nvPr/>
          </p:nvCxnSpPr>
          <p:spPr>
            <a:xfrm>
              <a:off x="9774901" y="2998900"/>
              <a:ext cx="188921" cy="31920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4" name="Oval 93">
              <a:extLst>
                <a:ext uri="{FF2B5EF4-FFF2-40B4-BE49-F238E27FC236}">
                  <a16:creationId xmlns:a16="http://schemas.microsoft.com/office/drawing/2014/main" id="{305765E0-5429-4BF6-9EB2-756A4C62A304}"/>
                </a:ext>
              </a:extLst>
            </p:cNvPr>
            <p:cNvSpPr/>
            <p:nvPr/>
          </p:nvSpPr>
          <p:spPr>
            <a:xfrm>
              <a:off x="9894255" y="3248535"/>
              <a:ext cx="475035" cy="475035"/>
            </a:xfrm>
            <a:prstGeom prst="ellipse">
              <a:avLst/>
            </a:prstGeom>
            <a:solidFill>
              <a:schemeClr val="accent5">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45720" rIns="0" bIns="0" rtlCol="0" anchor="ctr"/>
            <a:lstStyle/>
            <a:p>
              <a:pPr algn="ctr"/>
              <a:r>
                <a:rPr lang="en-US" altLang="zh-CN" sz="2000" b="1">
                  <a:solidFill>
                    <a:schemeClr val="tx1"/>
                  </a:solidFill>
                </a:rPr>
                <a:t>➖</a:t>
              </a:r>
              <a:endParaRPr lang="en-US" sz="1100" b="1">
                <a:solidFill>
                  <a:schemeClr val="tx1"/>
                </a:solidFill>
              </a:endParaRPr>
            </a:p>
          </p:txBody>
        </p:sp>
        <p:cxnSp>
          <p:nvCxnSpPr>
            <p:cNvPr id="101" name="Straight Arrow Connector 100">
              <a:extLst>
                <a:ext uri="{FF2B5EF4-FFF2-40B4-BE49-F238E27FC236}">
                  <a16:creationId xmlns:a16="http://schemas.microsoft.com/office/drawing/2014/main" id="{12BAB532-44FB-4D49-B501-ECB1E9A1A241}"/>
                </a:ext>
              </a:extLst>
            </p:cNvPr>
            <p:cNvCxnSpPr>
              <a:cxnSpLocks/>
              <a:stCxn id="92" idx="4"/>
              <a:endCxn id="94" idx="7"/>
            </p:cNvCxnSpPr>
            <p:nvPr/>
          </p:nvCxnSpPr>
          <p:spPr>
            <a:xfrm flipH="1">
              <a:off x="10299723" y="2998899"/>
              <a:ext cx="287470" cy="31920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8" name="Oval 107">
              <a:extLst>
                <a:ext uri="{FF2B5EF4-FFF2-40B4-BE49-F238E27FC236}">
                  <a16:creationId xmlns:a16="http://schemas.microsoft.com/office/drawing/2014/main" id="{95762C79-84F0-4BB9-894C-8C4505FA4357}"/>
                </a:ext>
              </a:extLst>
            </p:cNvPr>
            <p:cNvSpPr/>
            <p:nvPr/>
          </p:nvSpPr>
          <p:spPr>
            <a:xfrm>
              <a:off x="8704825" y="2523864"/>
              <a:ext cx="475035" cy="475035"/>
            </a:xfrm>
            <a:prstGeom prst="ellipse">
              <a:avLst/>
            </a:prstGeom>
            <a:solidFill>
              <a:schemeClr val="accent5">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45720" rIns="0" bIns="0" rtlCol="0" anchor="ctr"/>
            <a:lstStyle/>
            <a:p>
              <a:pPr algn="ctr"/>
              <a:r>
                <a:rPr lang="zh-CN" altLang="en-US" sz="3600" b="1">
                  <a:solidFill>
                    <a:schemeClr val="tx1"/>
                  </a:solidFill>
                </a:rPr>
                <a:t>＋</a:t>
              </a:r>
              <a:endParaRPr lang="en-US" b="1">
                <a:solidFill>
                  <a:schemeClr val="tx1"/>
                </a:solidFill>
              </a:endParaRPr>
            </a:p>
          </p:txBody>
        </p:sp>
        <p:sp>
          <p:nvSpPr>
            <p:cNvPr id="110" name="Oval 109">
              <a:extLst>
                <a:ext uri="{FF2B5EF4-FFF2-40B4-BE49-F238E27FC236}">
                  <a16:creationId xmlns:a16="http://schemas.microsoft.com/office/drawing/2014/main" id="{1DFC3725-D648-4342-A461-EA04894DB0DB}"/>
                </a:ext>
              </a:extLst>
            </p:cNvPr>
            <p:cNvSpPr/>
            <p:nvPr/>
          </p:nvSpPr>
          <p:spPr>
            <a:xfrm>
              <a:off x="8704825" y="3327935"/>
              <a:ext cx="475035" cy="475035"/>
            </a:xfrm>
            <a:prstGeom prst="ellipse">
              <a:avLst/>
            </a:prstGeom>
            <a:solidFill>
              <a:schemeClr val="accent5">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400" b="1">
                  <a:solidFill>
                    <a:schemeClr val="tx1"/>
                  </a:solidFill>
                </a:rPr>
                <a:t>&gt;&gt;</a:t>
              </a:r>
              <a:endParaRPr lang="en-US" sz="1200" b="1">
                <a:solidFill>
                  <a:schemeClr val="tx1"/>
                </a:solidFill>
              </a:endParaRPr>
            </a:p>
          </p:txBody>
        </p:sp>
        <p:cxnSp>
          <p:nvCxnSpPr>
            <p:cNvPr id="111" name="Straight Arrow Connector 110">
              <a:extLst>
                <a:ext uri="{FF2B5EF4-FFF2-40B4-BE49-F238E27FC236}">
                  <a16:creationId xmlns:a16="http://schemas.microsoft.com/office/drawing/2014/main" id="{D5C72274-6DA7-451F-8A1E-C413B26D80F7}"/>
                </a:ext>
              </a:extLst>
            </p:cNvPr>
            <p:cNvCxnSpPr>
              <a:cxnSpLocks/>
              <a:stCxn id="108" idx="4"/>
              <a:endCxn id="110" idx="0"/>
            </p:cNvCxnSpPr>
            <p:nvPr/>
          </p:nvCxnSpPr>
          <p:spPr>
            <a:xfrm>
              <a:off x="8942343" y="2998899"/>
              <a:ext cx="0" cy="32903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642A962A-06EA-964D-900D-C072D6C7F544}"/>
              </a:ext>
            </a:extLst>
          </p:cNvPr>
          <p:cNvGrpSpPr/>
          <p:nvPr/>
        </p:nvGrpSpPr>
        <p:grpSpPr>
          <a:xfrm>
            <a:off x="5435973" y="4607987"/>
            <a:ext cx="2334768" cy="1600747"/>
            <a:chOff x="8765039" y="3720085"/>
            <a:chExt cx="2334768" cy="1600747"/>
          </a:xfrm>
        </p:grpSpPr>
        <p:cxnSp>
          <p:nvCxnSpPr>
            <p:cNvPr id="9" name="Straight Connector 8">
              <a:extLst>
                <a:ext uri="{FF2B5EF4-FFF2-40B4-BE49-F238E27FC236}">
                  <a16:creationId xmlns:a16="http://schemas.microsoft.com/office/drawing/2014/main" id="{37621E0B-3E1C-4968-BF97-7B54B2B1B888}"/>
                </a:ext>
              </a:extLst>
            </p:cNvPr>
            <p:cNvCxnSpPr>
              <a:cxnSpLocks/>
              <a:stCxn id="13" idx="3"/>
              <a:endCxn id="14" idx="7"/>
            </p:cNvCxnSpPr>
            <p:nvPr/>
          </p:nvCxnSpPr>
          <p:spPr>
            <a:xfrm flipH="1">
              <a:off x="8849592" y="4559179"/>
              <a:ext cx="675190" cy="6771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416CFAD-DC89-4323-8390-6595EB2B167D}"/>
                </a:ext>
              </a:extLst>
            </p:cNvPr>
            <p:cNvCxnSpPr>
              <a:cxnSpLocks/>
              <a:stCxn id="12" idx="5"/>
              <a:endCxn id="15" idx="1"/>
            </p:cNvCxnSpPr>
            <p:nvPr/>
          </p:nvCxnSpPr>
          <p:spPr>
            <a:xfrm>
              <a:off x="8849592" y="4562105"/>
              <a:ext cx="675190" cy="67417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DAB058D1-1A2A-4840-BCF6-7818E1F1C51E}"/>
                </a:ext>
              </a:extLst>
            </p:cNvPr>
            <p:cNvSpPr/>
            <p:nvPr/>
          </p:nvSpPr>
          <p:spPr>
            <a:xfrm>
              <a:off x="8963159" y="4675672"/>
              <a:ext cx="448056" cy="447040"/>
            </a:xfrm>
            <a:prstGeom prst="rect">
              <a:avLst/>
            </a:prstGeom>
            <a:solidFill>
              <a:schemeClr val="accent5">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F4B3BED-9891-4AD1-8F87-D87CEC2002FE}"/>
                </a:ext>
              </a:extLst>
            </p:cNvPr>
            <p:cNvSpPr/>
            <p:nvPr/>
          </p:nvSpPr>
          <p:spPr>
            <a:xfrm>
              <a:off x="8765039" y="4477552"/>
              <a:ext cx="99060" cy="99060"/>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24345259-7D62-4F56-8F33-4B1B12C5ED5C}"/>
                </a:ext>
              </a:extLst>
            </p:cNvPr>
            <p:cNvSpPr/>
            <p:nvPr/>
          </p:nvSpPr>
          <p:spPr>
            <a:xfrm>
              <a:off x="9510275" y="4474626"/>
              <a:ext cx="99060" cy="99060"/>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DF1AA520-6FFE-4CD3-87CC-333D86389F07}"/>
                </a:ext>
              </a:extLst>
            </p:cNvPr>
            <p:cNvSpPr/>
            <p:nvPr/>
          </p:nvSpPr>
          <p:spPr>
            <a:xfrm>
              <a:off x="8765039" y="5221772"/>
              <a:ext cx="99060" cy="99060"/>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6F3D0EB9-4FD1-4339-88C4-29E9BD3762D2}"/>
                </a:ext>
              </a:extLst>
            </p:cNvPr>
            <p:cNvSpPr/>
            <p:nvPr/>
          </p:nvSpPr>
          <p:spPr>
            <a:xfrm>
              <a:off x="9510275" y="5221772"/>
              <a:ext cx="99060" cy="99060"/>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1037C619-9D46-4E80-B05B-AE5D2F770282}"/>
                </a:ext>
              </a:extLst>
            </p:cNvPr>
            <p:cNvCxnSpPr>
              <a:cxnSpLocks/>
              <a:stCxn id="13" idx="4"/>
              <a:endCxn id="15" idx="0"/>
            </p:cNvCxnSpPr>
            <p:nvPr/>
          </p:nvCxnSpPr>
          <p:spPr>
            <a:xfrm>
              <a:off x="9559805" y="4573686"/>
              <a:ext cx="0" cy="64808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CD8FBD4-5D24-46B1-9EA1-CBFB4F78D923}"/>
                </a:ext>
              </a:extLst>
            </p:cNvPr>
            <p:cNvCxnSpPr>
              <a:cxnSpLocks/>
              <a:stCxn id="14" idx="6"/>
              <a:endCxn id="15" idx="2"/>
            </p:cNvCxnSpPr>
            <p:nvPr/>
          </p:nvCxnSpPr>
          <p:spPr>
            <a:xfrm>
              <a:off x="8864099" y="5271302"/>
              <a:ext cx="64617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B361663-0636-410C-B681-C0A8E458F8FA}"/>
                </a:ext>
              </a:extLst>
            </p:cNvPr>
            <p:cNvCxnSpPr>
              <a:cxnSpLocks/>
              <a:stCxn id="12" idx="4"/>
              <a:endCxn id="14" idx="0"/>
            </p:cNvCxnSpPr>
            <p:nvPr/>
          </p:nvCxnSpPr>
          <p:spPr>
            <a:xfrm>
              <a:off x="8814569" y="4576612"/>
              <a:ext cx="0" cy="64516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9776FCC1-BD43-4725-8887-210B71F342D7}"/>
                </a:ext>
              </a:extLst>
            </p:cNvPr>
            <p:cNvCxnSpPr>
              <a:cxnSpLocks/>
              <a:stCxn id="12" idx="6"/>
              <a:endCxn id="13" idx="2"/>
            </p:cNvCxnSpPr>
            <p:nvPr/>
          </p:nvCxnSpPr>
          <p:spPr>
            <a:xfrm flipV="1">
              <a:off x="8864099" y="4524156"/>
              <a:ext cx="646176" cy="292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B2E28C4-E4F6-4CC7-90E9-34B86E723DE0}"/>
                </a:ext>
              </a:extLst>
            </p:cNvPr>
            <p:cNvCxnSpPr>
              <a:cxnSpLocks/>
              <a:stCxn id="23" idx="3"/>
              <a:endCxn id="15" idx="7"/>
            </p:cNvCxnSpPr>
            <p:nvPr/>
          </p:nvCxnSpPr>
          <p:spPr>
            <a:xfrm flipH="1">
              <a:off x="9594828" y="4559179"/>
              <a:ext cx="675190" cy="6771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3206DCD5-0BC0-4D9F-999E-4FDE1402B861}"/>
                </a:ext>
              </a:extLst>
            </p:cNvPr>
            <p:cNvCxnSpPr>
              <a:cxnSpLocks/>
              <a:stCxn id="13" idx="5"/>
              <a:endCxn id="24" idx="1"/>
            </p:cNvCxnSpPr>
            <p:nvPr/>
          </p:nvCxnSpPr>
          <p:spPr>
            <a:xfrm>
              <a:off x="9594828" y="4559179"/>
              <a:ext cx="675190" cy="6771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5C1B5A6D-697B-4901-89C2-91BBD64CB36C}"/>
                </a:ext>
              </a:extLst>
            </p:cNvPr>
            <p:cNvSpPr/>
            <p:nvPr/>
          </p:nvSpPr>
          <p:spPr>
            <a:xfrm>
              <a:off x="9708395" y="4675672"/>
              <a:ext cx="448056" cy="447040"/>
            </a:xfrm>
            <a:prstGeom prst="rect">
              <a:avLst/>
            </a:prstGeom>
            <a:solidFill>
              <a:schemeClr val="accent5">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59394EDC-5DED-4CB2-841D-990C0F2A7EBD}"/>
                </a:ext>
              </a:extLst>
            </p:cNvPr>
            <p:cNvSpPr/>
            <p:nvPr/>
          </p:nvSpPr>
          <p:spPr>
            <a:xfrm>
              <a:off x="10255511" y="4474626"/>
              <a:ext cx="99060" cy="99060"/>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5FBD1121-CB99-4BBA-89EC-C5A964E08EFA}"/>
                </a:ext>
              </a:extLst>
            </p:cNvPr>
            <p:cNvSpPr/>
            <p:nvPr/>
          </p:nvSpPr>
          <p:spPr>
            <a:xfrm>
              <a:off x="10255511" y="5221772"/>
              <a:ext cx="99060" cy="99060"/>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a:extLst>
                <a:ext uri="{FF2B5EF4-FFF2-40B4-BE49-F238E27FC236}">
                  <a16:creationId xmlns:a16="http://schemas.microsoft.com/office/drawing/2014/main" id="{2B8E2AD3-6F85-4914-A130-F9F381F73866}"/>
                </a:ext>
              </a:extLst>
            </p:cNvPr>
            <p:cNvCxnSpPr>
              <a:cxnSpLocks/>
              <a:stCxn id="23" idx="4"/>
              <a:endCxn id="24" idx="0"/>
            </p:cNvCxnSpPr>
            <p:nvPr/>
          </p:nvCxnSpPr>
          <p:spPr>
            <a:xfrm>
              <a:off x="10305041" y="4573686"/>
              <a:ext cx="0" cy="64808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AE1A0E11-0A53-4A4B-8379-1A32634FD5DD}"/>
                </a:ext>
              </a:extLst>
            </p:cNvPr>
            <p:cNvCxnSpPr>
              <a:cxnSpLocks/>
              <a:stCxn id="15" idx="6"/>
              <a:endCxn id="24" idx="2"/>
            </p:cNvCxnSpPr>
            <p:nvPr/>
          </p:nvCxnSpPr>
          <p:spPr>
            <a:xfrm>
              <a:off x="9609335" y="5271302"/>
              <a:ext cx="64617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6BC84D01-D10A-4FA8-9860-F90D5E093CAB}"/>
                </a:ext>
              </a:extLst>
            </p:cNvPr>
            <p:cNvCxnSpPr>
              <a:cxnSpLocks/>
              <a:stCxn id="13" idx="6"/>
              <a:endCxn id="23" idx="2"/>
            </p:cNvCxnSpPr>
            <p:nvPr/>
          </p:nvCxnSpPr>
          <p:spPr>
            <a:xfrm>
              <a:off x="9609335" y="4524156"/>
              <a:ext cx="64617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07B26349-92C2-4471-A935-4002A6253305}"/>
                </a:ext>
              </a:extLst>
            </p:cNvPr>
            <p:cNvCxnSpPr>
              <a:cxnSpLocks/>
              <a:stCxn id="31" idx="3"/>
            </p:cNvCxnSpPr>
            <p:nvPr/>
          </p:nvCxnSpPr>
          <p:spPr>
            <a:xfrm flipH="1">
              <a:off x="10340064" y="4559179"/>
              <a:ext cx="675190" cy="6771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B8AB6A9C-64E8-44D5-B00B-B63F5C63CC9F}"/>
                </a:ext>
              </a:extLst>
            </p:cNvPr>
            <p:cNvCxnSpPr>
              <a:cxnSpLocks/>
              <a:endCxn id="32" idx="1"/>
            </p:cNvCxnSpPr>
            <p:nvPr/>
          </p:nvCxnSpPr>
          <p:spPr>
            <a:xfrm>
              <a:off x="10340064" y="4562105"/>
              <a:ext cx="675190" cy="67417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FBCC29F7-C29D-408A-83A7-7A8FE4374E5A}"/>
                </a:ext>
              </a:extLst>
            </p:cNvPr>
            <p:cNvSpPr/>
            <p:nvPr/>
          </p:nvSpPr>
          <p:spPr>
            <a:xfrm>
              <a:off x="10453631" y="4675672"/>
              <a:ext cx="448056" cy="447040"/>
            </a:xfrm>
            <a:prstGeom prst="rect">
              <a:avLst/>
            </a:prstGeom>
            <a:solidFill>
              <a:schemeClr val="accent5">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78BEAD54-D1FA-4849-895E-2E42FA9328F9}"/>
                </a:ext>
              </a:extLst>
            </p:cNvPr>
            <p:cNvSpPr/>
            <p:nvPr/>
          </p:nvSpPr>
          <p:spPr>
            <a:xfrm>
              <a:off x="11000747" y="4474626"/>
              <a:ext cx="99060" cy="99060"/>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47F63290-A032-4EEF-AEF4-B836EC5F0FD3}"/>
                </a:ext>
              </a:extLst>
            </p:cNvPr>
            <p:cNvSpPr/>
            <p:nvPr/>
          </p:nvSpPr>
          <p:spPr>
            <a:xfrm>
              <a:off x="11000747" y="5221772"/>
              <a:ext cx="99060" cy="99060"/>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Connector 32">
              <a:extLst>
                <a:ext uri="{FF2B5EF4-FFF2-40B4-BE49-F238E27FC236}">
                  <a16:creationId xmlns:a16="http://schemas.microsoft.com/office/drawing/2014/main" id="{BAC20ADB-5E8D-418E-8582-DB850474CF94}"/>
                </a:ext>
              </a:extLst>
            </p:cNvPr>
            <p:cNvCxnSpPr>
              <a:cxnSpLocks/>
              <a:stCxn id="31" idx="4"/>
              <a:endCxn id="32" idx="0"/>
            </p:cNvCxnSpPr>
            <p:nvPr/>
          </p:nvCxnSpPr>
          <p:spPr>
            <a:xfrm>
              <a:off x="11050277" y="4573686"/>
              <a:ext cx="0" cy="64808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D3DDDA47-F308-4703-8297-2AC08DBAC801}"/>
                </a:ext>
              </a:extLst>
            </p:cNvPr>
            <p:cNvCxnSpPr>
              <a:cxnSpLocks/>
              <a:endCxn id="32" idx="2"/>
            </p:cNvCxnSpPr>
            <p:nvPr/>
          </p:nvCxnSpPr>
          <p:spPr>
            <a:xfrm>
              <a:off x="10354571" y="5271302"/>
              <a:ext cx="64617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AD2E6976-EE03-49B7-A28D-2762E2A49A0C}"/>
                </a:ext>
              </a:extLst>
            </p:cNvPr>
            <p:cNvCxnSpPr>
              <a:cxnSpLocks/>
              <a:endCxn id="31" idx="2"/>
            </p:cNvCxnSpPr>
            <p:nvPr/>
          </p:nvCxnSpPr>
          <p:spPr>
            <a:xfrm flipV="1">
              <a:off x="10354571" y="4524156"/>
              <a:ext cx="646176" cy="292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BD311127-B965-4BF6-A4CF-0E3C856311CA}"/>
                </a:ext>
              </a:extLst>
            </p:cNvPr>
            <p:cNvCxnSpPr>
              <a:cxnSpLocks/>
              <a:stCxn id="67" idx="3"/>
            </p:cNvCxnSpPr>
            <p:nvPr/>
          </p:nvCxnSpPr>
          <p:spPr>
            <a:xfrm flipH="1">
              <a:off x="8849592" y="3806243"/>
              <a:ext cx="675190" cy="6771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55849CDA-F0C4-46DB-8F55-213D555A8CA5}"/>
                </a:ext>
              </a:extLst>
            </p:cNvPr>
            <p:cNvCxnSpPr>
              <a:cxnSpLocks/>
              <a:stCxn id="66" idx="5"/>
            </p:cNvCxnSpPr>
            <p:nvPr/>
          </p:nvCxnSpPr>
          <p:spPr>
            <a:xfrm>
              <a:off x="8849592" y="3809169"/>
              <a:ext cx="675190" cy="67417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65" name="Rectangle 64">
              <a:extLst>
                <a:ext uri="{FF2B5EF4-FFF2-40B4-BE49-F238E27FC236}">
                  <a16:creationId xmlns:a16="http://schemas.microsoft.com/office/drawing/2014/main" id="{07927E8D-0938-4125-9A5C-8570F1E9B9E6}"/>
                </a:ext>
              </a:extLst>
            </p:cNvPr>
            <p:cNvSpPr/>
            <p:nvPr/>
          </p:nvSpPr>
          <p:spPr>
            <a:xfrm>
              <a:off x="8963159" y="3922736"/>
              <a:ext cx="448056" cy="447040"/>
            </a:xfrm>
            <a:prstGeom prst="rect">
              <a:avLst/>
            </a:prstGeom>
            <a:solidFill>
              <a:schemeClr val="accent5">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015BDCE4-DA6F-48A1-9481-37E4A9B19A39}"/>
                </a:ext>
              </a:extLst>
            </p:cNvPr>
            <p:cNvSpPr/>
            <p:nvPr/>
          </p:nvSpPr>
          <p:spPr>
            <a:xfrm>
              <a:off x="8765039" y="3724616"/>
              <a:ext cx="99060" cy="99060"/>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2146E52-F695-4A23-9944-3C83EDD957F0}"/>
                </a:ext>
              </a:extLst>
            </p:cNvPr>
            <p:cNvSpPr/>
            <p:nvPr/>
          </p:nvSpPr>
          <p:spPr>
            <a:xfrm>
              <a:off x="9510275" y="3721690"/>
              <a:ext cx="99060" cy="99060"/>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8" name="Straight Connector 67">
              <a:extLst>
                <a:ext uri="{FF2B5EF4-FFF2-40B4-BE49-F238E27FC236}">
                  <a16:creationId xmlns:a16="http://schemas.microsoft.com/office/drawing/2014/main" id="{54E55EF7-C0DD-47DF-89F0-8D5ED922C5FA}"/>
                </a:ext>
              </a:extLst>
            </p:cNvPr>
            <p:cNvCxnSpPr>
              <a:cxnSpLocks/>
              <a:stCxn id="67" idx="4"/>
            </p:cNvCxnSpPr>
            <p:nvPr/>
          </p:nvCxnSpPr>
          <p:spPr>
            <a:xfrm>
              <a:off x="9559805" y="3820750"/>
              <a:ext cx="0" cy="64808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A7E60F0-BD04-4C1B-966C-6ECDF4171013}"/>
                </a:ext>
              </a:extLst>
            </p:cNvPr>
            <p:cNvCxnSpPr>
              <a:cxnSpLocks/>
              <a:stCxn id="66" idx="4"/>
            </p:cNvCxnSpPr>
            <p:nvPr/>
          </p:nvCxnSpPr>
          <p:spPr>
            <a:xfrm>
              <a:off x="8814569" y="3823676"/>
              <a:ext cx="0" cy="64516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E8C42940-639B-48DC-8081-1943BE0078C2}"/>
                </a:ext>
              </a:extLst>
            </p:cNvPr>
            <p:cNvCxnSpPr>
              <a:cxnSpLocks/>
              <a:stCxn id="66" idx="6"/>
              <a:endCxn id="67" idx="2"/>
            </p:cNvCxnSpPr>
            <p:nvPr/>
          </p:nvCxnSpPr>
          <p:spPr>
            <a:xfrm flipV="1">
              <a:off x="8864099" y="3771220"/>
              <a:ext cx="646176" cy="292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0019008B-5898-4F50-A025-676D09DF6441}"/>
                </a:ext>
              </a:extLst>
            </p:cNvPr>
            <p:cNvCxnSpPr>
              <a:cxnSpLocks/>
              <a:stCxn id="74" idx="3"/>
            </p:cNvCxnSpPr>
            <p:nvPr/>
          </p:nvCxnSpPr>
          <p:spPr>
            <a:xfrm flipH="1">
              <a:off x="9594828" y="3804781"/>
              <a:ext cx="675190" cy="6771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36A2A64C-1B14-4DA7-A124-7DFE05E9AF5A}"/>
                </a:ext>
              </a:extLst>
            </p:cNvPr>
            <p:cNvCxnSpPr>
              <a:cxnSpLocks/>
            </p:cNvCxnSpPr>
            <p:nvPr/>
          </p:nvCxnSpPr>
          <p:spPr>
            <a:xfrm>
              <a:off x="9594828" y="3807707"/>
              <a:ext cx="675190" cy="67417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73" name="Rectangle 72">
              <a:extLst>
                <a:ext uri="{FF2B5EF4-FFF2-40B4-BE49-F238E27FC236}">
                  <a16:creationId xmlns:a16="http://schemas.microsoft.com/office/drawing/2014/main" id="{FBD1383E-A62C-4D70-AC7F-FE297992FB8A}"/>
                </a:ext>
              </a:extLst>
            </p:cNvPr>
            <p:cNvSpPr/>
            <p:nvPr/>
          </p:nvSpPr>
          <p:spPr>
            <a:xfrm>
              <a:off x="9708395" y="3921274"/>
              <a:ext cx="448056" cy="447040"/>
            </a:xfrm>
            <a:prstGeom prst="rect">
              <a:avLst/>
            </a:prstGeom>
            <a:solidFill>
              <a:schemeClr val="accent5">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8366C9D1-4E28-4FB5-8195-DBC6CBB454FC}"/>
                </a:ext>
              </a:extLst>
            </p:cNvPr>
            <p:cNvSpPr/>
            <p:nvPr/>
          </p:nvSpPr>
          <p:spPr>
            <a:xfrm>
              <a:off x="10255511" y="3720228"/>
              <a:ext cx="99060" cy="99060"/>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5" name="Straight Connector 74">
              <a:extLst>
                <a:ext uri="{FF2B5EF4-FFF2-40B4-BE49-F238E27FC236}">
                  <a16:creationId xmlns:a16="http://schemas.microsoft.com/office/drawing/2014/main" id="{CE56611A-DBAE-4C27-B740-A75F976D9C5A}"/>
                </a:ext>
              </a:extLst>
            </p:cNvPr>
            <p:cNvCxnSpPr>
              <a:cxnSpLocks/>
              <a:stCxn id="74" idx="4"/>
            </p:cNvCxnSpPr>
            <p:nvPr/>
          </p:nvCxnSpPr>
          <p:spPr>
            <a:xfrm>
              <a:off x="10305041" y="3819288"/>
              <a:ext cx="0" cy="64808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652E1C5F-FCD3-4D4F-B6B8-1B1A41C6F7E0}"/>
                </a:ext>
              </a:extLst>
            </p:cNvPr>
            <p:cNvCxnSpPr>
              <a:cxnSpLocks/>
              <a:endCxn id="74" idx="2"/>
            </p:cNvCxnSpPr>
            <p:nvPr/>
          </p:nvCxnSpPr>
          <p:spPr>
            <a:xfrm flipV="1">
              <a:off x="9609335" y="3769758"/>
              <a:ext cx="646176" cy="292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95139416-9CA4-49B0-890F-80D53CD0C22A}"/>
                </a:ext>
              </a:extLst>
            </p:cNvPr>
            <p:cNvCxnSpPr>
              <a:cxnSpLocks/>
              <a:stCxn id="80" idx="3"/>
            </p:cNvCxnSpPr>
            <p:nvPr/>
          </p:nvCxnSpPr>
          <p:spPr>
            <a:xfrm flipH="1">
              <a:off x="10340064" y="3804638"/>
              <a:ext cx="675190" cy="6771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15E1E495-582E-4276-AB8F-70D35EFE9F93}"/>
                </a:ext>
              </a:extLst>
            </p:cNvPr>
            <p:cNvCxnSpPr>
              <a:cxnSpLocks/>
            </p:cNvCxnSpPr>
            <p:nvPr/>
          </p:nvCxnSpPr>
          <p:spPr>
            <a:xfrm>
              <a:off x="10340064" y="3807564"/>
              <a:ext cx="675190" cy="67417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79" name="Rectangle 78">
              <a:extLst>
                <a:ext uri="{FF2B5EF4-FFF2-40B4-BE49-F238E27FC236}">
                  <a16:creationId xmlns:a16="http://schemas.microsoft.com/office/drawing/2014/main" id="{240A6C88-0856-408D-B793-6DA420AFCC9F}"/>
                </a:ext>
              </a:extLst>
            </p:cNvPr>
            <p:cNvSpPr/>
            <p:nvPr/>
          </p:nvSpPr>
          <p:spPr>
            <a:xfrm>
              <a:off x="10453631" y="3921131"/>
              <a:ext cx="448056" cy="447040"/>
            </a:xfrm>
            <a:prstGeom prst="rect">
              <a:avLst/>
            </a:prstGeom>
            <a:solidFill>
              <a:schemeClr val="accent5">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CF2B032-6CCA-4F94-BB73-64C6A0EF124D}"/>
                </a:ext>
              </a:extLst>
            </p:cNvPr>
            <p:cNvSpPr/>
            <p:nvPr/>
          </p:nvSpPr>
          <p:spPr>
            <a:xfrm>
              <a:off x="11000747" y="3720085"/>
              <a:ext cx="99060" cy="99060"/>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1" name="Straight Connector 80">
              <a:extLst>
                <a:ext uri="{FF2B5EF4-FFF2-40B4-BE49-F238E27FC236}">
                  <a16:creationId xmlns:a16="http://schemas.microsoft.com/office/drawing/2014/main" id="{A7193561-AC39-47ED-81F4-8B1C221DDE91}"/>
                </a:ext>
              </a:extLst>
            </p:cNvPr>
            <p:cNvCxnSpPr>
              <a:cxnSpLocks/>
              <a:stCxn id="80" idx="4"/>
            </p:cNvCxnSpPr>
            <p:nvPr/>
          </p:nvCxnSpPr>
          <p:spPr>
            <a:xfrm>
              <a:off x="11050277" y="3819145"/>
              <a:ext cx="0" cy="64808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02E43BED-941A-4072-BBC5-70EEBF6308CF}"/>
                </a:ext>
              </a:extLst>
            </p:cNvPr>
            <p:cNvCxnSpPr>
              <a:cxnSpLocks/>
              <a:endCxn id="80" idx="2"/>
            </p:cNvCxnSpPr>
            <p:nvPr/>
          </p:nvCxnSpPr>
          <p:spPr>
            <a:xfrm flipV="1">
              <a:off x="10354571" y="3769615"/>
              <a:ext cx="646176" cy="292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7" name="Group 6">
            <a:extLst>
              <a:ext uri="{FF2B5EF4-FFF2-40B4-BE49-F238E27FC236}">
                <a16:creationId xmlns:a16="http://schemas.microsoft.com/office/drawing/2014/main" id="{F8786143-14ED-DE4E-8A02-12169CA23A63}"/>
              </a:ext>
            </a:extLst>
          </p:cNvPr>
          <p:cNvGrpSpPr/>
          <p:nvPr/>
        </p:nvGrpSpPr>
        <p:grpSpPr>
          <a:xfrm>
            <a:off x="5507922" y="4827857"/>
            <a:ext cx="2170985" cy="1167534"/>
            <a:chOff x="8836988" y="3939955"/>
            <a:chExt cx="2170985" cy="1167534"/>
          </a:xfrm>
        </p:grpSpPr>
        <p:sp>
          <p:nvSpPr>
            <p:cNvPr id="185" name="Oval 184">
              <a:extLst>
                <a:ext uri="{FF2B5EF4-FFF2-40B4-BE49-F238E27FC236}">
                  <a16:creationId xmlns:a16="http://schemas.microsoft.com/office/drawing/2014/main" id="{39EB4E51-B70D-4FFC-A962-AD557E62B5F7}"/>
                </a:ext>
              </a:extLst>
            </p:cNvPr>
            <p:cNvSpPr/>
            <p:nvPr/>
          </p:nvSpPr>
          <p:spPr>
            <a:xfrm>
              <a:off x="9725381" y="3941431"/>
              <a:ext cx="411480" cy="411480"/>
            </a:xfrm>
            <a:prstGeom prst="ellipse">
              <a:avLst/>
            </a:prstGeom>
            <a:solidFill>
              <a:schemeClr val="accent5">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45720" rIns="0" bIns="0" rtlCol="0" anchor="ctr"/>
            <a:lstStyle/>
            <a:p>
              <a:pPr algn="ctr"/>
              <a:r>
                <a:rPr lang="en-US">
                  <a:solidFill>
                    <a:schemeClr val="tx1"/>
                  </a:solidFill>
                </a:rPr>
                <a:t>✖️</a:t>
              </a:r>
            </a:p>
          </p:txBody>
        </p:sp>
        <p:sp>
          <p:nvSpPr>
            <p:cNvPr id="186" name="Oval 185">
              <a:extLst>
                <a:ext uri="{FF2B5EF4-FFF2-40B4-BE49-F238E27FC236}">
                  <a16:creationId xmlns:a16="http://schemas.microsoft.com/office/drawing/2014/main" id="{B96C6615-F0D1-459A-86BF-2FFE531CDA1D}"/>
                </a:ext>
              </a:extLst>
            </p:cNvPr>
            <p:cNvSpPr/>
            <p:nvPr/>
          </p:nvSpPr>
          <p:spPr>
            <a:xfrm>
              <a:off x="10473271" y="3939955"/>
              <a:ext cx="411480" cy="411480"/>
            </a:xfrm>
            <a:prstGeom prst="ellipse">
              <a:avLst/>
            </a:prstGeom>
            <a:solidFill>
              <a:schemeClr val="accent5">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45720" rIns="0" bIns="0" rtlCol="0" anchor="ctr"/>
            <a:lstStyle/>
            <a:p>
              <a:pPr algn="ctr"/>
              <a:r>
                <a:rPr lang="en-US">
                  <a:solidFill>
                    <a:schemeClr val="tx1"/>
                  </a:solidFill>
                </a:rPr>
                <a:t>✖️</a:t>
              </a:r>
            </a:p>
          </p:txBody>
        </p:sp>
        <p:cxnSp>
          <p:nvCxnSpPr>
            <p:cNvPr id="187" name="Straight Arrow Connector 186">
              <a:extLst>
                <a:ext uri="{FF2B5EF4-FFF2-40B4-BE49-F238E27FC236}">
                  <a16:creationId xmlns:a16="http://schemas.microsoft.com/office/drawing/2014/main" id="{0AF41EB6-6B1A-4FCA-BD92-15EB4B2B37A9}"/>
                </a:ext>
              </a:extLst>
            </p:cNvPr>
            <p:cNvCxnSpPr>
              <a:cxnSpLocks/>
              <a:stCxn id="185" idx="5"/>
              <a:endCxn id="188" idx="1"/>
            </p:cNvCxnSpPr>
            <p:nvPr/>
          </p:nvCxnSpPr>
          <p:spPr>
            <a:xfrm>
              <a:off x="10076601" y="4292651"/>
              <a:ext cx="449599" cy="44928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8" name="Oval 187">
              <a:extLst>
                <a:ext uri="{FF2B5EF4-FFF2-40B4-BE49-F238E27FC236}">
                  <a16:creationId xmlns:a16="http://schemas.microsoft.com/office/drawing/2014/main" id="{0D697C6B-411F-4C9C-8097-AEA0157E9A35}"/>
                </a:ext>
              </a:extLst>
            </p:cNvPr>
            <p:cNvSpPr/>
            <p:nvPr/>
          </p:nvSpPr>
          <p:spPr>
            <a:xfrm>
              <a:off x="10465940" y="4681679"/>
              <a:ext cx="411480" cy="411480"/>
            </a:xfrm>
            <a:prstGeom prst="ellipse">
              <a:avLst/>
            </a:prstGeom>
            <a:solidFill>
              <a:schemeClr val="accent5">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45720" rIns="0" bIns="0" rtlCol="0" anchor="ctr"/>
            <a:lstStyle/>
            <a:p>
              <a:pPr algn="ctr"/>
              <a:r>
                <a:rPr lang="en-US" altLang="zh-CN" sz="2000" b="1">
                  <a:solidFill>
                    <a:schemeClr val="tx1"/>
                  </a:solidFill>
                </a:rPr>
                <a:t>➖</a:t>
              </a:r>
              <a:endParaRPr lang="en-US" sz="1100" b="1">
                <a:solidFill>
                  <a:schemeClr val="tx1"/>
                </a:solidFill>
              </a:endParaRPr>
            </a:p>
          </p:txBody>
        </p:sp>
        <p:sp>
          <p:nvSpPr>
            <p:cNvPr id="194" name="Oval 193">
              <a:extLst>
                <a:ext uri="{FF2B5EF4-FFF2-40B4-BE49-F238E27FC236}">
                  <a16:creationId xmlns:a16="http://schemas.microsoft.com/office/drawing/2014/main" id="{9BB60CE1-5F57-4A27-AE86-58ED4C07D737}"/>
                </a:ext>
              </a:extLst>
            </p:cNvPr>
            <p:cNvSpPr/>
            <p:nvPr/>
          </p:nvSpPr>
          <p:spPr>
            <a:xfrm>
              <a:off x="8982041" y="3940766"/>
              <a:ext cx="411480" cy="411480"/>
            </a:xfrm>
            <a:prstGeom prst="ellipse">
              <a:avLst/>
            </a:prstGeom>
            <a:solidFill>
              <a:schemeClr val="accent5">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45720" rIns="0" bIns="0" rtlCol="0" anchor="ctr"/>
            <a:lstStyle/>
            <a:p>
              <a:pPr algn="ctr"/>
              <a:r>
                <a:rPr lang="zh-CN" altLang="en-US" sz="3600" b="1">
                  <a:solidFill>
                    <a:schemeClr val="tx1"/>
                  </a:solidFill>
                </a:rPr>
                <a:t>＋</a:t>
              </a:r>
              <a:endParaRPr lang="en-US" b="1">
                <a:solidFill>
                  <a:schemeClr val="tx1"/>
                </a:solidFill>
              </a:endParaRPr>
            </a:p>
          </p:txBody>
        </p:sp>
        <p:sp>
          <p:nvSpPr>
            <p:cNvPr id="195" name="Oval 194">
              <a:extLst>
                <a:ext uri="{FF2B5EF4-FFF2-40B4-BE49-F238E27FC236}">
                  <a16:creationId xmlns:a16="http://schemas.microsoft.com/office/drawing/2014/main" id="{7E50F210-CB3C-4D8C-8CE3-2E0B0C2763F5}"/>
                </a:ext>
              </a:extLst>
            </p:cNvPr>
            <p:cNvSpPr/>
            <p:nvPr/>
          </p:nvSpPr>
          <p:spPr>
            <a:xfrm>
              <a:off x="8982463" y="4696009"/>
              <a:ext cx="411480" cy="411480"/>
            </a:xfrm>
            <a:prstGeom prst="ellipse">
              <a:avLst/>
            </a:prstGeom>
            <a:solidFill>
              <a:schemeClr val="accent5">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1">
                  <a:solidFill>
                    <a:schemeClr val="tx1"/>
                  </a:solidFill>
                </a:rPr>
                <a:t>&gt;&gt;</a:t>
              </a:r>
              <a:endParaRPr lang="en-US" sz="1200" b="1">
                <a:solidFill>
                  <a:schemeClr val="tx1"/>
                </a:solidFill>
              </a:endParaRPr>
            </a:p>
          </p:txBody>
        </p:sp>
        <p:sp>
          <p:nvSpPr>
            <p:cNvPr id="200" name="Freeform: Shape 199">
              <a:extLst>
                <a:ext uri="{FF2B5EF4-FFF2-40B4-BE49-F238E27FC236}">
                  <a16:creationId xmlns:a16="http://schemas.microsoft.com/office/drawing/2014/main" id="{DCE8AB8C-9233-4888-BC50-E04785B7E88F}"/>
                </a:ext>
              </a:extLst>
            </p:cNvPr>
            <p:cNvSpPr/>
            <p:nvPr/>
          </p:nvSpPr>
          <p:spPr>
            <a:xfrm flipH="1">
              <a:off x="10810287" y="4292652"/>
              <a:ext cx="197686" cy="452684"/>
            </a:xfrm>
            <a:custGeom>
              <a:avLst/>
              <a:gdLst>
                <a:gd name="connsiteX0" fmla="*/ 152521 w 152521"/>
                <a:gd name="connsiteY0" fmla="*/ 0 h 304800"/>
                <a:gd name="connsiteX1" fmla="*/ 121 w 152521"/>
                <a:gd name="connsiteY1" fmla="*/ 152400 h 304800"/>
                <a:gd name="connsiteX2" fmla="*/ 132201 w 152521"/>
                <a:gd name="connsiteY2" fmla="*/ 304800 h 304800"/>
              </a:gdLst>
              <a:ahLst/>
              <a:cxnLst>
                <a:cxn ang="0">
                  <a:pos x="connsiteX0" y="connsiteY0"/>
                </a:cxn>
                <a:cxn ang="0">
                  <a:pos x="connsiteX1" y="connsiteY1"/>
                </a:cxn>
                <a:cxn ang="0">
                  <a:pos x="connsiteX2" y="connsiteY2"/>
                </a:cxn>
              </a:cxnLst>
              <a:rect l="l" t="t" r="r" b="b"/>
              <a:pathLst>
                <a:path w="152521" h="304800">
                  <a:moveTo>
                    <a:pt x="152521" y="0"/>
                  </a:moveTo>
                  <a:cubicBezTo>
                    <a:pt x="78014" y="50800"/>
                    <a:pt x="3508" y="101600"/>
                    <a:pt x="121" y="152400"/>
                  </a:cubicBezTo>
                  <a:cubicBezTo>
                    <a:pt x="-3266" y="203200"/>
                    <a:pt x="64467" y="254000"/>
                    <a:pt x="132201" y="304800"/>
                  </a:cubicBezTo>
                </a:path>
              </a:pathLst>
            </a:custGeom>
            <a:noFill/>
            <a:ln w="25400">
              <a:solidFill>
                <a:schemeClr val="tx1"/>
              </a:solidFill>
              <a:prstDash val="solid"/>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Freeform: Shape 236">
              <a:extLst>
                <a:ext uri="{FF2B5EF4-FFF2-40B4-BE49-F238E27FC236}">
                  <a16:creationId xmlns:a16="http://schemas.microsoft.com/office/drawing/2014/main" id="{2E561D19-CF45-415D-9F72-152D1F57062D}"/>
                </a:ext>
              </a:extLst>
            </p:cNvPr>
            <p:cNvSpPr/>
            <p:nvPr/>
          </p:nvSpPr>
          <p:spPr>
            <a:xfrm rot="21094355">
              <a:off x="8836988" y="4302605"/>
              <a:ext cx="248708" cy="447040"/>
            </a:xfrm>
            <a:custGeom>
              <a:avLst/>
              <a:gdLst>
                <a:gd name="connsiteX0" fmla="*/ 152521 w 152521"/>
                <a:gd name="connsiteY0" fmla="*/ 0 h 304800"/>
                <a:gd name="connsiteX1" fmla="*/ 121 w 152521"/>
                <a:gd name="connsiteY1" fmla="*/ 152400 h 304800"/>
                <a:gd name="connsiteX2" fmla="*/ 132201 w 152521"/>
                <a:gd name="connsiteY2" fmla="*/ 304800 h 304800"/>
              </a:gdLst>
              <a:ahLst/>
              <a:cxnLst>
                <a:cxn ang="0">
                  <a:pos x="connsiteX0" y="connsiteY0"/>
                </a:cxn>
                <a:cxn ang="0">
                  <a:pos x="connsiteX1" y="connsiteY1"/>
                </a:cxn>
                <a:cxn ang="0">
                  <a:pos x="connsiteX2" y="connsiteY2"/>
                </a:cxn>
              </a:cxnLst>
              <a:rect l="l" t="t" r="r" b="b"/>
              <a:pathLst>
                <a:path w="152521" h="304800">
                  <a:moveTo>
                    <a:pt x="152521" y="0"/>
                  </a:moveTo>
                  <a:cubicBezTo>
                    <a:pt x="78014" y="50800"/>
                    <a:pt x="3508" y="101600"/>
                    <a:pt x="121" y="152400"/>
                  </a:cubicBezTo>
                  <a:cubicBezTo>
                    <a:pt x="-3266" y="203200"/>
                    <a:pt x="64467" y="254000"/>
                    <a:pt x="132201" y="304800"/>
                  </a:cubicBezTo>
                </a:path>
              </a:pathLst>
            </a:custGeom>
            <a:noFill/>
            <a:ln w="25400">
              <a:solidFill>
                <a:schemeClr val="tx1"/>
              </a:solidFill>
              <a:prstDash val="solid"/>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3" name="Content Placeholder 2">
            <a:extLst>
              <a:ext uri="{FF2B5EF4-FFF2-40B4-BE49-F238E27FC236}">
                <a16:creationId xmlns:a16="http://schemas.microsoft.com/office/drawing/2014/main" id="{B54C1D09-FEF1-4B1D-8106-CFCC34CF704B}"/>
              </a:ext>
            </a:extLst>
          </p:cNvPr>
          <p:cNvSpPr txBox="1">
            <a:spLocks/>
          </p:cNvSpPr>
          <p:nvPr/>
        </p:nvSpPr>
        <p:spPr>
          <a:xfrm>
            <a:off x="5014175" y="2040393"/>
            <a:ext cx="4260059" cy="214001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Each PE is dedicate</a:t>
            </a:r>
            <a:r>
              <a:rPr lang="en-US" altLang="zh-CN" dirty="0"/>
              <a:t>d</a:t>
            </a:r>
            <a:r>
              <a:rPr lang="en-US" dirty="0"/>
              <a:t> to one instruction</a:t>
            </a:r>
          </a:p>
          <a:p>
            <a:r>
              <a:rPr lang="en-US" dirty="0"/>
              <a:t>The timing of data arrival are determined when compilation</a:t>
            </a:r>
          </a:p>
        </p:txBody>
      </p:sp>
      <p:grpSp>
        <p:nvGrpSpPr>
          <p:cNvPr id="3" name="Group 2">
            <a:extLst>
              <a:ext uri="{FF2B5EF4-FFF2-40B4-BE49-F238E27FC236}">
                <a16:creationId xmlns:a16="http://schemas.microsoft.com/office/drawing/2014/main" id="{FD400306-765E-5549-B08F-8A7742210A71}"/>
              </a:ext>
            </a:extLst>
          </p:cNvPr>
          <p:cNvGrpSpPr/>
          <p:nvPr/>
        </p:nvGrpSpPr>
        <p:grpSpPr>
          <a:xfrm>
            <a:off x="1049366" y="4670072"/>
            <a:ext cx="1589532" cy="1600604"/>
            <a:chOff x="5331033" y="5061643"/>
            <a:chExt cx="1589532" cy="1600604"/>
          </a:xfrm>
        </p:grpSpPr>
        <p:cxnSp>
          <p:nvCxnSpPr>
            <p:cNvPr id="118" name="Straight Connector 117">
              <a:extLst>
                <a:ext uri="{FF2B5EF4-FFF2-40B4-BE49-F238E27FC236}">
                  <a16:creationId xmlns:a16="http://schemas.microsoft.com/office/drawing/2014/main" id="{4AC291D4-7C80-4AFE-8813-76D9722A8BB0}"/>
                </a:ext>
              </a:extLst>
            </p:cNvPr>
            <p:cNvCxnSpPr>
              <a:cxnSpLocks/>
              <a:stCxn id="122" idx="3"/>
              <a:endCxn id="123" idx="7"/>
            </p:cNvCxnSpPr>
            <p:nvPr/>
          </p:nvCxnSpPr>
          <p:spPr>
            <a:xfrm flipH="1">
              <a:off x="5415586" y="5900594"/>
              <a:ext cx="675190" cy="6771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D813CAD6-2815-49F9-97D7-535E5651BF3D}"/>
                </a:ext>
              </a:extLst>
            </p:cNvPr>
            <p:cNvCxnSpPr>
              <a:cxnSpLocks/>
              <a:stCxn id="121" idx="5"/>
              <a:endCxn id="124" idx="1"/>
            </p:cNvCxnSpPr>
            <p:nvPr/>
          </p:nvCxnSpPr>
          <p:spPr>
            <a:xfrm>
              <a:off x="5415586" y="5903520"/>
              <a:ext cx="675190" cy="67417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20" name="Rectangle 119">
              <a:extLst>
                <a:ext uri="{FF2B5EF4-FFF2-40B4-BE49-F238E27FC236}">
                  <a16:creationId xmlns:a16="http://schemas.microsoft.com/office/drawing/2014/main" id="{50F217A0-2220-4293-B2E8-D56EF2248B7C}"/>
                </a:ext>
              </a:extLst>
            </p:cNvPr>
            <p:cNvSpPr/>
            <p:nvPr/>
          </p:nvSpPr>
          <p:spPr>
            <a:xfrm>
              <a:off x="5529153" y="6017087"/>
              <a:ext cx="448056" cy="447040"/>
            </a:xfrm>
            <a:prstGeom prst="rect">
              <a:avLst/>
            </a:prstGeom>
            <a:solidFill>
              <a:srgbClr val="C7A1E3"/>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120">
              <a:extLst>
                <a:ext uri="{FF2B5EF4-FFF2-40B4-BE49-F238E27FC236}">
                  <a16:creationId xmlns:a16="http://schemas.microsoft.com/office/drawing/2014/main" id="{A1626764-4275-4B35-A546-C89050992B40}"/>
                </a:ext>
              </a:extLst>
            </p:cNvPr>
            <p:cNvSpPr/>
            <p:nvPr/>
          </p:nvSpPr>
          <p:spPr>
            <a:xfrm>
              <a:off x="5331033" y="5818967"/>
              <a:ext cx="99060" cy="99060"/>
            </a:xfrm>
            <a:prstGeom prst="ellipse">
              <a:avLst/>
            </a:prstGeom>
            <a:solidFill>
              <a:schemeClr val="accent2">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121">
              <a:extLst>
                <a:ext uri="{FF2B5EF4-FFF2-40B4-BE49-F238E27FC236}">
                  <a16:creationId xmlns:a16="http://schemas.microsoft.com/office/drawing/2014/main" id="{5C1C2131-EFE9-4FE2-B981-2F5CBC32B7BA}"/>
                </a:ext>
              </a:extLst>
            </p:cNvPr>
            <p:cNvSpPr/>
            <p:nvPr/>
          </p:nvSpPr>
          <p:spPr>
            <a:xfrm>
              <a:off x="6076269" y="5816041"/>
              <a:ext cx="99060" cy="99060"/>
            </a:xfrm>
            <a:prstGeom prst="ellipse">
              <a:avLst/>
            </a:prstGeom>
            <a:solidFill>
              <a:schemeClr val="accent2">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a:extLst>
                <a:ext uri="{FF2B5EF4-FFF2-40B4-BE49-F238E27FC236}">
                  <a16:creationId xmlns:a16="http://schemas.microsoft.com/office/drawing/2014/main" id="{7C53ACA5-F22E-4167-ABCC-E2D33A18AB47}"/>
                </a:ext>
              </a:extLst>
            </p:cNvPr>
            <p:cNvSpPr/>
            <p:nvPr/>
          </p:nvSpPr>
          <p:spPr>
            <a:xfrm>
              <a:off x="5331033" y="6563187"/>
              <a:ext cx="99060" cy="99060"/>
            </a:xfrm>
            <a:prstGeom prst="ellipse">
              <a:avLst/>
            </a:prstGeom>
            <a:solidFill>
              <a:schemeClr val="accent2">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23">
              <a:extLst>
                <a:ext uri="{FF2B5EF4-FFF2-40B4-BE49-F238E27FC236}">
                  <a16:creationId xmlns:a16="http://schemas.microsoft.com/office/drawing/2014/main" id="{70B2A472-2285-46C9-AB2C-108A7F8F01C7}"/>
                </a:ext>
              </a:extLst>
            </p:cNvPr>
            <p:cNvSpPr/>
            <p:nvPr/>
          </p:nvSpPr>
          <p:spPr>
            <a:xfrm>
              <a:off x="6076269" y="6563187"/>
              <a:ext cx="99060" cy="99060"/>
            </a:xfrm>
            <a:prstGeom prst="ellipse">
              <a:avLst/>
            </a:prstGeom>
            <a:solidFill>
              <a:schemeClr val="accent2">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5" name="Straight Connector 124">
              <a:extLst>
                <a:ext uri="{FF2B5EF4-FFF2-40B4-BE49-F238E27FC236}">
                  <a16:creationId xmlns:a16="http://schemas.microsoft.com/office/drawing/2014/main" id="{597ED3A7-AC42-48D4-8E26-6026E6172C4E}"/>
                </a:ext>
              </a:extLst>
            </p:cNvPr>
            <p:cNvCxnSpPr>
              <a:cxnSpLocks/>
              <a:stCxn id="122" idx="4"/>
              <a:endCxn id="124" idx="0"/>
            </p:cNvCxnSpPr>
            <p:nvPr/>
          </p:nvCxnSpPr>
          <p:spPr>
            <a:xfrm>
              <a:off x="6125799" y="5915101"/>
              <a:ext cx="0" cy="64808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43F0AED3-E264-4629-8B03-B9332D27F044}"/>
                </a:ext>
              </a:extLst>
            </p:cNvPr>
            <p:cNvCxnSpPr>
              <a:cxnSpLocks/>
              <a:stCxn id="123" idx="6"/>
              <a:endCxn id="124" idx="2"/>
            </p:cNvCxnSpPr>
            <p:nvPr/>
          </p:nvCxnSpPr>
          <p:spPr>
            <a:xfrm>
              <a:off x="5430093" y="6612717"/>
              <a:ext cx="64617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9A43BD5C-7A57-47E1-990E-A3C8F207584C}"/>
                </a:ext>
              </a:extLst>
            </p:cNvPr>
            <p:cNvCxnSpPr>
              <a:cxnSpLocks/>
              <a:stCxn id="121" idx="4"/>
              <a:endCxn id="123" idx="0"/>
            </p:cNvCxnSpPr>
            <p:nvPr/>
          </p:nvCxnSpPr>
          <p:spPr>
            <a:xfrm>
              <a:off x="5380563" y="5918027"/>
              <a:ext cx="0" cy="64516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FBB0B560-849A-4EA8-B41D-76B22B17B4EE}"/>
                </a:ext>
              </a:extLst>
            </p:cNvPr>
            <p:cNvCxnSpPr>
              <a:cxnSpLocks/>
              <a:stCxn id="121" idx="6"/>
              <a:endCxn id="122" idx="2"/>
            </p:cNvCxnSpPr>
            <p:nvPr/>
          </p:nvCxnSpPr>
          <p:spPr>
            <a:xfrm flipV="1">
              <a:off x="5430093" y="5865571"/>
              <a:ext cx="646176" cy="292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02BE1B89-7BD3-4108-BD13-FDECBF00002A}"/>
                </a:ext>
              </a:extLst>
            </p:cNvPr>
            <p:cNvCxnSpPr>
              <a:cxnSpLocks/>
              <a:stCxn id="132" idx="3"/>
              <a:endCxn id="124" idx="7"/>
            </p:cNvCxnSpPr>
            <p:nvPr/>
          </p:nvCxnSpPr>
          <p:spPr>
            <a:xfrm flipH="1">
              <a:off x="6160822" y="5900594"/>
              <a:ext cx="675190" cy="6771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574E64A4-EB61-4C8A-A118-CCADAF4995F0}"/>
                </a:ext>
              </a:extLst>
            </p:cNvPr>
            <p:cNvCxnSpPr>
              <a:cxnSpLocks/>
              <a:stCxn id="122" idx="5"/>
              <a:endCxn id="133" idx="1"/>
            </p:cNvCxnSpPr>
            <p:nvPr/>
          </p:nvCxnSpPr>
          <p:spPr>
            <a:xfrm>
              <a:off x="6160822" y="5900594"/>
              <a:ext cx="675190" cy="6771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31" name="Rectangle 130">
              <a:extLst>
                <a:ext uri="{FF2B5EF4-FFF2-40B4-BE49-F238E27FC236}">
                  <a16:creationId xmlns:a16="http://schemas.microsoft.com/office/drawing/2014/main" id="{10A14AA5-AC12-4B67-8283-E913416CB1F6}"/>
                </a:ext>
              </a:extLst>
            </p:cNvPr>
            <p:cNvSpPr/>
            <p:nvPr/>
          </p:nvSpPr>
          <p:spPr>
            <a:xfrm>
              <a:off x="6274389" y="6017087"/>
              <a:ext cx="448056" cy="447040"/>
            </a:xfrm>
            <a:prstGeom prst="rect">
              <a:avLst/>
            </a:prstGeom>
            <a:solidFill>
              <a:srgbClr val="C7A1E3"/>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C24FD620-B976-4A89-89EB-A8A233A5FC34}"/>
                </a:ext>
              </a:extLst>
            </p:cNvPr>
            <p:cNvSpPr/>
            <p:nvPr/>
          </p:nvSpPr>
          <p:spPr>
            <a:xfrm>
              <a:off x="6821505" y="5816041"/>
              <a:ext cx="99060" cy="99060"/>
            </a:xfrm>
            <a:prstGeom prst="ellipse">
              <a:avLst/>
            </a:prstGeom>
            <a:solidFill>
              <a:schemeClr val="accent2">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F79B1937-BD32-4A57-B494-95F7A936DEB3}"/>
                </a:ext>
              </a:extLst>
            </p:cNvPr>
            <p:cNvSpPr/>
            <p:nvPr/>
          </p:nvSpPr>
          <p:spPr>
            <a:xfrm>
              <a:off x="6821505" y="6563187"/>
              <a:ext cx="99060" cy="99060"/>
            </a:xfrm>
            <a:prstGeom prst="ellipse">
              <a:avLst/>
            </a:prstGeom>
            <a:solidFill>
              <a:schemeClr val="accent2">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4" name="Straight Connector 133">
              <a:extLst>
                <a:ext uri="{FF2B5EF4-FFF2-40B4-BE49-F238E27FC236}">
                  <a16:creationId xmlns:a16="http://schemas.microsoft.com/office/drawing/2014/main" id="{373E0561-06DF-4813-844A-131AABF2CBC1}"/>
                </a:ext>
              </a:extLst>
            </p:cNvPr>
            <p:cNvCxnSpPr>
              <a:cxnSpLocks/>
              <a:stCxn id="132" idx="4"/>
              <a:endCxn id="133" idx="0"/>
            </p:cNvCxnSpPr>
            <p:nvPr/>
          </p:nvCxnSpPr>
          <p:spPr>
            <a:xfrm>
              <a:off x="6871035" y="5915101"/>
              <a:ext cx="0" cy="64808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E3AE9E78-D20B-4F8F-8AB0-86413B1FEDDB}"/>
                </a:ext>
              </a:extLst>
            </p:cNvPr>
            <p:cNvCxnSpPr>
              <a:cxnSpLocks/>
              <a:stCxn id="124" idx="6"/>
              <a:endCxn id="133" idx="2"/>
            </p:cNvCxnSpPr>
            <p:nvPr/>
          </p:nvCxnSpPr>
          <p:spPr>
            <a:xfrm>
              <a:off x="6175329" y="6612717"/>
              <a:ext cx="64617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87560BF9-EDFF-4FDD-B640-6AAE8EBCC9BB}"/>
                </a:ext>
              </a:extLst>
            </p:cNvPr>
            <p:cNvCxnSpPr>
              <a:cxnSpLocks/>
              <a:stCxn id="122" idx="6"/>
              <a:endCxn id="132" idx="2"/>
            </p:cNvCxnSpPr>
            <p:nvPr/>
          </p:nvCxnSpPr>
          <p:spPr>
            <a:xfrm>
              <a:off x="6175329" y="5865571"/>
              <a:ext cx="64617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5922A82C-CC51-4FE9-879E-CBB715040BC2}"/>
                </a:ext>
              </a:extLst>
            </p:cNvPr>
            <p:cNvCxnSpPr>
              <a:cxnSpLocks/>
              <a:stCxn id="169" idx="3"/>
            </p:cNvCxnSpPr>
            <p:nvPr/>
          </p:nvCxnSpPr>
          <p:spPr>
            <a:xfrm flipH="1">
              <a:off x="5415586" y="5147658"/>
              <a:ext cx="675190" cy="6771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72855E54-F1CA-4774-BA22-9FEFF15B49A9}"/>
                </a:ext>
              </a:extLst>
            </p:cNvPr>
            <p:cNvCxnSpPr>
              <a:cxnSpLocks/>
              <a:stCxn id="168" idx="5"/>
            </p:cNvCxnSpPr>
            <p:nvPr/>
          </p:nvCxnSpPr>
          <p:spPr>
            <a:xfrm>
              <a:off x="5415586" y="5150584"/>
              <a:ext cx="675190" cy="67417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67" name="Rectangle 166">
              <a:extLst>
                <a:ext uri="{FF2B5EF4-FFF2-40B4-BE49-F238E27FC236}">
                  <a16:creationId xmlns:a16="http://schemas.microsoft.com/office/drawing/2014/main" id="{9C016BFD-8C53-4A2C-B734-3920E028998D}"/>
                </a:ext>
              </a:extLst>
            </p:cNvPr>
            <p:cNvSpPr/>
            <p:nvPr/>
          </p:nvSpPr>
          <p:spPr>
            <a:xfrm>
              <a:off x="5529153" y="5264151"/>
              <a:ext cx="448056" cy="447040"/>
            </a:xfrm>
            <a:prstGeom prst="rect">
              <a:avLst/>
            </a:prstGeom>
            <a:solidFill>
              <a:srgbClr val="C7A1E3"/>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Oval 167">
              <a:extLst>
                <a:ext uri="{FF2B5EF4-FFF2-40B4-BE49-F238E27FC236}">
                  <a16:creationId xmlns:a16="http://schemas.microsoft.com/office/drawing/2014/main" id="{5FB07C2B-159E-4C5F-8376-3E265B5547D5}"/>
                </a:ext>
              </a:extLst>
            </p:cNvPr>
            <p:cNvSpPr/>
            <p:nvPr/>
          </p:nvSpPr>
          <p:spPr>
            <a:xfrm>
              <a:off x="5331033" y="5066031"/>
              <a:ext cx="99060" cy="99060"/>
            </a:xfrm>
            <a:prstGeom prst="ellipse">
              <a:avLst/>
            </a:prstGeom>
            <a:solidFill>
              <a:schemeClr val="accent2">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Oval 168">
              <a:extLst>
                <a:ext uri="{FF2B5EF4-FFF2-40B4-BE49-F238E27FC236}">
                  <a16:creationId xmlns:a16="http://schemas.microsoft.com/office/drawing/2014/main" id="{D68DFC66-8F98-4AF2-B373-E4810210B603}"/>
                </a:ext>
              </a:extLst>
            </p:cNvPr>
            <p:cNvSpPr/>
            <p:nvPr/>
          </p:nvSpPr>
          <p:spPr>
            <a:xfrm>
              <a:off x="6076269" y="5063105"/>
              <a:ext cx="99060" cy="99060"/>
            </a:xfrm>
            <a:prstGeom prst="ellipse">
              <a:avLst/>
            </a:prstGeom>
            <a:solidFill>
              <a:schemeClr val="accent2">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0" name="Straight Connector 169">
              <a:extLst>
                <a:ext uri="{FF2B5EF4-FFF2-40B4-BE49-F238E27FC236}">
                  <a16:creationId xmlns:a16="http://schemas.microsoft.com/office/drawing/2014/main" id="{3AFCE688-2982-4266-8BD6-7239D10E41C9}"/>
                </a:ext>
              </a:extLst>
            </p:cNvPr>
            <p:cNvCxnSpPr>
              <a:cxnSpLocks/>
              <a:stCxn id="169" idx="4"/>
            </p:cNvCxnSpPr>
            <p:nvPr/>
          </p:nvCxnSpPr>
          <p:spPr>
            <a:xfrm>
              <a:off x="6125799" y="5162165"/>
              <a:ext cx="0" cy="64808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C46BAE6C-59AE-4B27-8A62-2FA496A82AF6}"/>
                </a:ext>
              </a:extLst>
            </p:cNvPr>
            <p:cNvCxnSpPr>
              <a:cxnSpLocks/>
              <a:stCxn id="168" idx="4"/>
            </p:cNvCxnSpPr>
            <p:nvPr/>
          </p:nvCxnSpPr>
          <p:spPr>
            <a:xfrm>
              <a:off x="5380563" y="5165091"/>
              <a:ext cx="0" cy="64516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5C74AD4E-C29A-4D63-BD88-AF8EA74237D2}"/>
                </a:ext>
              </a:extLst>
            </p:cNvPr>
            <p:cNvCxnSpPr>
              <a:cxnSpLocks/>
              <a:stCxn id="168" idx="6"/>
              <a:endCxn id="169" idx="2"/>
            </p:cNvCxnSpPr>
            <p:nvPr/>
          </p:nvCxnSpPr>
          <p:spPr>
            <a:xfrm flipV="1">
              <a:off x="5430093" y="5112635"/>
              <a:ext cx="646176" cy="292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DC1249FC-01F5-4EBC-9E16-616592D4E41D}"/>
                </a:ext>
              </a:extLst>
            </p:cNvPr>
            <p:cNvCxnSpPr>
              <a:cxnSpLocks/>
              <a:stCxn id="176" idx="3"/>
            </p:cNvCxnSpPr>
            <p:nvPr/>
          </p:nvCxnSpPr>
          <p:spPr>
            <a:xfrm flipH="1">
              <a:off x="6160822" y="5146196"/>
              <a:ext cx="675190" cy="6771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FE9D0F0F-6F25-4265-90C1-3C4F5E774A4E}"/>
                </a:ext>
              </a:extLst>
            </p:cNvPr>
            <p:cNvCxnSpPr>
              <a:cxnSpLocks/>
            </p:cNvCxnSpPr>
            <p:nvPr/>
          </p:nvCxnSpPr>
          <p:spPr>
            <a:xfrm>
              <a:off x="6160822" y="5149122"/>
              <a:ext cx="675190" cy="67417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75" name="Rectangle 174">
              <a:extLst>
                <a:ext uri="{FF2B5EF4-FFF2-40B4-BE49-F238E27FC236}">
                  <a16:creationId xmlns:a16="http://schemas.microsoft.com/office/drawing/2014/main" id="{4DB60642-FD22-44B1-860E-6153C64E5E30}"/>
                </a:ext>
              </a:extLst>
            </p:cNvPr>
            <p:cNvSpPr/>
            <p:nvPr/>
          </p:nvSpPr>
          <p:spPr>
            <a:xfrm>
              <a:off x="6274389" y="5262689"/>
              <a:ext cx="448056" cy="447040"/>
            </a:xfrm>
            <a:prstGeom prst="rect">
              <a:avLst/>
            </a:prstGeom>
            <a:solidFill>
              <a:srgbClr val="C7A1E3"/>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Oval 175">
              <a:extLst>
                <a:ext uri="{FF2B5EF4-FFF2-40B4-BE49-F238E27FC236}">
                  <a16:creationId xmlns:a16="http://schemas.microsoft.com/office/drawing/2014/main" id="{66D2E9BF-D586-4B26-8328-FDD3C878FE5D}"/>
                </a:ext>
              </a:extLst>
            </p:cNvPr>
            <p:cNvSpPr/>
            <p:nvPr/>
          </p:nvSpPr>
          <p:spPr>
            <a:xfrm>
              <a:off x="6821505" y="5061643"/>
              <a:ext cx="99060" cy="99060"/>
            </a:xfrm>
            <a:prstGeom prst="ellipse">
              <a:avLst/>
            </a:prstGeom>
            <a:solidFill>
              <a:schemeClr val="accent2">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7" name="Straight Connector 176">
              <a:extLst>
                <a:ext uri="{FF2B5EF4-FFF2-40B4-BE49-F238E27FC236}">
                  <a16:creationId xmlns:a16="http://schemas.microsoft.com/office/drawing/2014/main" id="{57135F9F-FCB6-4E50-BFAB-C0883F06D786}"/>
                </a:ext>
              </a:extLst>
            </p:cNvPr>
            <p:cNvCxnSpPr>
              <a:cxnSpLocks/>
              <a:stCxn id="176" idx="4"/>
            </p:cNvCxnSpPr>
            <p:nvPr/>
          </p:nvCxnSpPr>
          <p:spPr>
            <a:xfrm>
              <a:off x="6871035" y="5160703"/>
              <a:ext cx="0" cy="64808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id="{AF66E573-7DB9-40DC-B88D-7E6785A2C6E3}"/>
                </a:ext>
              </a:extLst>
            </p:cNvPr>
            <p:cNvCxnSpPr>
              <a:cxnSpLocks/>
              <a:endCxn id="176" idx="2"/>
            </p:cNvCxnSpPr>
            <p:nvPr/>
          </p:nvCxnSpPr>
          <p:spPr>
            <a:xfrm flipV="1">
              <a:off x="6175329" y="5111173"/>
              <a:ext cx="646176" cy="292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4" name="Group 3">
            <a:extLst>
              <a:ext uri="{FF2B5EF4-FFF2-40B4-BE49-F238E27FC236}">
                <a16:creationId xmlns:a16="http://schemas.microsoft.com/office/drawing/2014/main" id="{FA71B92F-462F-5646-92C9-E614A3A1C33C}"/>
              </a:ext>
            </a:extLst>
          </p:cNvPr>
          <p:cNvGrpSpPr/>
          <p:nvPr/>
        </p:nvGrpSpPr>
        <p:grpSpPr>
          <a:xfrm>
            <a:off x="1222168" y="4858992"/>
            <a:ext cx="1195933" cy="1333536"/>
            <a:chOff x="5503835" y="5250563"/>
            <a:chExt cx="1195933" cy="1333536"/>
          </a:xfrm>
        </p:grpSpPr>
        <p:sp>
          <p:nvSpPr>
            <p:cNvPr id="201" name="Oval 200">
              <a:extLst>
                <a:ext uri="{FF2B5EF4-FFF2-40B4-BE49-F238E27FC236}">
                  <a16:creationId xmlns:a16="http://schemas.microsoft.com/office/drawing/2014/main" id="{70771DDE-5EE8-4493-A72C-7D632FD22B86}"/>
                </a:ext>
              </a:extLst>
            </p:cNvPr>
            <p:cNvSpPr/>
            <p:nvPr/>
          </p:nvSpPr>
          <p:spPr>
            <a:xfrm>
              <a:off x="5503835" y="5266661"/>
              <a:ext cx="249346" cy="249346"/>
            </a:xfrm>
            <a:prstGeom prst="ellipse">
              <a:avLst/>
            </a:prstGeom>
            <a:solidFill>
              <a:schemeClr val="accent5">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2800" b="1">
                  <a:solidFill>
                    <a:schemeClr val="tx1"/>
                  </a:solidFill>
                </a:rPr>
                <a:t>＋</a:t>
              </a:r>
              <a:endParaRPr lang="en-US" b="1">
                <a:solidFill>
                  <a:schemeClr val="tx1"/>
                </a:solidFill>
              </a:endParaRPr>
            </a:p>
          </p:txBody>
        </p:sp>
        <p:sp>
          <p:nvSpPr>
            <p:cNvPr id="202" name="Oval 201">
              <a:extLst>
                <a:ext uri="{FF2B5EF4-FFF2-40B4-BE49-F238E27FC236}">
                  <a16:creationId xmlns:a16="http://schemas.microsoft.com/office/drawing/2014/main" id="{1F463BC4-7C73-4995-B7AB-FA338984A347}"/>
                </a:ext>
              </a:extLst>
            </p:cNvPr>
            <p:cNvSpPr/>
            <p:nvPr/>
          </p:nvSpPr>
          <p:spPr>
            <a:xfrm>
              <a:off x="5728220" y="5456193"/>
              <a:ext cx="262775" cy="262775"/>
            </a:xfrm>
            <a:prstGeom prst="ellipse">
              <a:avLst/>
            </a:prstGeom>
            <a:solidFill>
              <a:schemeClr val="accent5">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b="1">
                  <a:solidFill>
                    <a:schemeClr val="tx1"/>
                  </a:solidFill>
                </a:rPr>
                <a:t>&gt;&gt;</a:t>
              </a:r>
              <a:endParaRPr lang="en-US" sz="1200" b="1">
                <a:solidFill>
                  <a:schemeClr val="tx1"/>
                </a:solidFill>
              </a:endParaRPr>
            </a:p>
          </p:txBody>
        </p:sp>
        <p:sp>
          <p:nvSpPr>
            <p:cNvPr id="207" name="Freeform: Shape 206">
              <a:extLst>
                <a:ext uri="{FF2B5EF4-FFF2-40B4-BE49-F238E27FC236}">
                  <a16:creationId xmlns:a16="http://schemas.microsoft.com/office/drawing/2014/main" id="{89094564-5465-4ED2-989C-0A92A11A1340}"/>
                </a:ext>
              </a:extLst>
            </p:cNvPr>
            <p:cNvSpPr/>
            <p:nvPr/>
          </p:nvSpPr>
          <p:spPr>
            <a:xfrm rot="19130470" flipH="1">
              <a:off x="5784355" y="5250563"/>
              <a:ext cx="105830" cy="221799"/>
            </a:xfrm>
            <a:custGeom>
              <a:avLst/>
              <a:gdLst>
                <a:gd name="connsiteX0" fmla="*/ 152521 w 152521"/>
                <a:gd name="connsiteY0" fmla="*/ 0 h 304800"/>
                <a:gd name="connsiteX1" fmla="*/ 121 w 152521"/>
                <a:gd name="connsiteY1" fmla="*/ 152400 h 304800"/>
                <a:gd name="connsiteX2" fmla="*/ 132201 w 152521"/>
                <a:gd name="connsiteY2" fmla="*/ 304800 h 304800"/>
              </a:gdLst>
              <a:ahLst/>
              <a:cxnLst>
                <a:cxn ang="0">
                  <a:pos x="connsiteX0" y="connsiteY0"/>
                </a:cxn>
                <a:cxn ang="0">
                  <a:pos x="connsiteX1" y="connsiteY1"/>
                </a:cxn>
                <a:cxn ang="0">
                  <a:pos x="connsiteX2" y="connsiteY2"/>
                </a:cxn>
              </a:cxnLst>
              <a:rect l="l" t="t" r="r" b="b"/>
              <a:pathLst>
                <a:path w="152521" h="304800">
                  <a:moveTo>
                    <a:pt x="152521" y="0"/>
                  </a:moveTo>
                  <a:cubicBezTo>
                    <a:pt x="78014" y="50800"/>
                    <a:pt x="3508" y="101600"/>
                    <a:pt x="121" y="152400"/>
                  </a:cubicBezTo>
                  <a:cubicBezTo>
                    <a:pt x="-3266" y="203200"/>
                    <a:pt x="64467" y="254000"/>
                    <a:pt x="132201" y="304800"/>
                  </a:cubicBezTo>
                </a:path>
              </a:pathLst>
            </a:custGeom>
            <a:noFill/>
            <a:ln w="25400">
              <a:solidFill>
                <a:schemeClr val="tx1"/>
              </a:solidFill>
              <a:prstDash val="solid"/>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a:extLst>
                <a:ext uri="{FF2B5EF4-FFF2-40B4-BE49-F238E27FC236}">
                  <a16:creationId xmlns:a16="http://schemas.microsoft.com/office/drawing/2014/main" id="{A0D6C809-822E-47DD-BED1-249C01342056}"/>
                </a:ext>
              </a:extLst>
            </p:cNvPr>
            <p:cNvSpPr/>
            <p:nvPr/>
          </p:nvSpPr>
          <p:spPr>
            <a:xfrm>
              <a:off x="6288288" y="5287497"/>
              <a:ext cx="411480" cy="411480"/>
            </a:xfrm>
            <a:prstGeom prst="ellipse">
              <a:avLst/>
            </a:prstGeom>
            <a:solidFill>
              <a:schemeClr val="accent5">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lstStyle/>
            <a:p>
              <a:pPr algn="ctr"/>
              <a:r>
                <a:rPr lang="en-US">
                  <a:solidFill>
                    <a:schemeClr val="tx1"/>
                  </a:solidFill>
                </a:rPr>
                <a:t>✖️</a:t>
              </a:r>
              <a:endParaRPr lang="en-US" sz="3200">
                <a:solidFill>
                  <a:schemeClr val="tx1"/>
                </a:solidFill>
              </a:endParaRPr>
            </a:p>
          </p:txBody>
        </p:sp>
        <p:sp>
          <p:nvSpPr>
            <p:cNvPr id="209" name="Oval 208">
              <a:extLst>
                <a:ext uri="{FF2B5EF4-FFF2-40B4-BE49-F238E27FC236}">
                  <a16:creationId xmlns:a16="http://schemas.microsoft.com/office/drawing/2014/main" id="{A1D19349-889E-4961-B63D-8676BCBF582C}"/>
                </a:ext>
              </a:extLst>
            </p:cNvPr>
            <p:cNvSpPr/>
            <p:nvPr/>
          </p:nvSpPr>
          <p:spPr>
            <a:xfrm>
              <a:off x="6288019" y="6052246"/>
              <a:ext cx="411480" cy="411480"/>
            </a:xfrm>
            <a:prstGeom prst="ellipse">
              <a:avLst/>
            </a:prstGeom>
            <a:solidFill>
              <a:schemeClr val="accent5">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lstStyle/>
            <a:p>
              <a:pPr algn="ctr"/>
              <a:r>
                <a:rPr lang="en-US" dirty="0">
                  <a:solidFill>
                    <a:schemeClr val="tx1"/>
                  </a:solidFill>
                </a:rPr>
                <a:t>✖️</a:t>
              </a:r>
              <a:endParaRPr lang="en-US" sz="1100" dirty="0">
                <a:solidFill>
                  <a:schemeClr val="tx1"/>
                </a:solidFill>
              </a:endParaRPr>
            </a:p>
          </p:txBody>
        </p:sp>
        <p:sp>
          <p:nvSpPr>
            <p:cNvPr id="211" name="Oval 210">
              <a:extLst>
                <a:ext uri="{FF2B5EF4-FFF2-40B4-BE49-F238E27FC236}">
                  <a16:creationId xmlns:a16="http://schemas.microsoft.com/office/drawing/2014/main" id="{09E72861-2409-435B-A217-3F69C6AAF97A}"/>
                </a:ext>
              </a:extLst>
            </p:cNvPr>
            <p:cNvSpPr/>
            <p:nvPr/>
          </p:nvSpPr>
          <p:spPr>
            <a:xfrm>
              <a:off x="5548204" y="6038383"/>
              <a:ext cx="411480" cy="411480"/>
            </a:xfrm>
            <a:prstGeom prst="ellipse">
              <a:avLst/>
            </a:prstGeom>
            <a:solidFill>
              <a:schemeClr val="accent5">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45720" rIns="0" bIns="0" rtlCol="0" anchor="ctr"/>
            <a:lstStyle/>
            <a:p>
              <a:pPr algn="ctr"/>
              <a:r>
                <a:rPr lang="en-US" altLang="zh-CN" sz="2000" b="1">
                  <a:solidFill>
                    <a:schemeClr val="tx1"/>
                  </a:solidFill>
                </a:rPr>
                <a:t>➖</a:t>
              </a:r>
              <a:endParaRPr lang="en-US" sz="1100" b="1">
                <a:solidFill>
                  <a:schemeClr val="tx1"/>
                </a:solidFill>
              </a:endParaRPr>
            </a:p>
          </p:txBody>
        </p:sp>
        <p:cxnSp>
          <p:nvCxnSpPr>
            <p:cNvPr id="222" name="Straight Arrow Connector 221">
              <a:extLst>
                <a:ext uri="{FF2B5EF4-FFF2-40B4-BE49-F238E27FC236}">
                  <a16:creationId xmlns:a16="http://schemas.microsoft.com/office/drawing/2014/main" id="{76A0919D-A713-44C5-82CB-B184AA0AFE6F}"/>
                </a:ext>
              </a:extLst>
            </p:cNvPr>
            <p:cNvCxnSpPr>
              <a:cxnSpLocks/>
              <a:stCxn id="208" idx="3"/>
              <a:endCxn id="211" idx="7"/>
            </p:cNvCxnSpPr>
            <p:nvPr/>
          </p:nvCxnSpPr>
          <p:spPr>
            <a:xfrm flipH="1">
              <a:off x="5899424" y="5638717"/>
              <a:ext cx="449124" cy="45992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5" name="Freeform: Shape 234">
              <a:extLst>
                <a:ext uri="{FF2B5EF4-FFF2-40B4-BE49-F238E27FC236}">
                  <a16:creationId xmlns:a16="http://schemas.microsoft.com/office/drawing/2014/main" id="{5FF76F73-486C-4042-A539-BE4E1CDE7098}"/>
                </a:ext>
              </a:extLst>
            </p:cNvPr>
            <p:cNvSpPr/>
            <p:nvPr/>
          </p:nvSpPr>
          <p:spPr>
            <a:xfrm rot="5400000" flipH="1">
              <a:off x="6004746" y="6272792"/>
              <a:ext cx="223238" cy="399375"/>
            </a:xfrm>
            <a:custGeom>
              <a:avLst/>
              <a:gdLst>
                <a:gd name="connsiteX0" fmla="*/ 152521 w 152521"/>
                <a:gd name="connsiteY0" fmla="*/ 0 h 304800"/>
                <a:gd name="connsiteX1" fmla="*/ 121 w 152521"/>
                <a:gd name="connsiteY1" fmla="*/ 152400 h 304800"/>
                <a:gd name="connsiteX2" fmla="*/ 132201 w 152521"/>
                <a:gd name="connsiteY2" fmla="*/ 304800 h 304800"/>
              </a:gdLst>
              <a:ahLst/>
              <a:cxnLst>
                <a:cxn ang="0">
                  <a:pos x="connsiteX0" y="connsiteY0"/>
                </a:cxn>
                <a:cxn ang="0">
                  <a:pos x="connsiteX1" y="connsiteY1"/>
                </a:cxn>
                <a:cxn ang="0">
                  <a:pos x="connsiteX2" y="connsiteY2"/>
                </a:cxn>
              </a:cxnLst>
              <a:rect l="l" t="t" r="r" b="b"/>
              <a:pathLst>
                <a:path w="152521" h="304800">
                  <a:moveTo>
                    <a:pt x="152521" y="0"/>
                  </a:moveTo>
                  <a:cubicBezTo>
                    <a:pt x="78014" y="50800"/>
                    <a:pt x="3508" y="101600"/>
                    <a:pt x="121" y="152400"/>
                  </a:cubicBezTo>
                  <a:cubicBezTo>
                    <a:pt x="-3266" y="203200"/>
                    <a:pt x="64467" y="254000"/>
                    <a:pt x="132201" y="304800"/>
                  </a:cubicBezTo>
                </a:path>
              </a:pathLst>
            </a:custGeom>
            <a:noFill/>
            <a:ln w="25400">
              <a:solidFill>
                <a:schemeClr val="tx1"/>
              </a:solidFill>
              <a:prstDash val="solid"/>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4" name="Content Placeholder 2">
            <a:extLst>
              <a:ext uri="{FF2B5EF4-FFF2-40B4-BE49-F238E27FC236}">
                <a16:creationId xmlns:a16="http://schemas.microsoft.com/office/drawing/2014/main" id="{4431705C-6122-4232-A0CE-98C27CFC7BA2}"/>
              </a:ext>
            </a:extLst>
          </p:cNvPr>
          <p:cNvSpPr txBox="1">
            <a:spLocks/>
          </p:cNvSpPr>
          <p:nvPr/>
        </p:nvSpPr>
        <p:spPr>
          <a:xfrm>
            <a:off x="498592" y="2227617"/>
            <a:ext cx="4260059" cy="176400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Multiple instructions shared PE</a:t>
            </a:r>
          </a:p>
          <a:p>
            <a:r>
              <a:rPr lang="en-US" dirty="0"/>
              <a:t>Dynamically scheduled execution</a:t>
            </a:r>
          </a:p>
        </p:txBody>
      </p:sp>
      <p:sp>
        <p:nvSpPr>
          <p:cNvPr id="137" name="Content Placeholder 2">
            <a:extLst>
              <a:ext uri="{FF2B5EF4-FFF2-40B4-BE49-F238E27FC236}">
                <a16:creationId xmlns:a16="http://schemas.microsoft.com/office/drawing/2014/main" id="{79DAE01D-6944-464D-AD17-D1FDD5C99D93}"/>
              </a:ext>
            </a:extLst>
          </p:cNvPr>
          <p:cNvSpPr txBox="1">
            <a:spLocks/>
          </p:cNvSpPr>
          <p:nvPr/>
        </p:nvSpPr>
        <p:spPr>
          <a:xfrm>
            <a:off x="9082162" y="3851832"/>
            <a:ext cx="3080968" cy="91729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b="1" dirty="0"/>
              <a:t>Dependence Graph</a:t>
            </a:r>
          </a:p>
        </p:txBody>
      </p:sp>
      <p:sp>
        <p:nvSpPr>
          <p:cNvPr id="37" name="TextBox 36">
            <a:extLst>
              <a:ext uri="{FF2B5EF4-FFF2-40B4-BE49-F238E27FC236}">
                <a16:creationId xmlns:a16="http://schemas.microsoft.com/office/drawing/2014/main" id="{3E57F0FF-91ED-EB4E-9745-8711284C6A78}"/>
              </a:ext>
            </a:extLst>
          </p:cNvPr>
          <p:cNvSpPr txBox="1"/>
          <p:nvPr/>
        </p:nvSpPr>
        <p:spPr>
          <a:xfrm>
            <a:off x="334952" y="4063225"/>
            <a:ext cx="3017557" cy="584775"/>
          </a:xfrm>
          <a:prstGeom prst="rect">
            <a:avLst/>
          </a:prstGeom>
          <a:noFill/>
        </p:spPr>
        <p:txBody>
          <a:bodyPr wrap="none" rtlCol="0">
            <a:spAutoFit/>
          </a:bodyPr>
          <a:lstStyle/>
          <a:p>
            <a:r>
              <a:rPr lang="en-US" sz="3200" b="1" dirty="0"/>
              <a:t>Tagged Dataflow</a:t>
            </a:r>
          </a:p>
        </p:txBody>
      </p:sp>
      <p:sp>
        <p:nvSpPr>
          <p:cNvPr id="138" name="TextBox 137">
            <a:extLst>
              <a:ext uri="{FF2B5EF4-FFF2-40B4-BE49-F238E27FC236}">
                <a16:creationId xmlns:a16="http://schemas.microsoft.com/office/drawing/2014/main" id="{1460C890-869A-0B42-982B-5CB1DB296283}"/>
              </a:ext>
            </a:extLst>
          </p:cNvPr>
          <p:cNvSpPr txBox="1"/>
          <p:nvPr/>
        </p:nvSpPr>
        <p:spPr>
          <a:xfrm>
            <a:off x="5875433" y="4055212"/>
            <a:ext cx="1455848" cy="584775"/>
          </a:xfrm>
          <a:prstGeom prst="rect">
            <a:avLst/>
          </a:prstGeom>
          <a:noFill/>
        </p:spPr>
        <p:txBody>
          <a:bodyPr wrap="none" rtlCol="0">
            <a:spAutoFit/>
          </a:bodyPr>
          <a:lstStyle/>
          <a:p>
            <a:r>
              <a:rPr lang="en-US" sz="3200" b="1" dirty="0"/>
              <a:t>Systolic</a:t>
            </a:r>
          </a:p>
        </p:txBody>
      </p:sp>
      <p:sp>
        <p:nvSpPr>
          <p:cNvPr id="38" name="TextBox 37">
            <a:extLst>
              <a:ext uri="{FF2B5EF4-FFF2-40B4-BE49-F238E27FC236}">
                <a16:creationId xmlns:a16="http://schemas.microsoft.com/office/drawing/2014/main" id="{5FBAAC7B-2B3B-B94E-9CBE-BF94FBF3F87F}"/>
              </a:ext>
            </a:extLst>
          </p:cNvPr>
          <p:cNvSpPr txBox="1"/>
          <p:nvPr/>
        </p:nvSpPr>
        <p:spPr>
          <a:xfrm>
            <a:off x="2678468" y="5027683"/>
            <a:ext cx="1603324" cy="830997"/>
          </a:xfrm>
          <a:prstGeom prst="rect">
            <a:avLst/>
          </a:prstGeom>
          <a:noFill/>
        </p:spPr>
        <p:txBody>
          <a:bodyPr wrap="none" rtlCol="0">
            <a:spAutoFit/>
          </a:bodyPr>
          <a:lstStyle/>
          <a:p>
            <a:r>
              <a:rPr lang="en-US" sz="2400" b="1" dirty="0">
                <a:solidFill>
                  <a:srgbClr val="FF0000"/>
                </a:solidFill>
              </a:rPr>
              <a:t>5.8x Area</a:t>
            </a:r>
          </a:p>
          <a:p>
            <a:r>
              <a:rPr lang="en-US" sz="2400" b="1" dirty="0">
                <a:solidFill>
                  <a:srgbClr val="FF0000"/>
                </a:solidFill>
              </a:rPr>
              <a:t>4.2x Power</a:t>
            </a:r>
          </a:p>
        </p:txBody>
      </p:sp>
      <p:sp>
        <p:nvSpPr>
          <p:cNvPr id="139" name="Content Placeholder 2">
            <a:extLst>
              <a:ext uri="{FF2B5EF4-FFF2-40B4-BE49-F238E27FC236}">
                <a16:creationId xmlns:a16="http://schemas.microsoft.com/office/drawing/2014/main" id="{50DC4D5E-4E92-BC43-A1C0-6835A1477444}"/>
              </a:ext>
            </a:extLst>
          </p:cNvPr>
          <p:cNvSpPr txBox="1">
            <a:spLocks/>
          </p:cNvSpPr>
          <p:nvPr/>
        </p:nvSpPr>
        <p:spPr>
          <a:xfrm>
            <a:off x="498592" y="1151775"/>
            <a:ext cx="10708961" cy="82204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Architectures expose computing resource and on-chip network to programming interfaces</a:t>
            </a:r>
          </a:p>
        </p:txBody>
      </p:sp>
    </p:spTree>
    <p:extLst>
      <p:ext uri="{BB962C8B-B14F-4D97-AF65-F5344CB8AC3E}">
        <p14:creationId xmlns:p14="http://schemas.microsoft.com/office/powerpoint/2010/main" val="837051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44">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43">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44">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43">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4AB0CE1-A9E3-A74F-88B3-F9A9BEAC76ED}"/>
              </a:ext>
            </a:extLst>
          </p:cNvPr>
          <p:cNvSpPr>
            <a:spLocks noGrp="1"/>
          </p:cNvSpPr>
          <p:nvPr>
            <p:ph type="sldNum" sz="quarter" idx="12"/>
          </p:nvPr>
        </p:nvSpPr>
        <p:spPr/>
        <p:txBody>
          <a:bodyPr/>
          <a:lstStyle/>
          <a:p>
            <a:fld id="{1E977B67-EAC5-4BBB-8F41-E936E21C3F66}" type="slidenum">
              <a:rPr lang="en-US" smtClean="0"/>
              <a:t>7</a:t>
            </a:fld>
            <a:endParaRPr lang="en-US"/>
          </a:p>
        </p:txBody>
      </p:sp>
      <p:graphicFrame>
        <p:nvGraphicFramePr>
          <p:cNvPr id="8" name="Chart 7">
            <a:extLst>
              <a:ext uri="{FF2B5EF4-FFF2-40B4-BE49-F238E27FC236}">
                <a16:creationId xmlns:a16="http://schemas.microsoft.com/office/drawing/2014/main" id="{6A029B8D-5709-4CFB-A23F-E7EE9F7B3F35}"/>
              </a:ext>
            </a:extLst>
          </p:cNvPr>
          <p:cNvGraphicFramePr>
            <a:graphicFrameLocks/>
          </p:cNvGraphicFramePr>
          <p:nvPr>
            <p:extLst>
              <p:ext uri="{D42A27DB-BD31-4B8C-83A1-F6EECF244321}">
                <p14:modId xmlns:p14="http://schemas.microsoft.com/office/powerpoint/2010/main" val="3693969057"/>
              </p:ext>
            </p:extLst>
          </p:nvPr>
        </p:nvGraphicFramePr>
        <p:xfrm>
          <a:off x="0" y="0"/>
          <a:ext cx="12192000" cy="6858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BBC3B0A0-D622-8B4B-B293-BAE306625C4D}"/>
              </a:ext>
            </a:extLst>
          </p:cNvPr>
          <p:cNvSpPr txBox="1"/>
          <p:nvPr/>
        </p:nvSpPr>
        <p:spPr>
          <a:xfrm rot="16200000">
            <a:off x="-1995213" y="2729732"/>
            <a:ext cx="4575202" cy="584775"/>
          </a:xfrm>
          <a:prstGeom prst="rect">
            <a:avLst/>
          </a:prstGeom>
          <a:noFill/>
        </p:spPr>
        <p:txBody>
          <a:bodyPr wrap="square" rtlCol="0">
            <a:spAutoFit/>
          </a:bodyPr>
          <a:lstStyle/>
          <a:p>
            <a:r>
              <a:rPr lang="en-US" sz="2800" b="1" dirty="0"/>
              <a:t>% of the ideal </a:t>
            </a:r>
            <a:r>
              <a:rPr lang="en-US" sz="3200" b="1" dirty="0"/>
              <a:t>performance</a:t>
            </a:r>
            <a:endParaRPr lang="en-US" sz="2800" b="1" dirty="0"/>
          </a:p>
        </p:txBody>
      </p:sp>
    </p:spTree>
    <p:extLst>
      <p:ext uri="{BB962C8B-B14F-4D97-AF65-F5344CB8AC3E}">
        <p14:creationId xmlns:p14="http://schemas.microsoft.com/office/powerpoint/2010/main" val="26484613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1" name="Group 190">
            <a:extLst>
              <a:ext uri="{FF2B5EF4-FFF2-40B4-BE49-F238E27FC236}">
                <a16:creationId xmlns:a16="http://schemas.microsoft.com/office/drawing/2014/main" id="{A4410524-805B-C749-AFAA-37FEFEA5817C}"/>
              </a:ext>
            </a:extLst>
          </p:cNvPr>
          <p:cNvGrpSpPr/>
          <p:nvPr/>
        </p:nvGrpSpPr>
        <p:grpSpPr>
          <a:xfrm>
            <a:off x="8005345" y="2172751"/>
            <a:ext cx="3338670" cy="3607261"/>
            <a:chOff x="5485503" y="2893190"/>
            <a:chExt cx="3338670" cy="3607261"/>
          </a:xfrm>
        </p:grpSpPr>
        <p:sp>
          <p:nvSpPr>
            <p:cNvPr id="140" name="Rectangle 139">
              <a:extLst>
                <a:ext uri="{FF2B5EF4-FFF2-40B4-BE49-F238E27FC236}">
                  <a16:creationId xmlns:a16="http://schemas.microsoft.com/office/drawing/2014/main" id="{E60AD108-EB1E-AD4A-A031-25EA3EE1A0A4}"/>
                </a:ext>
              </a:extLst>
            </p:cNvPr>
            <p:cNvSpPr/>
            <p:nvPr/>
          </p:nvSpPr>
          <p:spPr>
            <a:xfrm>
              <a:off x="5485503" y="4333326"/>
              <a:ext cx="2235708" cy="328862"/>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Sync</a:t>
              </a:r>
            </a:p>
          </p:txBody>
        </p:sp>
        <p:sp>
          <p:nvSpPr>
            <p:cNvPr id="141" name="Rectangle 140">
              <a:extLst>
                <a:ext uri="{FF2B5EF4-FFF2-40B4-BE49-F238E27FC236}">
                  <a16:creationId xmlns:a16="http://schemas.microsoft.com/office/drawing/2014/main" id="{7CA02F28-13AB-8147-A3BB-D096AE4BD3AB}"/>
                </a:ext>
              </a:extLst>
            </p:cNvPr>
            <p:cNvSpPr/>
            <p:nvPr/>
          </p:nvSpPr>
          <p:spPr>
            <a:xfrm>
              <a:off x="5485503" y="6171589"/>
              <a:ext cx="2235704" cy="328862"/>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Sync</a:t>
              </a:r>
            </a:p>
          </p:txBody>
        </p:sp>
        <p:sp>
          <p:nvSpPr>
            <p:cNvPr id="143" name="Rectangle 142">
              <a:extLst>
                <a:ext uri="{FF2B5EF4-FFF2-40B4-BE49-F238E27FC236}">
                  <a16:creationId xmlns:a16="http://schemas.microsoft.com/office/drawing/2014/main" id="{6D33F184-E561-C642-BADD-377A71FC3718}"/>
                </a:ext>
              </a:extLst>
            </p:cNvPr>
            <p:cNvSpPr/>
            <p:nvPr/>
          </p:nvSpPr>
          <p:spPr>
            <a:xfrm>
              <a:off x="5485503" y="2914279"/>
              <a:ext cx="2235704" cy="10972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a:solidFill>
                    <a:schemeClr val="tx1"/>
                  </a:solidFill>
                </a:rPr>
                <a:t>Scratch Memory</a:t>
              </a:r>
            </a:p>
          </p:txBody>
        </p:sp>
        <p:sp>
          <p:nvSpPr>
            <p:cNvPr id="144" name="Rectangle 143">
              <a:extLst>
                <a:ext uri="{FF2B5EF4-FFF2-40B4-BE49-F238E27FC236}">
                  <a16:creationId xmlns:a16="http://schemas.microsoft.com/office/drawing/2014/main" id="{774D17C3-75EE-F047-ABC1-37E63BB966A9}"/>
                </a:ext>
              </a:extLst>
            </p:cNvPr>
            <p:cNvSpPr/>
            <p:nvPr/>
          </p:nvSpPr>
          <p:spPr>
            <a:xfrm>
              <a:off x="7219929" y="2958658"/>
              <a:ext cx="451752" cy="520711"/>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Ctrl</a:t>
              </a:r>
            </a:p>
          </p:txBody>
        </p:sp>
        <p:sp>
          <p:nvSpPr>
            <p:cNvPr id="148" name="Rectangle 147">
              <a:extLst>
                <a:ext uri="{FF2B5EF4-FFF2-40B4-BE49-F238E27FC236}">
                  <a16:creationId xmlns:a16="http://schemas.microsoft.com/office/drawing/2014/main" id="{085BEFE0-BB0B-0746-9464-4075591E858A}"/>
                </a:ext>
              </a:extLst>
            </p:cNvPr>
            <p:cNvSpPr/>
            <p:nvPr/>
          </p:nvSpPr>
          <p:spPr>
            <a:xfrm rot="16200000">
              <a:off x="7067167" y="5216072"/>
              <a:ext cx="2167117" cy="40162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tx1"/>
                  </a:solidFill>
                </a:rPr>
                <a:t>XFER</a:t>
              </a:r>
            </a:p>
          </p:txBody>
        </p:sp>
        <p:sp>
          <p:nvSpPr>
            <p:cNvPr id="149" name="Rectangle 148">
              <a:extLst>
                <a:ext uri="{FF2B5EF4-FFF2-40B4-BE49-F238E27FC236}">
                  <a16:creationId xmlns:a16="http://schemas.microsoft.com/office/drawing/2014/main" id="{E491C2C1-D2FF-1C41-80BF-AA518067E592}"/>
                </a:ext>
              </a:extLst>
            </p:cNvPr>
            <p:cNvSpPr/>
            <p:nvPr/>
          </p:nvSpPr>
          <p:spPr>
            <a:xfrm rot="16200000">
              <a:off x="7880756" y="4486168"/>
              <a:ext cx="546099" cy="34583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Ctrl</a:t>
              </a:r>
            </a:p>
          </p:txBody>
        </p:sp>
        <p:cxnSp>
          <p:nvCxnSpPr>
            <p:cNvPr id="154" name="Straight Arrow Connector 153">
              <a:extLst>
                <a:ext uri="{FF2B5EF4-FFF2-40B4-BE49-F238E27FC236}">
                  <a16:creationId xmlns:a16="http://schemas.microsoft.com/office/drawing/2014/main" id="{570C5093-B443-C742-AC4A-EE44D53D3496}"/>
                </a:ext>
              </a:extLst>
            </p:cNvPr>
            <p:cNvCxnSpPr>
              <a:cxnSpLocks/>
              <a:stCxn id="140" idx="3"/>
            </p:cNvCxnSpPr>
            <p:nvPr/>
          </p:nvCxnSpPr>
          <p:spPr>
            <a:xfrm>
              <a:off x="7721211" y="4497757"/>
              <a:ext cx="220145" cy="0"/>
            </a:xfrm>
            <a:prstGeom prst="straightConnector1">
              <a:avLst/>
            </a:prstGeom>
            <a:ln w="6350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155" name="Straight Arrow Connector 154">
              <a:extLst>
                <a:ext uri="{FF2B5EF4-FFF2-40B4-BE49-F238E27FC236}">
                  <a16:creationId xmlns:a16="http://schemas.microsoft.com/office/drawing/2014/main" id="{1C92816F-9E5E-8B48-8F4D-9A12594E72E4}"/>
                </a:ext>
              </a:extLst>
            </p:cNvPr>
            <p:cNvCxnSpPr>
              <a:cxnSpLocks/>
              <a:stCxn id="141" idx="3"/>
            </p:cNvCxnSpPr>
            <p:nvPr/>
          </p:nvCxnSpPr>
          <p:spPr>
            <a:xfrm>
              <a:off x="7721207" y="6336020"/>
              <a:ext cx="224133" cy="0"/>
            </a:xfrm>
            <a:prstGeom prst="straightConnector1">
              <a:avLst/>
            </a:prstGeom>
            <a:ln w="6350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156" name="Straight Arrow Connector 155">
              <a:extLst>
                <a:ext uri="{FF2B5EF4-FFF2-40B4-BE49-F238E27FC236}">
                  <a16:creationId xmlns:a16="http://schemas.microsoft.com/office/drawing/2014/main" id="{C040F146-C180-B24E-A680-408A2F802B2A}"/>
                </a:ext>
              </a:extLst>
            </p:cNvPr>
            <p:cNvCxnSpPr>
              <a:cxnSpLocks/>
              <a:stCxn id="143" idx="2"/>
              <a:endCxn id="140" idx="0"/>
            </p:cNvCxnSpPr>
            <p:nvPr/>
          </p:nvCxnSpPr>
          <p:spPr>
            <a:xfrm>
              <a:off x="6603355" y="4011559"/>
              <a:ext cx="2" cy="321767"/>
            </a:xfrm>
            <a:prstGeom prst="straightConnector1">
              <a:avLst/>
            </a:prstGeom>
            <a:ln w="6350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sp>
          <p:nvSpPr>
            <p:cNvPr id="190" name="Rectangle 189">
              <a:extLst>
                <a:ext uri="{FF2B5EF4-FFF2-40B4-BE49-F238E27FC236}">
                  <a16:creationId xmlns:a16="http://schemas.microsoft.com/office/drawing/2014/main" id="{FCCE09D2-B742-FE43-B261-70B6DA737FE9}"/>
                </a:ext>
              </a:extLst>
            </p:cNvPr>
            <p:cNvSpPr/>
            <p:nvPr/>
          </p:nvSpPr>
          <p:spPr>
            <a:xfrm>
              <a:off x="7949914" y="2893190"/>
              <a:ext cx="874259" cy="65480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tx1"/>
                  </a:solidFill>
                </a:rPr>
                <a:t>Ctrl</a:t>
              </a:r>
            </a:p>
          </p:txBody>
        </p:sp>
        <p:cxnSp>
          <p:nvCxnSpPr>
            <p:cNvPr id="196" name="Straight Arrow Connector 195">
              <a:extLst>
                <a:ext uri="{FF2B5EF4-FFF2-40B4-BE49-F238E27FC236}">
                  <a16:creationId xmlns:a16="http://schemas.microsoft.com/office/drawing/2014/main" id="{BC41D4EA-0087-3B45-9903-18A02C1FEDEF}"/>
                </a:ext>
              </a:extLst>
            </p:cNvPr>
            <p:cNvCxnSpPr>
              <a:cxnSpLocks/>
              <a:stCxn id="144" idx="3"/>
              <a:endCxn id="190" idx="1"/>
            </p:cNvCxnSpPr>
            <p:nvPr/>
          </p:nvCxnSpPr>
          <p:spPr>
            <a:xfrm>
              <a:off x="7671681" y="3219014"/>
              <a:ext cx="278233" cy="1577"/>
            </a:xfrm>
            <a:prstGeom prst="straightConnector1">
              <a:avLst/>
            </a:prstGeom>
            <a:ln w="6350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199" name="Straight Arrow Connector 198">
              <a:extLst>
                <a:ext uri="{FF2B5EF4-FFF2-40B4-BE49-F238E27FC236}">
                  <a16:creationId xmlns:a16="http://schemas.microsoft.com/office/drawing/2014/main" id="{5D1AD7E9-7876-4845-9F78-64EF4B7B937D}"/>
                </a:ext>
              </a:extLst>
            </p:cNvPr>
            <p:cNvCxnSpPr>
              <a:cxnSpLocks/>
              <a:stCxn id="149" idx="3"/>
            </p:cNvCxnSpPr>
            <p:nvPr/>
          </p:nvCxnSpPr>
          <p:spPr>
            <a:xfrm flipV="1">
              <a:off x="8153806" y="3547992"/>
              <a:ext cx="0" cy="838042"/>
            </a:xfrm>
            <a:prstGeom prst="straightConnector1">
              <a:avLst/>
            </a:prstGeom>
            <a:ln w="6350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2843ADF6-6586-455D-9FDE-C0F8169E8983}"/>
              </a:ext>
            </a:extLst>
          </p:cNvPr>
          <p:cNvSpPr>
            <a:spLocks noGrp="1"/>
          </p:cNvSpPr>
          <p:nvPr>
            <p:ph type="title"/>
          </p:nvPr>
        </p:nvSpPr>
        <p:spPr>
          <a:xfrm>
            <a:off x="423708" y="484628"/>
            <a:ext cx="10920308" cy="1325563"/>
          </a:xfrm>
        </p:spPr>
        <p:txBody>
          <a:bodyPr/>
          <a:lstStyle/>
          <a:p>
            <a:r>
              <a:rPr lang="en-US" dirty="0"/>
              <a:t>Base Design: Systolic Architecture with Decoupled Data Access</a:t>
            </a:r>
          </a:p>
        </p:txBody>
      </p:sp>
      <p:sp>
        <p:nvSpPr>
          <p:cNvPr id="5" name="Slide Number Placeholder 4">
            <a:extLst>
              <a:ext uri="{FF2B5EF4-FFF2-40B4-BE49-F238E27FC236}">
                <a16:creationId xmlns:a16="http://schemas.microsoft.com/office/drawing/2014/main" id="{9EEB8BC0-3532-954E-BC62-6718A6E5777B}"/>
              </a:ext>
            </a:extLst>
          </p:cNvPr>
          <p:cNvSpPr>
            <a:spLocks noGrp="1"/>
          </p:cNvSpPr>
          <p:nvPr>
            <p:ph type="sldNum" sz="quarter" idx="12"/>
          </p:nvPr>
        </p:nvSpPr>
        <p:spPr>
          <a:xfrm>
            <a:off x="8610600" y="6356350"/>
            <a:ext cx="2743200" cy="365125"/>
          </a:xfrm>
        </p:spPr>
        <p:txBody>
          <a:bodyPr/>
          <a:lstStyle/>
          <a:p>
            <a:fld id="{1E977B67-EAC5-4BBB-8F41-E936E21C3F66}" type="slidenum">
              <a:rPr lang="en-US" smtClean="0"/>
              <a:t>8</a:t>
            </a:fld>
            <a:endParaRPr lang="en-US"/>
          </a:p>
        </p:txBody>
      </p:sp>
      <p:grpSp>
        <p:nvGrpSpPr>
          <p:cNvPr id="36" name="Group 35">
            <a:extLst>
              <a:ext uri="{FF2B5EF4-FFF2-40B4-BE49-F238E27FC236}">
                <a16:creationId xmlns:a16="http://schemas.microsoft.com/office/drawing/2014/main" id="{642A962A-06EA-964D-900D-C072D6C7F544}"/>
              </a:ext>
            </a:extLst>
          </p:cNvPr>
          <p:cNvGrpSpPr/>
          <p:nvPr/>
        </p:nvGrpSpPr>
        <p:grpSpPr>
          <a:xfrm>
            <a:off x="7955815" y="3888137"/>
            <a:ext cx="2334768" cy="1600747"/>
            <a:chOff x="8765039" y="3720085"/>
            <a:chExt cx="2334768" cy="1600747"/>
          </a:xfrm>
        </p:grpSpPr>
        <p:cxnSp>
          <p:nvCxnSpPr>
            <p:cNvPr id="9" name="Straight Connector 8">
              <a:extLst>
                <a:ext uri="{FF2B5EF4-FFF2-40B4-BE49-F238E27FC236}">
                  <a16:creationId xmlns:a16="http://schemas.microsoft.com/office/drawing/2014/main" id="{37621E0B-3E1C-4968-BF97-7B54B2B1B888}"/>
                </a:ext>
              </a:extLst>
            </p:cNvPr>
            <p:cNvCxnSpPr>
              <a:cxnSpLocks/>
              <a:stCxn id="13" idx="3"/>
              <a:endCxn id="14" idx="7"/>
            </p:cNvCxnSpPr>
            <p:nvPr/>
          </p:nvCxnSpPr>
          <p:spPr>
            <a:xfrm flipH="1">
              <a:off x="8849592" y="4559179"/>
              <a:ext cx="675190" cy="6771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416CFAD-DC89-4323-8390-6595EB2B167D}"/>
                </a:ext>
              </a:extLst>
            </p:cNvPr>
            <p:cNvCxnSpPr>
              <a:cxnSpLocks/>
              <a:stCxn id="12" idx="5"/>
              <a:endCxn id="15" idx="1"/>
            </p:cNvCxnSpPr>
            <p:nvPr/>
          </p:nvCxnSpPr>
          <p:spPr>
            <a:xfrm>
              <a:off x="8849592" y="4562105"/>
              <a:ext cx="675190" cy="67417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DAB058D1-1A2A-4840-BCF6-7818E1F1C51E}"/>
                </a:ext>
              </a:extLst>
            </p:cNvPr>
            <p:cNvSpPr/>
            <p:nvPr/>
          </p:nvSpPr>
          <p:spPr>
            <a:xfrm>
              <a:off x="8963159" y="4675672"/>
              <a:ext cx="448056" cy="447040"/>
            </a:xfrm>
            <a:prstGeom prst="rect">
              <a:avLst/>
            </a:prstGeom>
            <a:solidFill>
              <a:schemeClr val="accent5">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F4B3BED-9891-4AD1-8F87-D87CEC2002FE}"/>
                </a:ext>
              </a:extLst>
            </p:cNvPr>
            <p:cNvSpPr/>
            <p:nvPr/>
          </p:nvSpPr>
          <p:spPr>
            <a:xfrm>
              <a:off x="8765039" y="4477552"/>
              <a:ext cx="99060" cy="99060"/>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24345259-7D62-4F56-8F33-4B1B12C5ED5C}"/>
                </a:ext>
              </a:extLst>
            </p:cNvPr>
            <p:cNvSpPr/>
            <p:nvPr/>
          </p:nvSpPr>
          <p:spPr>
            <a:xfrm>
              <a:off x="9510275" y="4474626"/>
              <a:ext cx="99060" cy="99060"/>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DF1AA520-6FFE-4CD3-87CC-333D86389F07}"/>
                </a:ext>
              </a:extLst>
            </p:cNvPr>
            <p:cNvSpPr/>
            <p:nvPr/>
          </p:nvSpPr>
          <p:spPr>
            <a:xfrm>
              <a:off x="8765039" y="5221772"/>
              <a:ext cx="99060" cy="99060"/>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6F3D0EB9-4FD1-4339-88C4-29E9BD3762D2}"/>
                </a:ext>
              </a:extLst>
            </p:cNvPr>
            <p:cNvSpPr/>
            <p:nvPr/>
          </p:nvSpPr>
          <p:spPr>
            <a:xfrm>
              <a:off x="9510275" y="5221772"/>
              <a:ext cx="99060" cy="99060"/>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1037C619-9D46-4E80-B05B-AE5D2F770282}"/>
                </a:ext>
              </a:extLst>
            </p:cNvPr>
            <p:cNvCxnSpPr>
              <a:cxnSpLocks/>
              <a:stCxn id="13" idx="4"/>
              <a:endCxn id="15" idx="0"/>
            </p:cNvCxnSpPr>
            <p:nvPr/>
          </p:nvCxnSpPr>
          <p:spPr>
            <a:xfrm>
              <a:off x="9559805" y="4573686"/>
              <a:ext cx="0" cy="64808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CD8FBD4-5D24-46B1-9EA1-CBFB4F78D923}"/>
                </a:ext>
              </a:extLst>
            </p:cNvPr>
            <p:cNvCxnSpPr>
              <a:cxnSpLocks/>
              <a:stCxn id="14" idx="6"/>
              <a:endCxn id="15" idx="2"/>
            </p:cNvCxnSpPr>
            <p:nvPr/>
          </p:nvCxnSpPr>
          <p:spPr>
            <a:xfrm>
              <a:off x="8864099" y="5271302"/>
              <a:ext cx="64617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B361663-0636-410C-B681-C0A8E458F8FA}"/>
                </a:ext>
              </a:extLst>
            </p:cNvPr>
            <p:cNvCxnSpPr>
              <a:cxnSpLocks/>
              <a:stCxn id="12" idx="4"/>
              <a:endCxn id="14" idx="0"/>
            </p:cNvCxnSpPr>
            <p:nvPr/>
          </p:nvCxnSpPr>
          <p:spPr>
            <a:xfrm>
              <a:off x="8814569" y="4576612"/>
              <a:ext cx="0" cy="64516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9776FCC1-BD43-4725-8887-210B71F342D7}"/>
                </a:ext>
              </a:extLst>
            </p:cNvPr>
            <p:cNvCxnSpPr>
              <a:cxnSpLocks/>
              <a:stCxn id="12" idx="6"/>
              <a:endCxn id="13" idx="2"/>
            </p:cNvCxnSpPr>
            <p:nvPr/>
          </p:nvCxnSpPr>
          <p:spPr>
            <a:xfrm flipV="1">
              <a:off x="8864099" y="4524156"/>
              <a:ext cx="646176" cy="292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B2E28C4-E4F6-4CC7-90E9-34B86E723DE0}"/>
                </a:ext>
              </a:extLst>
            </p:cNvPr>
            <p:cNvCxnSpPr>
              <a:cxnSpLocks/>
              <a:stCxn id="23" idx="3"/>
              <a:endCxn id="15" idx="7"/>
            </p:cNvCxnSpPr>
            <p:nvPr/>
          </p:nvCxnSpPr>
          <p:spPr>
            <a:xfrm flipH="1">
              <a:off x="9594828" y="4559179"/>
              <a:ext cx="675190" cy="6771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3206DCD5-0BC0-4D9F-999E-4FDE1402B861}"/>
                </a:ext>
              </a:extLst>
            </p:cNvPr>
            <p:cNvCxnSpPr>
              <a:cxnSpLocks/>
              <a:stCxn id="13" idx="5"/>
              <a:endCxn id="24" idx="1"/>
            </p:cNvCxnSpPr>
            <p:nvPr/>
          </p:nvCxnSpPr>
          <p:spPr>
            <a:xfrm>
              <a:off x="9594828" y="4559179"/>
              <a:ext cx="675190" cy="6771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5C1B5A6D-697B-4901-89C2-91BBD64CB36C}"/>
                </a:ext>
              </a:extLst>
            </p:cNvPr>
            <p:cNvSpPr/>
            <p:nvPr/>
          </p:nvSpPr>
          <p:spPr>
            <a:xfrm>
              <a:off x="9708395" y="4675672"/>
              <a:ext cx="448056" cy="447040"/>
            </a:xfrm>
            <a:prstGeom prst="rect">
              <a:avLst/>
            </a:prstGeom>
            <a:solidFill>
              <a:schemeClr val="accent5">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59394EDC-5DED-4CB2-841D-990C0F2A7EBD}"/>
                </a:ext>
              </a:extLst>
            </p:cNvPr>
            <p:cNvSpPr/>
            <p:nvPr/>
          </p:nvSpPr>
          <p:spPr>
            <a:xfrm>
              <a:off x="10255511" y="4474626"/>
              <a:ext cx="99060" cy="99060"/>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5FBD1121-CB99-4BBA-89EC-C5A964E08EFA}"/>
                </a:ext>
              </a:extLst>
            </p:cNvPr>
            <p:cNvSpPr/>
            <p:nvPr/>
          </p:nvSpPr>
          <p:spPr>
            <a:xfrm>
              <a:off x="10255511" y="5221772"/>
              <a:ext cx="99060" cy="99060"/>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a:extLst>
                <a:ext uri="{FF2B5EF4-FFF2-40B4-BE49-F238E27FC236}">
                  <a16:creationId xmlns:a16="http://schemas.microsoft.com/office/drawing/2014/main" id="{2B8E2AD3-6F85-4914-A130-F9F381F73866}"/>
                </a:ext>
              </a:extLst>
            </p:cNvPr>
            <p:cNvCxnSpPr>
              <a:cxnSpLocks/>
              <a:stCxn id="23" idx="4"/>
              <a:endCxn id="24" idx="0"/>
            </p:cNvCxnSpPr>
            <p:nvPr/>
          </p:nvCxnSpPr>
          <p:spPr>
            <a:xfrm>
              <a:off x="10305041" y="4573686"/>
              <a:ext cx="0" cy="64808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AE1A0E11-0A53-4A4B-8379-1A32634FD5DD}"/>
                </a:ext>
              </a:extLst>
            </p:cNvPr>
            <p:cNvCxnSpPr>
              <a:cxnSpLocks/>
              <a:stCxn id="15" idx="6"/>
              <a:endCxn id="24" idx="2"/>
            </p:cNvCxnSpPr>
            <p:nvPr/>
          </p:nvCxnSpPr>
          <p:spPr>
            <a:xfrm>
              <a:off x="9609335" y="5271302"/>
              <a:ext cx="64617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6BC84D01-D10A-4FA8-9860-F90D5E093CAB}"/>
                </a:ext>
              </a:extLst>
            </p:cNvPr>
            <p:cNvCxnSpPr>
              <a:cxnSpLocks/>
              <a:stCxn id="13" idx="6"/>
              <a:endCxn id="23" idx="2"/>
            </p:cNvCxnSpPr>
            <p:nvPr/>
          </p:nvCxnSpPr>
          <p:spPr>
            <a:xfrm>
              <a:off x="9609335" y="4524156"/>
              <a:ext cx="64617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07B26349-92C2-4471-A935-4002A6253305}"/>
                </a:ext>
              </a:extLst>
            </p:cNvPr>
            <p:cNvCxnSpPr>
              <a:cxnSpLocks/>
              <a:stCxn id="31" idx="3"/>
            </p:cNvCxnSpPr>
            <p:nvPr/>
          </p:nvCxnSpPr>
          <p:spPr>
            <a:xfrm flipH="1">
              <a:off x="10340064" y="4559179"/>
              <a:ext cx="675190" cy="6771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B8AB6A9C-64E8-44D5-B00B-B63F5C63CC9F}"/>
                </a:ext>
              </a:extLst>
            </p:cNvPr>
            <p:cNvCxnSpPr>
              <a:cxnSpLocks/>
              <a:endCxn id="32" idx="1"/>
            </p:cNvCxnSpPr>
            <p:nvPr/>
          </p:nvCxnSpPr>
          <p:spPr>
            <a:xfrm>
              <a:off x="10340064" y="4562105"/>
              <a:ext cx="675190" cy="67417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FBCC29F7-C29D-408A-83A7-7A8FE4374E5A}"/>
                </a:ext>
              </a:extLst>
            </p:cNvPr>
            <p:cNvSpPr/>
            <p:nvPr/>
          </p:nvSpPr>
          <p:spPr>
            <a:xfrm>
              <a:off x="10453631" y="4675672"/>
              <a:ext cx="448056" cy="447040"/>
            </a:xfrm>
            <a:prstGeom prst="rect">
              <a:avLst/>
            </a:prstGeom>
            <a:solidFill>
              <a:schemeClr val="accent5">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78BEAD54-D1FA-4849-895E-2E42FA9328F9}"/>
                </a:ext>
              </a:extLst>
            </p:cNvPr>
            <p:cNvSpPr/>
            <p:nvPr/>
          </p:nvSpPr>
          <p:spPr>
            <a:xfrm>
              <a:off x="11000747" y="4474626"/>
              <a:ext cx="99060" cy="99060"/>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47F63290-A032-4EEF-AEF4-B836EC5F0FD3}"/>
                </a:ext>
              </a:extLst>
            </p:cNvPr>
            <p:cNvSpPr/>
            <p:nvPr/>
          </p:nvSpPr>
          <p:spPr>
            <a:xfrm>
              <a:off x="11000747" y="5221772"/>
              <a:ext cx="99060" cy="99060"/>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Connector 32">
              <a:extLst>
                <a:ext uri="{FF2B5EF4-FFF2-40B4-BE49-F238E27FC236}">
                  <a16:creationId xmlns:a16="http://schemas.microsoft.com/office/drawing/2014/main" id="{BAC20ADB-5E8D-418E-8582-DB850474CF94}"/>
                </a:ext>
              </a:extLst>
            </p:cNvPr>
            <p:cNvCxnSpPr>
              <a:cxnSpLocks/>
              <a:stCxn id="31" idx="4"/>
              <a:endCxn id="32" idx="0"/>
            </p:cNvCxnSpPr>
            <p:nvPr/>
          </p:nvCxnSpPr>
          <p:spPr>
            <a:xfrm>
              <a:off x="11050277" y="4573686"/>
              <a:ext cx="0" cy="64808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D3DDDA47-F308-4703-8297-2AC08DBAC801}"/>
                </a:ext>
              </a:extLst>
            </p:cNvPr>
            <p:cNvCxnSpPr>
              <a:cxnSpLocks/>
              <a:endCxn id="32" idx="2"/>
            </p:cNvCxnSpPr>
            <p:nvPr/>
          </p:nvCxnSpPr>
          <p:spPr>
            <a:xfrm>
              <a:off x="10354571" y="5271302"/>
              <a:ext cx="64617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AD2E6976-EE03-49B7-A28D-2762E2A49A0C}"/>
                </a:ext>
              </a:extLst>
            </p:cNvPr>
            <p:cNvCxnSpPr>
              <a:cxnSpLocks/>
              <a:endCxn id="31" idx="2"/>
            </p:cNvCxnSpPr>
            <p:nvPr/>
          </p:nvCxnSpPr>
          <p:spPr>
            <a:xfrm flipV="1">
              <a:off x="10354571" y="4524156"/>
              <a:ext cx="646176" cy="292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BD311127-B965-4BF6-A4CF-0E3C856311CA}"/>
                </a:ext>
              </a:extLst>
            </p:cNvPr>
            <p:cNvCxnSpPr>
              <a:cxnSpLocks/>
              <a:stCxn id="67" idx="3"/>
            </p:cNvCxnSpPr>
            <p:nvPr/>
          </p:nvCxnSpPr>
          <p:spPr>
            <a:xfrm flipH="1">
              <a:off x="8849592" y="3806243"/>
              <a:ext cx="675190" cy="6771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55849CDA-F0C4-46DB-8F55-213D555A8CA5}"/>
                </a:ext>
              </a:extLst>
            </p:cNvPr>
            <p:cNvCxnSpPr>
              <a:cxnSpLocks/>
              <a:stCxn id="66" idx="5"/>
            </p:cNvCxnSpPr>
            <p:nvPr/>
          </p:nvCxnSpPr>
          <p:spPr>
            <a:xfrm>
              <a:off x="8849592" y="3809169"/>
              <a:ext cx="675190" cy="67417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65" name="Rectangle 64">
              <a:extLst>
                <a:ext uri="{FF2B5EF4-FFF2-40B4-BE49-F238E27FC236}">
                  <a16:creationId xmlns:a16="http://schemas.microsoft.com/office/drawing/2014/main" id="{07927E8D-0938-4125-9A5C-8570F1E9B9E6}"/>
                </a:ext>
              </a:extLst>
            </p:cNvPr>
            <p:cNvSpPr/>
            <p:nvPr/>
          </p:nvSpPr>
          <p:spPr>
            <a:xfrm>
              <a:off x="8963159" y="3922736"/>
              <a:ext cx="448056" cy="447040"/>
            </a:xfrm>
            <a:prstGeom prst="rect">
              <a:avLst/>
            </a:prstGeom>
            <a:solidFill>
              <a:schemeClr val="accent5">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015BDCE4-DA6F-48A1-9481-37E4A9B19A39}"/>
                </a:ext>
              </a:extLst>
            </p:cNvPr>
            <p:cNvSpPr/>
            <p:nvPr/>
          </p:nvSpPr>
          <p:spPr>
            <a:xfrm>
              <a:off x="8765039" y="3724616"/>
              <a:ext cx="99060" cy="99060"/>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2146E52-F695-4A23-9944-3C83EDD957F0}"/>
                </a:ext>
              </a:extLst>
            </p:cNvPr>
            <p:cNvSpPr/>
            <p:nvPr/>
          </p:nvSpPr>
          <p:spPr>
            <a:xfrm>
              <a:off x="9510275" y="3721690"/>
              <a:ext cx="99060" cy="99060"/>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8" name="Straight Connector 67">
              <a:extLst>
                <a:ext uri="{FF2B5EF4-FFF2-40B4-BE49-F238E27FC236}">
                  <a16:creationId xmlns:a16="http://schemas.microsoft.com/office/drawing/2014/main" id="{54E55EF7-C0DD-47DF-89F0-8D5ED922C5FA}"/>
                </a:ext>
              </a:extLst>
            </p:cNvPr>
            <p:cNvCxnSpPr>
              <a:cxnSpLocks/>
              <a:stCxn id="67" idx="4"/>
            </p:cNvCxnSpPr>
            <p:nvPr/>
          </p:nvCxnSpPr>
          <p:spPr>
            <a:xfrm>
              <a:off x="9559805" y="3820750"/>
              <a:ext cx="0" cy="64808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A7E60F0-BD04-4C1B-966C-6ECDF4171013}"/>
                </a:ext>
              </a:extLst>
            </p:cNvPr>
            <p:cNvCxnSpPr>
              <a:cxnSpLocks/>
              <a:stCxn id="66" idx="4"/>
            </p:cNvCxnSpPr>
            <p:nvPr/>
          </p:nvCxnSpPr>
          <p:spPr>
            <a:xfrm>
              <a:off x="8814569" y="3823676"/>
              <a:ext cx="0" cy="64516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E8C42940-639B-48DC-8081-1943BE0078C2}"/>
                </a:ext>
              </a:extLst>
            </p:cNvPr>
            <p:cNvCxnSpPr>
              <a:cxnSpLocks/>
              <a:stCxn id="66" idx="6"/>
              <a:endCxn id="67" idx="2"/>
            </p:cNvCxnSpPr>
            <p:nvPr/>
          </p:nvCxnSpPr>
          <p:spPr>
            <a:xfrm flipV="1">
              <a:off x="8864099" y="3771220"/>
              <a:ext cx="646176" cy="292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0019008B-5898-4F50-A025-676D09DF6441}"/>
                </a:ext>
              </a:extLst>
            </p:cNvPr>
            <p:cNvCxnSpPr>
              <a:cxnSpLocks/>
              <a:stCxn id="74" idx="3"/>
            </p:cNvCxnSpPr>
            <p:nvPr/>
          </p:nvCxnSpPr>
          <p:spPr>
            <a:xfrm flipH="1">
              <a:off x="9594828" y="3804781"/>
              <a:ext cx="675190" cy="6771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36A2A64C-1B14-4DA7-A124-7DFE05E9AF5A}"/>
                </a:ext>
              </a:extLst>
            </p:cNvPr>
            <p:cNvCxnSpPr>
              <a:cxnSpLocks/>
            </p:cNvCxnSpPr>
            <p:nvPr/>
          </p:nvCxnSpPr>
          <p:spPr>
            <a:xfrm>
              <a:off x="9594828" y="3807707"/>
              <a:ext cx="675190" cy="67417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73" name="Rectangle 72">
              <a:extLst>
                <a:ext uri="{FF2B5EF4-FFF2-40B4-BE49-F238E27FC236}">
                  <a16:creationId xmlns:a16="http://schemas.microsoft.com/office/drawing/2014/main" id="{FBD1383E-A62C-4D70-AC7F-FE297992FB8A}"/>
                </a:ext>
              </a:extLst>
            </p:cNvPr>
            <p:cNvSpPr/>
            <p:nvPr/>
          </p:nvSpPr>
          <p:spPr>
            <a:xfrm>
              <a:off x="9708395" y="3921274"/>
              <a:ext cx="448056" cy="447040"/>
            </a:xfrm>
            <a:prstGeom prst="rect">
              <a:avLst/>
            </a:prstGeom>
            <a:solidFill>
              <a:schemeClr val="accent5">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8366C9D1-4E28-4FB5-8195-DBC6CBB454FC}"/>
                </a:ext>
              </a:extLst>
            </p:cNvPr>
            <p:cNvSpPr/>
            <p:nvPr/>
          </p:nvSpPr>
          <p:spPr>
            <a:xfrm>
              <a:off x="10255511" y="3720228"/>
              <a:ext cx="99060" cy="99060"/>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5" name="Straight Connector 74">
              <a:extLst>
                <a:ext uri="{FF2B5EF4-FFF2-40B4-BE49-F238E27FC236}">
                  <a16:creationId xmlns:a16="http://schemas.microsoft.com/office/drawing/2014/main" id="{CE56611A-DBAE-4C27-B740-A75F976D9C5A}"/>
                </a:ext>
              </a:extLst>
            </p:cNvPr>
            <p:cNvCxnSpPr>
              <a:cxnSpLocks/>
              <a:stCxn id="74" idx="4"/>
            </p:cNvCxnSpPr>
            <p:nvPr/>
          </p:nvCxnSpPr>
          <p:spPr>
            <a:xfrm>
              <a:off x="10305041" y="3819288"/>
              <a:ext cx="0" cy="64808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652E1C5F-FCD3-4D4F-B6B8-1B1A41C6F7E0}"/>
                </a:ext>
              </a:extLst>
            </p:cNvPr>
            <p:cNvCxnSpPr>
              <a:cxnSpLocks/>
              <a:endCxn id="74" idx="2"/>
            </p:cNvCxnSpPr>
            <p:nvPr/>
          </p:nvCxnSpPr>
          <p:spPr>
            <a:xfrm flipV="1">
              <a:off x="9609335" y="3769758"/>
              <a:ext cx="646176" cy="292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95139416-9CA4-49B0-890F-80D53CD0C22A}"/>
                </a:ext>
              </a:extLst>
            </p:cNvPr>
            <p:cNvCxnSpPr>
              <a:cxnSpLocks/>
              <a:stCxn id="80" idx="3"/>
            </p:cNvCxnSpPr>
            <p:nvPr/>
          </p:nvCxnSpPr>
          <p:spPr>
            <a:xfrm flipH="1">
              <a:off x="10340064" y="3804638"/>
              <a:ext cx="675190" cy="6771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15E1E495-582E-4276-AB8F-70D35EFE9F93}"/>
                </a:ext>
              </a:extLst>
            </p:cNvPr>
            <p:cNvCxnSpPr>
              <a:cxnSpLocks/>
            </p:cNvCxnSpPr>
            <p:nvPr/>
          </p:nvCxnSpPr>
          <p:spPr>
            <a:xfrm>
              <a:off x="10340064" y="3807564"/>
              <a:ext cx="675190" cy="67417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79" name="Rectangle 78">
              <a:extLst>
                <a:ext uri="{FF2B5EF4-FFF2-40B4-BE49-F238E27FC236}">
                  <a16:creationId xmlns:a16="http://schemas.microsoft.com/office/drawing/2014/main" id="{240A6C88-0856-408D-B793-6DA420AFCC9F}"/>
                </a:ext>
              </a:extLst>
            </p:cNvPr>
            <p:cNvSpPr/>
            <p:nvPr/>
          </p:nvSpPr>
          <p:spPr>
            <a:xfrm>
              <a:off x="10453631" y="3921131"/>
              <a:ext cx="448056" cy="447040"/>
            </a:xfrm>
            <a:prstGeom prst="rect">
              <a:avLst/>
            </a:prstGeom>
            <a:solidFill>
              <a:schemeClr val="accent5">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CF2B032-6CCA-4F94-BB73-64C6A0EF124D}"/>
                </a:ext>
              </a:extLst>
            </p:cNvPr>
            <p:cNvSpPr/>
            <p:nvPr/>
          </p:nvSpPr>
          <p:spPr>
            <a:xfrm>
              <a:off x="11000747" y="3720085"/>
              <a:ext cx="99060" cy="99060"/>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1" name="Straight Connector 80">
              <a:extLst>
                <a:ext uri="{FF2B5EF4-FFF2-40B4-BE49-F238E27FC236}">
                  <a16:creationId xmlns:a16="http://schemas.microsoft.com/office/drawing/2014/main" id="{A7193561-AC39-47ED-81F4-8B1C221DDE91}"/>
                </a:ext>
              </a:extLst>
            </p:cNvPr>
            <p:cNvCxnSpPr>
              <a:cxnSpLocks/>
              <a:stCxn id="80" idx="4"/>
            </p:cNvCxnSpPr>
            <p:nvPr/>
          </p:nvCxnSpPr>
          <p:spPr>
            <a:xfrm>
              <a:off x="11050277" y="3819145"/>
              <a:ext cx="0" cy="64808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02E43BED-941A-4072-BBC5-70EEBF6308CF}"/>
                </a:ext>
              </a:extLst>
            </p:cNvPr>
            <p:cNvCxnSpPr>
              <a:cxnSpLocks/>
              <a:endCxn id="80" idx="2"/>
            </p:cNvCxnSpPr>
            <p:nvPr/>
          </p:nvCxnSpPr>
          <p:spPr>
            <a:xfrm flipV="1">
              <a:off x="10354571" y="3769615"/>
              <a:ext cx="646176" cy="292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7" name="Group 6">
            <a:extLst>
              <a:ext uri="{FF2B5EF4-FFF2-40B4-BE49-F238E27FC236}">
                <a16:creationId xmlns:a16="http://schemas.microsoft.com/office/drawing/2014/main" id="{F8786143-14ED-DE4E-8A02-12169CA23A63}"/>
              </a:ext>
            </a:extLst>
          </p:cNvPr>
          <p:cNvGrpSpPr/>
          <p:nvPr/>
        </p:nvGrpSpPr>
        <p:grpSpPr>
          <a:xfrm>
            <a:off x="8027764" y="4112070"/>
            <a:ext cx="2170985" cy="1167534"/>
            <a:chOff x="8836988" y="3939955"/>
            <a:chExt cx="2170985" cy="1167534"/>
          </a:xfrm>
        </p:grpSpPr>
        <p:sp>
          <p:nvSpPr>
            <p:cNvPr id="185" name="Oval 184">
              <a:extLst>
                <a:ext uri="{FF2B5EF4-FFF2-40B4-BE49-F238E27FC236}">
                  <a16:creationId xmlns:a16="http://schemas.microsoft.com/office/drawing/2014/main" id="{39EB4E51-B70D-4FFC-A962-AD557E62B5F7}"/>
                </a:ext>
              </a:extLst>
            </p:cNvPr>
            <p:cNvSpPr/>
            <p:nvPr/>
          </p:nvSpPr>
          <p:spPr>
            <a:xfrm>
              <a:off x="9725381" y="3941431"/>
              <a:ext cx="411480" cy="411480"/>
            </a:xfrm>
            <a:prstGeom prst="ellipse">
              <a:avLst/>
            </a:prstGeom>
            <a:solidFill>
              <a:schemeClr val="accent5">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45720" rIns="0" bIns="0" rtlCol="0" anchor="ctr"/>
            <a:lstStyle/>
            <a:p>
              <a:pPr algn="ctr"/>
              <a:r>
                <a:rPr lang="en-US">
                  <a:solidFill>
                    <a:schemeClr val="tx1"/>
                  </a:solidFill>
                </a:rPr>
                <a:t>✖️</a:t>
              </a:r>
            </a:p>
          </p:txBody>
        </p:sp>
        <p:sp>
          <p:nvSpPr>
            <p:cNvPr id="186" name="Oval 185">
              <a:extLst>
                <a:ext uri="{FF2B5EF4-FFF2-40B4-BE49-F238E27FC236}">
                  <a16:creationId xmlns:a16="http://schemas.microsoft.com/office/drawing/2014/main" id="{B96C6615-F0D1-459A-86BF-2FFE531CDA1D}"/>
                </a:ext>
              </a:extLst>
            </p:cNvPr>
            <p:cNvSpPr/>
            <p:nvPr/>
          </p:nvSpPr>
          <p:spPr>
            <a:xfrm>
              <a:off x="10473271" y="3939955"/>
              <a:ext cx="411480" cy="411480"/>
            </a:xfrm>
            <a:prstGeom prst="ellipse">
              <a:avLst/>
            </a:prstGeom>
            <a:solidFill>
              <a:schemeClr val="accent5">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45720" rIns="0" bIns="0" rtlCol="0" anchor="ctr"/>
            <a:lstStyle/>
            <a:p>
              <a:pPr algn="ctr"/>
              <a:r>
                <a:rPr lang="en-US">
                  <a:solidFill>
                    <a:schemeClr val="tx1"/>
                  </a:solidFill>
                </a:rPr>
                <a:t>✖️</a:t>
              </a:r>
            </a:p>
          </p:txBody>
        </p:sp>
        <p:cxnSp>
          <p:nvCxnSpPr>
            <p:cNvPr id="187" name="Straight Arrow Connector 186">
              <a:extLst>
                <a:ext uri="{FF2B5EF4-FFF2-40B4-BE49-F238E27FC236}">
                  <a16:creationId xmlns:a16="http://schemas.microsoft.com/office/drawing/2014/main" id="{0AF41EB6-6B1A-4FCA-BD92-15EB4B2B37A9}"/>
                </a:ext>
              </a:extLst>
            </p:cNvPr>
            <p:cNvCxnSpPr>
              <a:cxnSpLocks/>
              <a:stCxn id="185" idx="5"/>
              <a:endCxn id="188" idx="1"/>
            </p:cNvCxnSpPr>
            <p:nvPr/>
          </p:nvCxnSpPr>
          <p:spPr>
            <a:xfrm>
              <a:off x="10076601" y="4292651"/>
              <a:ext cx="449599" cy="44928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8" name="Oval 187">
              <a:extLst>
                <a:ext uri="{FF2B5EF4-FFF2-40B4-BE49-F238E27FC236}">
                  <a16:creationId xmlns:a16="http://schemas.microsoft.com/office/drawing/2014/main" id="{0D697C6B-411F-4C9C-8097-AEA0157E9A35}"/>
                </a:ext>
              </a:extLst>
            </p:cNvPr>
            <p:cNvSpPr/>
            <p:nvPr/>
          </p:nvSpPr>
          <p:spPr>
            <a:xfrm>
              <a:off x="10465940" y="4681679"/>
              <a:ext cx="411480" cy="411480"/>
            </a:xfrm>
            <a:prstGeom prst="ellipse">
              <a:avLst/>
            </a:prstGeom>
            <a:solidFill>
              <a:schemeClr val="accent5">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45720" rIns="0" bIns="0" rtlCol="0" anchor="ctr"/>
            <a:lstStyle/>
            <a:p>
              <a:pPr algn="ctr"/>
              <a:r>
                <a:rPr lang="en-US" altLang="zh-CN" sz="2000" b="1">
                  <a:solidFill>
                    <a:schemeClr val="tx1"/>
                  </a:solidFill>
                </a:rPr>
                <a:t>➖</a:t>
              </a:r>
              <a:endParaRPr lang="en-US" sz="1100" b="1">
                <a:solidFill>
                  <a:schemeClr val="tx1"/>
                </a:solidFill>
              </a:endParaRPr>
            </a:p>
          </p:txBody>
        </p:sp>
        <p:sp>
          <p:nvSpPr>
            <p:cNvPr id="194" name="Oval 193">
              <a:extLst>
                <a:ext uri="{FF2B5EF4-FFF2-40B4-BE49-F238E27FC236}">
                  <a16:creationId xmlns:a16="http://schemas.microsoft.com/office/drawing/2014/main" id="{9BB60CE1-5F57-4A27-AE86-58ED4C07D737}"/>
                </a:ext>
              </a:extLst>
            </p:cNvPr>
            <p:cNvSpPr/>
            <p:nvPr/>
          </p:nvSpPr>
          <p:spPr>
            <a:xfrm>
              <a:off x="8982041" y="3940766"/>
              <a:ext cx="411480" cy="411480"/>
            </a:xfrm>
            <a:prstGeom prst="ellipse">
              <a:avLst/>
            </a:prstGeom>
            <a:solidFill>
              <a:schemeClr val="accent5">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45720" rIns="0" bIns="0" rtlCol="0" anchor="ctr"/>
            <a:lstStyle/>
            <a:p>
              <a:pPr algn="ctr"/>
              <a:r>
                <a:rPr lang="zh-CN" altLang="en-US" sz="3600" b="1">
                  <a:solidFill>
                    <a:schemeClr val="tx1"/>
                  </a:solidFill>
                </a:rPr>
                <a:t>＋</a:t>
              </a:r>
              <a:endParaRPr lang="en-US" b="1">
                <a:solidFill>
                  <a:schemeClr val="tx1"/>
                </a:solidFill>
              </a:endParaRPr>
            </a:p>
          </p:txBody>
        </p:sp>
        <p:sp>
          <p:nvSpPr>
            <p:cNvPr id="195" name="Oval 194">
              <a:extLst>
                <a:ext uri="{FF2B5EF4-FFF2-40B4-BE49-F238E27FC236}">
                  <a16:creationId xmlns:a16="http://schemas.microsoft.com/office/drawing/2014/main" id="{7E50F210-CB3C-4D8C-8CE3-2E0B0C2763F5}"/>
                </a:ext>
              </a:extLst>
            </p:cNvPr>
            <p:cNvSpPr/>
            <p:nvPr/>
          </p:nvSpPr>
          <p:spPr>
            <a:xfrm>
              <a:off x="8982463" y="4696009"/>
              <a:ext cx="411480" cy="411480"/>
            </a:xfrm>
            <a:prstGeom prst="ellipse">
              <a:avLst/>
            </a:prstGeom>
            <a:solidFill>
              <a:schemeClr val="accent5">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1">
                  <a:solidFill>
                    <a:schemeClr val="tx1"/>
                  </a:solidFill>
                </a:rPr>
                <a:t>&gt;&gt;</a:t>
              </a:r>
              <a:endParaRPr lang="en-US" sz="1200" b="1">
                <a:solidFill>
                  <a:schemeClr val="tx1"/>
                </a:solidFill>
              </a:endParaRPr>
            </a:p>
          </p:txBody>
        </p:sp>
        <p:sp>
          <p:nvSpPr>
            <p:cNvPr id="200" name="Freeform: Shape 199">
              <a:extLst>
                <a:ext uri="{FF2B5EF4-FFF2-40B4-BE49-F238E27FC236}">
                  <a16:creationId xmlns:a16="http://schemas.microsoft.com/office/drawing/2014/main" id="{DCE8AB8C-9233-4888-BC50-E04785B7E88F}"/>
                </a:ext>
              </a:extLst>
            </p:cNvPr>
            <p:cNvSpPr/>
            <p:nvPr/>
          </p:nvSpPr>
          <p:spPr>
            <a:xfrm flipH="1">
              <a:off x="10810287" y="4292652"/>
              <a:ext cx="197686" cy="452684"/>
            </a:xfrm>
            <a:custGeom>
              <a:avLst/>
              <a:gdLst>
                <a:gd name="connsiteX0" fmla="*/ 152521 w 152521"/>
                <a:gd name="connsiteY0" fmla="*/ 0 h 304800"/>
                <a:gd name="connsiteX1" fmla="*/ 121 w 152521"/>
                <a:gd name="connsiteY1" fmla="*/ 152400 h 304800"/>
                <a:gd name="connsiteX2" fmla="*/ 132201 w 152521"/>
                <a:gd name="connsiteY2" fmla="*/ 304800 h 304800"/>
              </a:gdLst>
              <a:ahLst/>
              <a:cxnLst>
                <a:cxn ang="0">
                  <a:pos x="connsiteX0" y="connsiteY0"/>
                </a:cxn>
                <a:cxn ang="0">
                  <a:pos x="connsiteX1" y="connsiteY1"/>
                </a:cxn>
                <a:cxn ang="0">
                  <a:pos x="connsiteX2" y="connsiteY2"/>
                </a:cxn>
              </a:cxnLst>
              <a:rect l="l" t="t" r="r" b="b"/>
              <a:pathLst>
                <a:path w="152521" h="304800">
                  <a:moveTo>
                    <a:pt x="152521" y="0"/>
                  </a:moveTo>
                  <a:cubicBezTo>
                    <a:pt x="78014" y="50800"/>
                    <a:pt x="3508" y="101600"/>
                    <a:pt x="121" y="152400"/>
                  </a:cubicBezTo>
                  <a:cubicBezTo>
                    <a:pt x="-3266" y="203200"/>
                    <a:pt x="64467" y="254000"/>
                    <a:pt x="132201" y="304800"/>
                  </a:cubicBezTo>
                </a:path>
              </a:pathLst>
            </a:custGeom>
            <a:noFill/>
            <a:ln w="25400">
              <a:solidFill>
                <a:schemeClr val="tx1"/>
              </a:solidFill>
              <a:prstDash val="solid"/>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Freeform: Shape 236">
              <a:extLst>
                <a:ext uri="{FF2B5EF4-FFF2-40B4-BE49-F238E27FC236}">
                  <a16:creationId xmlns:a16="http://schemas.microsoft.com/office/drawing/2014/main" id="{2E561D19-CF45-415D-9F72-152D1F57062D}"/>
                </a:ext>
              </a:extLst>
            </p:cNvPr>
            <p:cNvSpPr/>
            <p:nvPr/>
          </p:nvSpPr>
          <p:spPr>
            <a:xfrm rot="21094355">
              <a:off x="8836988" y="4302605"/>
              <a:ext cx="248708" cy="447040"/>
            </a:xfrm>
            <a:custGeom>
              <a:avLst/>
              <a:gdLst>
                <a:gd name="connsiteX0" fmla="*/ 152521 w 152521"/>
                <a:gd name="connsiteY0" fmla="*/ 0 h 304800"/>
                <a:gd name="connsiteX1" fmla="*/ 121 w 152521"/>
                <a:gd name="connsiteY1" fmla="*/ 152400 h 304800"/>
                <a:gd name="connsiteX2" fmla="*/ 132201 w 152521"/>
                <a:gd name="connsiteY2" fmla="*/ 304800 h 304800"/>
              </a:gdLst>
              <a:ahLst/>
              <a:cxnLst>
                <a:cxn ang="0">
                  <a:pos x="connsiteX0" y="connsiteY0"/>
                </a:cxn>
                <a:cxn ang="0">
                  <a:pos x="connsiteX1" y="connsiteY1"/>
                </a:cxn>
                <a:cxn ang="0">
                  <a:pos x="connsiteX2" y="connsiteY2"/>
                </a:cxn>
              </a:cxnLst>
              <a:rect l="l" t="t" r="r" b="b"/>
              <a:pathLst>
                <a:path w="152521" h="304800">
                  <a:moveTo>
                    <a:pt x="152521" y="0"/>
                  </a:moveTo>
                  <a:cubicBezTo>
                    <a:pt x="78014" y="50800"/>
                    <a:pt x="3508" y="101600"/>
                    <a:pt x="121" y="152400"/>
                  </a:cubicBezTo>
                  <a:cubicBezTo>
                    <a:pt x="-3266" y="203200"/>
                    <a:pt x="64467" y="254000"/>
                    <a:pt x="132201" y="304800"/>
                  </a:cubicBezTo>
                </a:path>
              </a:pathLst>
            </a:custGeom>
            <a:noFill/>
            <a:ln w="25400">
              <a:solidFill>
                <a:schemeClr val="tx1"/>
              </a:solidFill>
              <a:prstDash val="solid"/>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43" name="Straight Arrow Connector 42">
            <a:extLst>
              <a:ext uri="{FF2B5EF4-FFF2-40B4-BE49-F238E27FC236}">
                <a16:creationId xmlns:a16="http://schemas.microsoft.com/office/drawing/2014/main" id="{7D3DAA5B-6EFB-4E2B-81BF-F329144A0676}"/>
              </a:ext>
            </a:extLst>
          </p:cNvPr>
          <p:cNvCxnSpPr>
            <a:cxnSpLocks/>
          </p:cNvCxnSpPr>
          <p:nvPr/>
        </p:nvCxnSpPr>
        <p:spPr>
          <a:xfrm>
            <a:off x="10673648" y="2758930"/>
            <a:ext cx="0" cy="1111790"/>
          </a:xfrm>
          <a:prstGeom prst="straightConnector1">
            <a:avLst/>
          </a:prstGeom>
          <a:ln w="1016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6" name="Straight Arrow Connector 145">
            <a:extLst>
              <a:ext uri="{FF2B5EF4-FFF2-40B4-BE49-F238E27FC236}">
                <a16:creationId xmlns:a16="http://schemas.microsoft.com/office/drawing/2014/main" id="{2F368907-AB1C-46B0-9B66-D543606C2C17}"/>
              </a:ext>
            </a:extLst>
          </p:cNvPr>
          <p:cNvCxnSpPr>
            <a:cxnSpLocks/>
          </p:cNvCxnSpPr>
          <p:nvPr/>
        </p:nvCxnSpPr>
        <p:spPr>
          <a:xfrm flipH="1">
            <a:off x="9929415" y="2495691"/>
            <a:ext cx="623267" cy="0"/>
          </a:xfrm>
          <a:prstGeom prst="straightConnector1">
            <a:avLst/>
          </a:prstGeom>
          <a:ln w="1016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7" name="Content Placeholder 2">
            <a:extLst>
              <a:ext uri="{FF2B5EF4-FFF2-40B4-BE49-F238E27FC236}">
                <a16:creationId xmlns:a16="http://schemas.microsoft.com/office/drawing/2014/main" id="{7EA50AD1-379D-9549-9180-E71D9820EAF8}"/>
              </a:ext>
            </a:extLst>
          </p:cNvPr>
          <p:cNvSpPr>
            <a:spLocks noGrp="1"/>
          </p:cNvSpPr>
          <p:nvPr>
            <p:ph idx="1"/>
          </p:nvPr>
        </p:nvSpPr>
        <p:spPr>
          <a:xfrm>
            <a:off x="423707" y="2081706"/>
            <a:ext cx="7215665" cy="4175584"/>
          </a:xfrm>
        </p:spPr>
        <p:txBody>
          <a:bodyPr>
            <a:normAutofit/>
          </a:bodyPr>
          <a:lstStyle/>
          <a:p>
            <a:r>
              <a:rPr lang="en-US" sz="3200" dirty="0"/>
              <a:t>Arithmetic operations are offloaded onto spatial architecture</a:t>
            </a:r>
          </a:p>
          <a:p>
            <a:r>
              <a:rPr lang="en-US" sz="3200" dirty="0"/>
              <a:t>Data access are decoupled and coordinated by the controller</a:t>
            </a:r>
          </a:p>
          <a:p>
            <a:r>
              <a:rPr lang="en-US" sz="3200" dirty="0"/>
              <a:t>Synchronization buffers serve as interfaces between dynamic/static timing</a:t>
            </a:r>
          </a:p>
          <a:p>
            <a:endParaRPr lang="en-US" sz="3200" dirty="0"/>
          </a:p>
        </p:txBody>
      </p:sp>
      <p:cxnSp>
        <p:nvCxnSpPr>
          <p:cNvPr id="83" name="Straight Arrow Connector 82">
            <a:extLst>
              <a:ext uri="{FF2B5EF4-FFF2-40B4-BE49-F238E27FC236}">
                <a16:creationId xmlns:a16="http://schemas.microsoft.com/office/drawing/2014/main" id="{F05B15F7-26B9-4B21-8FD1-59D6CF799C46}"/>
              </a:ext>
            </a:extLst>
          </p:cNvPr>
          <p:cNvCxnSpPr>
            <a:cxnSpLocks/>
            <a:endCxn id="194" idx="1"/>
          </p:cNvCxnSpPr>
          <p:nvPr/>
        </p:nvCxnSpPr>
        <p:spPr>
          <a:xfrm>
            <a:off x="7933487" y="3878161"/>
            <a:ext cx="299590" cy="29498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a:extLst>
              <a:ext uri="{FF2B5EF4-FFF2-40B4-BE49-F238E27FC236}">
                <a16:creationId xmlns:a16="http://schemas.microsoft.com/office/drawing/2014/main" id="{E5405EC5-6D0D-4CC5-9AC8-274DC6D14447}"/>
              </a:ext>
            </a:extLst>
          </p:cNvPr>
          <p:cNvCxnSpPr>
            <a:cxnSpLocks/>
            <a:endCxn id="185" idx="1"/>
          </p:cNvCxnSpPr>
          <p:nvPr/>
        </p:nvCxnSpPr>
        <p:spPr>
          <a:xfrm>
            <a:off x="8651521" y="3856071"/>
            <a:ext cx="324896" cy="31773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a:extLst>
              <a:ext uri="{FF2B5EF4-FFF2-40B4-BE49-F238E27FC236}">
                <a16:creationId xmlns:a16="http://schemas.microsoft.com/office/drawing/2014/main" id="{DE9AC60D-E5D2-4909-AEFB-701403CBE132}"/>
              </a:ext>
            </a:extLst>
          </p:cNvPr>
          <p:cNvCxnSpPr>
            <a:cxnSpLocks/>
            <a:endCxn id="185" idx="7"/>
          </p:cNvCxnSpPr>
          <p:nvPr/>
        </p:nvCxnSpPr>
        <p:spPr>
          <a:xfrm flipH="1">
            <a:off x="9267377" y="3885073"/>
            <a:ext cx="312117" cy="28873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a:extLst>
              <a:ext uri="{FF2B5EF4-FFF2-40B4-BE49-F238E27FC236}">
                <a16:creationId xmlns:a16="http://schemas.microsoft.com/office/drawing/2014/main" id="{7A38F576-B5A4-43B2-9641-D001BE82E6A9}"/>
              </a:ext>
            </a:extLst>
          </p:cNvPr>
          <p:cNvCxnSpPr>
            <a:cxnSpLocks/>
            <a:stCxn id="80" idx="7"/>
            <a:endCxn id="186" idx="7"/>
          </p:cNvCxnSpPr>
          <p:nvPr/>
        </p:nvCxnSpPr>
        <p:spPr>
          <a:xfrm flipH="1">
            <a:off x="10015267" y="3902644"/>
            <a:ext cx="260809" cy="26968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39C70B50-86F5-4670-BD76-57D1FEB3B262}"/>
              </a:ext>
            </a:extLst>
          </p:cNvPr>
          <p:cNvCxnSpPr>
            <a:cxnSpLocks/>
            <a:endCxn id="186" idx="1"/>
          </p:cNvCxnSpPr>
          <p:nvPr/>
        </p:nvCxnSpPr>
        <p:spPr>
          <a:xfrm>
            <a:off x="9423211" y="3877331"/>
            <a:ext cx="301096" cy="29499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8425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802586A-2425-476E-8ACF-5C22B422B865}"/>
              </a:ext>
            </a:extLst>
          </p:cNvPr>
          <p:cNvSpPr/>
          <p:nvPr/>
        </p:nvSpPr>
        <p:spPr>
          <a:xfrm>
            <a:off x="2235319" y="2339864"/>
            <a:ext cx="3759200" cy="519289"/>
          </a:xfrm>
          <a:prstGeom prst="rect">
            <a:avLst/>
          </a:prstGeom>
          <a:solidFill>
            <a:srgbClr val="C7A1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D565BE9-4723-4DFA-B6F6-3B0506D71A98}"/>
              </a:ext>
            </a:extLst>
          </p:cNvPr>
          <p:cNvSpPr/>
          <p:nvPr/>
        </p:nvSpPr>
        <p:spPr>
          <a:xfrm>
            <a:off x="2235319" y="2859153"/>
            <a:ext cx="4334934" cy="970844"/>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2FEFD35-1D0E-4685-ADD2-6FDE860E720F}"/>
              </a:ext>
            </a:extLst>
          </p:cNvPr>
          <p:cNvSpPr>
            <a:spLocks noGrp="1"/>
          </p:cNvSpPr>
          <p:nvPr>
            <p:ph type="title"/>
          </p:nvPr>
        </p:nvSpPr>
        <p:spPr>
          <a:xfrm>
            <a:off x="364067" y="136525"/>
            <a:ext cx="11388222" cy="1325563"/>
          </a:xfrm>
        </p:spPr>
        <p:txBody>
          <a:bodyPr/>
          <a:lstStyle/>
          <a:p>
            <a:r>
              <a:rPr lang="en-US" dirty="0"/>
              <a:t>Challenge 1: Non-uniform Produce/Consume Rate</a:t>
            </a:r>
          </a:p>
        </p:txBody>
      </p:sp>
      <p:sp>
        <p:nvSpPr>
          <p:cNvPr id="3" name="Content Placeholder 2">
            <a:extLst>
              <a:ext uri="{FF2B5EF4-FFF2-40B4-BE49-F238E27FC236}">
                <a16:creationId xmlns:a16="http://schemas.microsoft.com/office/drawing/2014/main" id="{057EB987-21DB-43D1-AC6D-F364F44331D3}"/>
              </a:ext>
            </a:extLst>
          </p:cNvPr>
          <p:cNvSpPr>
            <a:spLocks noGrp="1"/>
          </p:cNvSpPr>
          <p:nvPr>
            <p:ph idx="1"/>
          </p:nvPr>
        </p:nvSpPr>
        <p:spPr>
          <a:xfrm>
            <a:off x="1786586" y="1794407"/>
            <a:ext cx="5257800" cy="2712722"/>
          </a:xfrm>
        </p:spPr>
        <p:txBody>
          <a:bodyPr>
            <a:normAutofit/>
          </a:bodyPr>
          <a:lstStyle/>
          <a:p>
            <a:pPr marL="0" indent="0">
              <a:buNone/>
            </a:pPr>
            <a:r>
              <a:rPr lang="en-US" dirty="0">
                <a:latin typeface="Consolas" panose="020B0609020204030204" pitchFamily="49" charset="0"/>
              </a:rPr>
              <a:t>for (j=0; j&lt;n; ++j) {</a:t>
            </a:r>
          </a:p>
          <a:p>
            <a:pPr marL="0" indent="0">
              <a:buNone/>
            </a:pPr>
            <a:r>
              <a:rPr lang="en-US" dirty="0">
                <a:latin typeface="Consolas" panose="020B0609020204030204" pitchFamily="49" charset="0"/>
              </a:rPr>
              <a:t>  x[j] = x[j]/a[</a:t>
            </a:r>
            <a:r>
              <a:rPr lang="en-US" dirty="0" err="1">
                <a:latin typeface="Consolas" panose="020B0609020204030204" pitchFamily="49" charset="0"/>
              </a:rPr>
              <a:t>j,j</a:t>
            </a:r>
            <a:r>
              <a:rPr lang="en-US" dirty="0">
                <a:latin typeface="Consolas" panose="020B0609020204030204" pitchFamily="49" charset="0"/>
              </a:rPr>
              <a:t>];</a:t>
            </a:r>
          </a:p>
          <a:p>
            <a:pPr marL="0" indent="0">
              <a:buNone/>
            </a:pPr>
            <a:r>
              <a:rPr lang="en-US" dirty="0">
                <a:latin typeface="Consolas" panose="020B0609020204030204" pitchFamily="49" charset="0"/>
              </a:rPr>
              <a:t>  for (</a:t>
            </a:r>
            <a:r>
              <a:rPr lang="en-US" dirty="0" err="1">
                <a:latin typeface="Consolas" panose="020B0609020204030204" pitchFamily="49" charset="0"/>
              </a:rPr>
              <a:t>i</a:t>
            </a:r>
            <a:r>
              <a:rPr lang="en-US" dirty="0">
                <a:latin typeface="Consolas" panose="020B0609020204030204" pitchFamily="49" charset="0"/>
              </a:rPr>
              <a:t>=j+1; </a:t>
            </a:r>
            <a:r>
              <a:rPr lang="en-US" dirty="0" err="1">
                <a:latin typeface="Consolas" panose="020B0609020204030204" pitchFamily="49" charset="0"/>
              </a:rPr>
              <a:t>i</a:t>
            </a:r>
            <a:r>
              <a:rPr lang="en-US" dirty="0">
                <a:latin typeface="Consolas" panose="020B0609020204030204" pitchFamily="49" charset="0"/>
              </a:rPr>
              <a:t>&lt;n; ++</a:t>
            </a:r>
            <a:r>
              <a:rPr lang="en-US" dirty="0" err="1">
                <a:latin typeface="Consolas" panose="020B0609020204030204" pitchFamily="49" charset="0"/>
              </a:rPr>
              <a:t>i</a:t>
            </a:r>
            <a:r>
              <a:rPr lang="en-US" dirty="0">
                <a:latin typeface="Consolas" panose="020B0609020204030204" pitchFamily="49" charset="0"/>
              </a:rPr>
              <a:t>)</a:t>
            </a:r>
          </a:p>
          <a:p>
            <a:pPr marL="0" indent="0">
              <a:buNone/>
            </a:pPr>
            <a:r>
              <a:rPr lang="en-US" dirty="0">
                <a:latin typeface="Consolas" panose="020B0609020204030204" pitchFamily="49" charset="0"/>
              </a:rPr>
              <a:t>    x[</a:t>
            </a:r>
            <a:r>
              <a:rPr lang="en-US" dirty="0" err="1">
                <a:latin typeface="Consolas" panose="020B0609020204030204" pitchFamily="49" charset="0"/>
              </a:rPr>
              <a:t>i</a:t>
            </a:r>
            <a:r>
              <a:rPr lang="en-US" dirty="0">
                <a:latin typeface="Consolas" panose="020B0609020204030204" pitchFamily="49" charset="0"/>
              </a:rPr>
              <a:t>] -= x[j]*a[</a:t>
            </a:r>
            <a:r>
              <a:rPr lang="en-US" dirty="0" err="1">
                <a:latin typeface="Consolas" panose="020B0609020204030204" pitchFamily="49" charset="0"/>
              </a:rPr>
              <a:t>j,i</a:t>
            </a:r>
            <a:r>
              <a:rPr lang="en-US" dirty="0">
                <a:latin typeface="Consolas" panose="020B0609020204030204" pitchFamily="49" charset="0"/>
              </a:rPr>
              <a:t>];</a:t>
            </a:r>
          </a:p>
          <a:p>
            <a:pPr marL="0" indent="0">
              <a:buNone/>
            </a:pPr>
            <a:r>
              <a:rPr lang="en-US" dirty="0">
                <a:latin typeface="Consolas" panose="020B0609020204030204" pitchFamily="49" charset="0"/>
              </a:rPr>
              <a:t>}</a:t>
            </a:r>
          </a:p>
        </p:txBody>
      </p:sp>
      <p:sp>
        <p:nvSpPr>
          <p:cNvPr id="4" name="Slide Number Placeholder 3">
            <a:extLst>
              <a:ext uri="{FF2B5EF4-FFF2-40B4-BE49-F238E27FC236}">
                <a16:creationId xmlns:a16="http://schemas.microsoft.com/office/drawing/2014/main" id="{731AE0F6-6010-46F0-BC91-9A764E77F931}"/>
              </a:ext>
            </a:extLst>
          </p:cNvPr>
          <p:cNvSpPr>
            <a:spLocks noGrp="1"/>
          </p:cNvSpPr>
          <p:nvPr>
            <p:ph type="sldNum" sz="quarter" idx="12"/>
          </p:nvPr>
        </p:nvSpPr>
        <p:spPr/>
        <p:txBody>
          <a:bodyPr/>
          <a:lstStyle/>
          <a:p>
            <a:fld id="{1E977B67-EAC5-4BBB-8F41-E936E21C3F66}" type="slidenum">
              <a:rPr lang="en-US" smtClean="0"/>
              <a:t>9</a:t>
            </a:fld>
            <a:endParaRPr lang="en-US"/>
          </a:p>
        </p:txBody>
      </p:sp>
      <p:sp>
        <p:nvSpPr>
          <p:cNvPr id="8" name="Oval 7">
            <a:extLst>
              <a:ext uri="{FF2B5EF4-FFF2-40B4-BE49-F238E27FC236}">
                <a16:creationId xmlns:a16="http://schemas.microsoft.com/office/drawing/2014/main" id="{25DE008E-2EA1-4EC0-A184-816D120420C1}"/>
              </a:ext>
            </a:extLst>
          </p:cNvPr>
          <p:cNvSpPr/>
          <p:nvPr/>
        </p:nvSpPr>
        <p:spPr>
          <a:xfrm rot="5400000">
            <a:off x="2813951" y="4287557"/>
            <a:ext cx="321930" cy="321930"/>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81B515E-8E41-430C-B1AF-471F9BBCA680}"/>
              </a:ext>
            </a:extLst>
          </p:cNvPr>
          <p:cNvSpPr/>
          <p:nvPr/>
        </p:nvSpPr>
        <p:spPr>
          <a:xfrm rot="5400000">
            <a:off x="2386127" y="4288013"/>
            <a:ext cx="321930" cy="321930"/>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AC4BDE6-F09A-476A-A379-16F9E69381CA}"/>
              </a:ext>
            </a:extLst>
          </p:cNvPr>
          <p:cNvSpPr/>
          <p:nvPr/>
        </p:nvSpPr>
        <p:spPr>
          <a:xfrm rot="5400000">
            <a:off x="1960068" y="4287557"/>
            <a:ext cx="321930" cy="321930"/>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FD5AB726-6BC0-4055-ABF0-1DC71A21B1F1}"/>
              </a:ext>
            </a:extLst>
          </p:cNvPr>
          <p:cNvSpPr/>
          <p:nvPr/>
        </p:nvSpPr>
        <p:spPr>
          <a:xfrm rot="5400000">
            <a:off x="1534009" y="4287557"/>
            <a:ext cx="321930" cy="321930"/>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1F0BA01-5E41-43C3-97D1-D70DEAB83E43}"/>
              </a:ext>
            </a:extLst>
          </p:cNvPr>
          <p:cNvSpPr/>
          <p:nvPr/>
        </p:nvSpPr>
        <p:spPr>
          <a:xfrm rot="5400000">
            <a:off x="1107950" y="4287644"/>
            <a:ext cx="321930" cy="321930"/>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AE9E169D-0426-4818-94B7-7463022C05D8}"/>
              </a:ext>
            </a:extLst>
          </p:cNvPr>
          <p:cNvSpPr/>
          <p:nvPr/>
        </p:nvSpPr>
        <p:spPr>
          <a:xfrm rot="5400000">
            <a:off x="682773" y="4292487"/>
            <a:ext cx="321930" cy="321930"/>
          </a:xfrm>
          <a:prstGeom prst="ellipse">
            <a:avLst/>
          </a:prstGeom>
          <a:solidFill>
            <a:srgbClr val="C7A1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BFB65D07-6ABB-4D32-A17F-6FFFD28C43CB}"/>
              </a:ext>
            </a:extLst>
          </p:cNvPr>
          <p:cNvSpPr/>
          <p:nvPr/>
        </p:nvSpPr>
        <p:spPr>
          <a:xfrm rot="5400000">
            <a:off x="2813951" y="4774181"/>
            <a:ext cx="321930" cy="321930"/>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F366343A-FEA9-40C7-8228-665A17484520}"/>
              </a:ext>
            </a:extLst>
          </p:cNvPr>
          <p:cNvSpPr/>
          <p:nvPr/>
        </p:nvSpPr>
        <p:spPr>
          <a:xfrm rot="5400000">
            <a:off x="2386127" y="4774181"/>
            <a:ext cx="321930" cy="321930"/>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C0C4E1A9-0262-471B-A200-6E48D6BC0371}"/>
              </a:ext>
            </a:extLst>
          </p:cNvPr>
          <p:cNvSpPr/>
          <p:nvPr/>
        </p:nvSpPr>
        <p:spPr>
          <a:xfrm rot="5400000">
            <a:off x="1960068" y="4774181"/>
            <a:ext cx="321930" cy="321930"/>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E4379ED-9BDC-45AD-9518-45821600E265}"/>
              </a:ext>
            </a:extLst>
          </p:cNvPr>
          <p:cNvSpPr/>
          <p:nvPr/>
        </p:nvSpPr>
        <p:spPr>
          <a:xfrm rot="5400000">
            <a:off x="1534009" y="4774181"/>
            <a:ext cx="321930" cy="321930"/>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2CF34DC0-B7CC-4661-A42F-040BA7EC7925}"/>
              </a:ext>
            </a:extLst>
          </p:cNvPr>
          <p:cNvSpPr/>
          <p:nvPr/>
        </p:nvSpPr>
        <p:spPr>
          <a:xfrm rot="5400000">
            <a:off x="1107950" y="4774181"/>
            <a:ext cx="321930" cy="321930"/>
          </a:xfrm>
          <a:prstGeom prst="ellipse">
            <a:avLst/>
          </a:prstGeom>
          <a:solidFill>
            <a:srgbClr val="C7A1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80A4A667-3E9C-42D6-A2C6-2F2E8CED5785}"/>
              </a:ext>
            </a:extLst>
          </p:cNvPr>
          <p:cNvSpPr/>
          <p:nvPr/>
        </p:nvSpPr>
        <p:spPr>
          <a:xfrm rot="5400000">
            <a:off x="2813951" y="5237947"/>
            <a:ext cx="321930" cy="321930"/>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D20FADC7-6795-4C1B-9EC1-46B4963E68CA}"/>
              </a:ext>
            </a:extLst>
          </p:cNvPr>
          <p:cNvSpPr/>
          <p:nvPr/>
        </p:nvSpPr>
        <p:spPr>
          <a:xfrm rot="5400000">
            <a:off x="2386127" y="5237947"/>
            <a:ext cx="321930" cy="321930"/>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26029087-0705-44A1-82ED-9D7C22DEEF1A}"/>
              </a:ext>
            </a:extLst>
          </p:cNvPr>
          <p:cNvSpPr/>
          <p:nvPr/>
        </p:nvSpPr>
        <p:spPr>
          <a:xfrm rot="5400000">
            <a:off x="1960068" y="5237947"/>
            <a:ext cx="321930" cy="321930"/>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AED1035-1343-4E7D-A35B-2A239BE3B99F}"/>
              </a:ext>
            </a:extLst>
          </p:cNvPr>
          <p:cNvSpPr/>
          <p:nvPr/>
        </p:nvSpPr>
        <p:spPr>
          <a:xfrm rot="5400000">
            <a:off x="1534009" y="5237947"/>
            <a:ext cx="321930" cy="321930"/>
          </a:xfrm>
          <a:prstGeom prst="ellipse">
            <a:avLst/>
          </a:prstGeom>
          <a:solidFill>
            <a:srgbClr val="C7A1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68400BC6-0A96-4F16-801E-F63B3D47F768}"/>
              </a:ext>
            </a:extLst>
          </p:cNvPr>
          <p:cNvSpPr/>
          <p:nvPr/>
        </p:nvSpPr>
        <p:spPr>
          <a:xfrm rot="5400000">
            <a:off x="2813951" y="5693755"/>
            <a:ext cx="321930" cy="321930"/>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674EA67-F0D7-46F2-B5F6-11C955E644A5}"/>
              </a:ext>
            </a:extLst>
          </p:cNvPr>
          <p:cNvSpPr/>
          <p:nvPr/>
        </p:nvSpPr>
        <p:spPr>
          <a:xfrm rot="5400000">
            <a:off x="2386127" y="5693755"/>
            <a:ext cx="321930" cy="321930"/>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1A571F4A-9E03-4287-807A-750669A7005D}"/>
              </a:ext>
            </a:extLst>
          </p:cNvPr>
          <p:cNvSpPr/>
          <p:nvPr/>
        </p:nvSpPr>
        <p:spPr>
          <a:xfrm rot="5400000">
            <a:off x="1960068" y="5693755"/>
            <a:ext cx="321930" cy="321930"/>
          </a:xfrm>
          <a:prstGeom prst="ellipse">
            <a:avLst/>
          </a:prstGeom>
          <a:solidFill>
            <a:srgbClr val="C7A1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609A3C8C-0E57-427B-8DFA-408AABCE76FA}"/>
              </a:ext>
            </a:extLst>
          </p:cNvPr>
          <p:cNvSpPr/>
          <p:nvPr/>
        </p:nvSpPr>
        <p:spPr>
          <a:xfrm rot="5400000">
            <a:off x="2808804" y="6149563"/>
            <a:ext cx="321930" cy="321930"/>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6E992D72-42F6-4BF5-BFDF-A9FB7BA77342}"/>
              </a:ext>
            </a:extLst>
          </p:cNvPr>
          <p:cNvSpPr/>
          <p:nvPr/>
        </p:nvSpPr>
        <p:spPr>
          <a:xfrm rot="5400000">
            <a:off x="2380980" y="6149563"/>
            <a:ext cx="321930" cy="321930"/>
          </a:xfrm>
          <a:prstGeom prst="ellipse">
            <a:avLst/>
          </a:prstGeom>
          <a:solidFill>
            <a:srgbClr val="C7A1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E52A6D1C-F1E0-8146-BD45-2CB56981D3A8}"/>
              </a:ext>
            </a:extLst>
          </p:cNvPr>
          <p:cNvSpPr/>
          <p:nvPr/>
        </p:nvSpPr>
        <p:spPr>
          <a:xfrm>
            <a:off x="4922913" y="5775830"/>
            <a:ext cx="378353" cy="36512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D5815AC4-5BAF-0348-B584-4DB36763DE0B}"/>
              </a:ext>
            </a:extLst>
          </p:cNvPr>
          <p:cNvSpPr/>
          <p:nvPr/>
        </p:nvSpPr>
        <p:spPr>
          <a:xfrm>
            <a:off x="4065867" y="4722250"/>
            <a:ext cx="388412" cy="365125"/>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6EE35C82-9E3D-A94E-B18A-9D183467951F}"/>
              </a:ext>
            </a:extLst>
          </p:cNvPr>
          <p:cNvSpPr/>
          <p:nvPr/>
        </p:nvSpPr>
        <p:spPr>
          <a:xfrm>
            <a:off x="4476582" y="4241909"/>
            <a:ext cx="1711691" cy="365125"/>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90041DA2-FED4-CE49-ACE8-484E000796CE}"/>
              </a:ext>
            </a:extLst>
          </p:cNvPr>
          <p:cNvSpPr/>
          <p:nvPr/>
        </p:nvSpPr>
        <p:spPr>
          <a:xfrm rot="5400000">
            <a:off x="5805008" y="4257224"/>
            <a:ext cx="321930" cy="321930"/>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B28D05E7-3A55-054A-BE8B-D2AD1DEA5694}"/>
              </a:ext>
            </a:extLst>
          </p:cNvPr>
          <p:cNvSpPr/>
          <p:nvPr/>
        </p:nvSpPr>
        <p:spPr>
          <a:xfrm rot="5400000">
            <a:off x="5377184" y="4257680"/>
            <a:ext cx="321930" cy="321930"/>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B444ADC5-9A3C-5B4A-9767-253E2525143A}"/>
              </a:ext>
            </a:extLst>
          </p:cNvPr>
          <p:cNvSpPr/>
          <p:nvPr/>
        </p:nvSpPr>
        <p:spPr>
          <a:xfrm rot="5400000">
            <a:off x="4951125" y="4257224"/>
            <a:ext cx="321930" cy="321930"/>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8C3C813D-C1EF-2C49-BA87-06C02CA2CEAF}"/>
              </a:ext>
            </a:extLst>
          </p:cNvPr>
          <p:cNvSpPr/>
          <p:nvPr/>
        </p:nvSpPr>
        <p:spPr>
          <a:xfrm rot="5400000">
            <a:off x="4525066" y="4257224"/>
            <a:ext cx="321930" cy="321930"/>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EF6FDD37-B768-A445-81E5-9F514DB95209}"/>
              </a:ext>
            </a:extLst>
          </p:cNvPr>
          <p:cNvSpPr/>
          <p:nvPr/>
        </p:nvSpPr>
        <p:spPr>
          <a:xfrm rot="5400000">
            <a:off x="4099007" y="4257311"/>
            <a:ext cx="321930" cy="321930"/>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12ACA224-B915-1A47-A14F-89823B3949CB}"/>
              </a:ext>
            </a:extLst>
          </p:cNvPr>
          <p:cNvSpPr/>
          <p:nvPr/>
        </p:nvSpPr>
        <p:spPr>
          <a:xfrm>
            <a:off x="4931579" y="4722250"/>
            <a:ext cx="1256694" cy="36512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CEE1D912-4C49-7248-BB30-2B96C0521355}"/>
              </a:ext>
            </a:extLst>
          </p:cNvPr>
          <p:cNvSpPr/>
          <p:nvPr/>
        </p:nvSpPr>
        <p:spPr>
          <a:xfrm rot="5400000">
            <a:off x="3673830" y="4262154"/>
            <a:ext cx="321930" cy="321930"/>
          </a:xfrm>
          <a:prstGeom prst="ellipse">
            <a:avLst/>
          </a:prstGeom>
          <a:solidFill>
            <a:srgbClr val="C7A1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6ED710AF-4E84-C142-9FE5-3E825509267E}"/>
              </a:ext>
            </a:extLst>
          </p:cNvPr>
          <p:cNvSpPr/>
          <p:nvPr/>
        </p:nvSpPr>
        <p:spPr>
          <a:xfrm rot="5400000">
            <a:off x="5805008" y="4743848"/>
            <a:ext cx="321930" cy="321930"/>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3F65C9AC-11C2-6246-BC37-CD88E3FA8183}"/>
              </a:ext>
            </a:extLst>
          </p:cNvPr>
          <p:cNvSpPr/>
          <p:nvPr/>
        </p:nvSpPr>
        <p:spPr>
          <a:xfrm rot="5400000">
            <a:off x="5377184" y="4743848"/>
            <a:ext cx="321930" cy="321930"/>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C4F3E64C-5E4A-3741-A4BD-8D73FA80E0E5}"/>
              </a:ext>
            </a:extLst>
          </p:cNvPr>
          <p:cNvSpPr/>
          <p:nvPr/>
        </p:nvSpPr>
        <p:spPr>
          <a:xfrm rot="5400000">
            <a:off x="4951125" y="4743848"/>
            <a:ext cx="321930" cy="321930"/>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FC57A94E-906E-4D48-AE7F-0877BFC7AD38}"/>
              </a:ext>
            </a:extLst>
          </p:cNvPr>
          <p:cNvSpPr/>
          <p:nvPr/>
        </p:nvSpPr>
        <p:spPr>
          <a:xfrm rot="5400000">
            <a:off x="4525066" y="4743848"/>
            <a:ext cx="321930" cy="321930"/>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032F68-A27B-4448-A8FB-A850751DEB24}"/>
              </a:ext>
            </a:extLst>
          </p:cNvPr>
          <p:cNvSpPr/>
          <p:nvPr/>
        </p:nvSpPr>
        <p:spPr>
          <a:xfrm rot="5400000">
            <a:off x="4113295" y="4743848"/>
            <a:ext cx="321930" cy="321930"/>
          </a:xfrm>
          <a:prstGeom prst="ellipse">
            <a:avLst/>
          </a:prstGeom>
          <a:solidFill>
            <a:srgbClr val="C7A1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012B14EC-263C-3446-9320-FD69760D9242}"/>
              </a:ext>
            </a:extLst>
          </p:cNvPr>
          <p:cNvSpPr/>
          <p:nvPr/>
        </p:nvSpPr>
        <p:spPr>
          <a:xfrm>
            <a:off x="5361829" y="5252531"/>
            <a:ext cx="826444" cy="36512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AB27F0E2-7FD5-7843-854E-5883007762F7}"/>
              </a:ext>
            </a:extLst>
          </p:cNvPr>
          <p:cNvSpPr/>
          <p:nvPr/>
        </p:nvSpPr>
        <p:spPr>
          <a:xfrm>
            <a:off x="4491825" y="5253017"/>
            <a:ext cx="388412" cy="36512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14D56AF1-2B6F-1242-AAC3-0D0F2F99C535}"/>
              </a:ext>
            </a:extLst>
          </p:cNvPr>
          <p:cNvSpPr/>
          <p:nvPr/>
        </p:nvSpPr>
        <p:spPr>
          <a:xfrm rot="5400000">
            <a:off x="5805008" y="5274615"/>
            <a:ext cx="321930" cy="321930"/>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D8380E68-A10A-3640-A15F-0D62AFC4CD87}"/>
              </a:ext>
            </a:extLst>
          </p:cNvPr>
          <p:cNvSpPr/>
          <p:nvPr/>
        </p:nvSpPr>
        <p:spPr>
          <a:xfrm rot="5400000">
            <a:off x="5377184" y="5274615"/>
            <a:ext cx="321930" cy="321930"/>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C0D1951A-8D0A-724D-80A9-2128D02A0D13}"/>
              </a:ext>
            </a:extLst>
          </p:cNvPr>
          <p:cNvSpPr/>
          <p:nvPr/>
        </p:nvSpPr>
        <p:spPr>
          <a:xfrm>
            <a:off x="5772353" y="5789327"/>
            <a:ext cx="415920" cy="36512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2AABD87B-A2CF-4542-BA4D-C3496915F640}"/>
              </a:ext>
            </a:extLst>
          </p:cNvPr>
          <p:cNvSpPr/>
          <p:nvPr/>
        </p:nvSpPr>
        <p:spPr>
          <a:xfrm>
            <a:off x="5356433" y="6303768"/>
            <a:ext cx="415920" cy="36512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9AEBFD20-21DE-2140-A2D9-E78BD6DED98F}"/>
              </a:ext>
            </a:extLst>
          </p:cNvPr>
          <p:cNvSpPr/>
          <p:nvPr/>
        </p:nvSpPr>
        <p:spPr>
          <a:xfrm rot="5400000">
            <a:off x="4951125" y="5274615"/>
            <a:ext cx="321930" cy="321930"/>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437B1654-E1CB-4045-84E6-8A172E195401}"/>
              </a:ext>
            </a:extLst>
          </p:cNvPr>
          <p:cNvSpPr/>
          <p:nvPr/>
        </p:nvSpPr>
        <p:spPr>
          <a:xfrm rot="5400000">
            <a:off x="4525066" y="5274615"/>
            <a:ext cx="321930" cy="321930"/>
          </a:xfrm>
          <a:prstGeom prst="ellipse">
            <a:avLst/>
          </a:prstGeom>
          <a:solidFill>
            <a:srgbClr val="C7A1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EEDDCED-F330-E147-A97A-205FC7B870D6}"/>
              </a:ext>
            </a:extLst>
          </p:cNvPr>
          <p:cNvSpPr/>
          <p:nvPr/>
        </p:nvSpPr>
        <p:spPr>
          <a:xfrm rot="5400000">
            <a:off x="5805008" y="5805382"/>
            <a:ext cx="321930" cy="321930"/>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BE2FF758-7281-9A46-933E-12DC3728B527}"/>
              </a:ext>
            </a:extLst>
          </p:cNvPr>
          <p:cNvSpPr/>
          <p:nvPr/>
        </p:nvSpPr>
        <p:spPr>
          <a:xfrm rot="5400000">
            <a:off x="5377184" y="5805382"/>
            <a:ext cx="321930" cy="321930"/>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5D5B1E5F-956E-9543-B366-C9DD55627C26}"/>
              </a:ext>
            </a:extLst>
          </p:cNvPr>
          <p:cNvSpPr/>
          <p:nvPr/>
        </p:nvSpPr>
        <p:spPr>
          <a:xfrm rot="5400000">
            <a:off x="4951125" y="5805382"/>
            <a:ext cx="321930" cy="321930"/>
          </a:xfrm>
          <a:prstGeom prst="ellipse">
            <a:avLst/>
          </a:prstGeom>
          <a:solidFill>
            <a:srgbClr val="C7A1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D735BE9E-CB42-3947-9383-470C2D9624B5}"/>
              </a:ext>
            </a:extLst>
          </p:cNvPr>
          <p:cNvSpPr/>
          <p:nvPr/>
        </p:nvSpPr>
        <p:spPr>
          <a:xfrm rot="5400000">
            <a:off x="5805008" y="6336149"/>
            <a:ext cx="321930" cy="321930"/>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4C4F3810-1AEC-F94F-AD47-3EA18E0E75EC}"/>
              </a:ext>
            </a:extLst>
          </p:cNvPr>
          <p:cNvSpPr/>
          <p:nvPr/>
        </p:nvSpPr>
        <p:spPr>
          <a:xfrm rot="5400000">
            <a:off x="5377184" y="6336149"/>
            <a:ext cx="321930" cy="321930"/>
          </a:xfrm>
          <a:prstGeom prst="ellipse">
            <a:avLst/>
          </a:prstGeom>
          <a:solidFill>
            <a:srgbClr val="C7A1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7" name="Curved Connector 56">
            <a:extLst>
              <a:ext uri="{FF2B5EF4-FFF2-40B4-BE49-F238E27FC236}">
                <a16:creationId xmlns:a16="http://schemas.microsoft.com/office/drawing/2014/main" id="{AEF3D10A-726A-2447-BED3-2A95BD69F2F0}"/>
              </a:ext>
            </a:extLst>
          </p:cNvPr>
          <p:cNvCxnSpPr>
            <a:cxnSpLocks/>
            <a:stCxn id="36" idx="4"/>
            <a:endCxn id="43" idx="4"/>
          </p:cNvCxnSpPr>
          <p:nvPr/>
        </p:nvCxnSpPr>
        <p:spPr>
          <a:xfrm rot="10800000" flipH="1" flipV="1">
            <a:off x="4099007" y="4418275"/>
            <a:ext cx="14288" cy="486537"/>
          </a:xfrm>
          <a:prstGeom prst="curvedConnector3">
            <a:avLst>
              <a:gd name="adj1" fmla="val -672438"/>
            </a:avLst>
          </a:prstGeom>
          <a:ln w="1905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58" name="Curved Connector 57">
            <a:extLst>
              <a:ext uri="{FF2B5EF4-FFF2-40B4-BE49-F238E27FC236}">
                <a16:creationId xmlns:a16="http://schemas.microsoft.com/office/drawing/2014/main" id="{D914C1EF-B421-1B45-985B-C6FAFEC393B6}"/>
              </a:ext>
            </a:extLst>
          </p:cNvPr>
          <p:cNvCxnSpPr>
            <a:cxnSpLocks/>
            <a:stCxn id="42" idx="4"/>
            <a:endCxn id="45" idx="1"/>
          </p:cNvCxnSpPr>
          <p:nvPr/>
        </p:nvCxnSpPr>
        <p:spPr>
          <a:xfrm rot="10800000" flipV="1">
            <a:off x="4491826" y="4904812"/>
            <a:ext cx="33241" cy="530767"/>
          </a:xfrm>
          <a:prstGeom prst="curvedConnector3">
            <a:avLst>
              <a:gd name="adj1" fmla="val 370169"/>
            </a:avLst>
          </a:prstGeom>
          <a:ln w="1905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59" name="Curved Connector 58">
            <a:extLst>
              <a:ext uri="{FF2B5EF4-FFF2-40B4-BE49-F238E27FC236}">
                <a16:creationId xmlns:a16="http://schemas.microsoft.com/office/drawing/2014/main" id="{6746EDFC-BE1B-2046-933A-926C1AE874DC}"/>
              </a:ext>
            </a:extLst>
          </p:cNvPr>
          <p:cNvCxnSpPr>
            <a:cxnSpLocks/>
            <a:stCxn id="50" idx="4"/>
            <a:endCxn id="54" idx="4"/>
          </p:cNvCxnSpPr>
          <p:nvPr/>
        </p:nvCxnSpPr>
        <p:spPr>
          <a:xfrm rot="10800000" flipV="1">
            <a:off x="4951125" y="5435579"/>
            <a:ext cx="12700" cy="530767"/>
          </a:xfrm>
          <a:prstGeom prst="curvedConnector3">
            <a:avLst>
              <a:gd name="adj1" fmla="val 835717"/>
            </a:avLst>
          </a:prstGeom>
          <a:ln w="1905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60" name="Curved Connector 59">
            <a:extLst>
              <a:ext uri="{FF2B5EF4-FFF2-40B4-BE49-F238E27FC236}">
                <a16:creationId xmlns:a16="http://schemas.microsoft.com/office/drawing/2014/main" id="{D4D6525C-D7A8-AE43-83BE-12D2DA0B6AC8}"/>
              </a:ext>
            </a:extLst>
          </p:cNvPr>
          <p:cNvCxnSpPr>
            <a:cxnSpLocks/>
            <a:stCxn id="53" idx="4"/>
            <a:endCxn id="56" idx="4"/>
          </p:cNvCxnSpPr>
          <p:nvPr/>
        </p:nvCxnSpPr>
        <p:spPr>
          <a:xfrm rot="10800000" flipV="1">
            <a:off x="5377184" y="5966346"/>
            <a:ext cx="12700" cy="530767"/>
          </a:xfrm>
          <a:prstGeom prst="curvedConnector3">
            <a:avLst>
              <a:gd name="adj1" fmla="val 840000"/>
            </a:avLst>
          </a:prstGeom>
          <a:ln w="1905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grpSp>
        <p:nvGrpSpPr>
          <p:cNvPr id="65" name="Group 64">
            <a:extLst>
              <a:ext uri="{FF2B5EF4-FFF2-40B4-BE49-F238E27FC236}">
                <a16:creationId xmlns:a16="http://schemas.microsoft.com/office/drawing/2014/main" id="{834B0343-745E-2F4F-AF5D-82D86A509D41}"/>
              </a:ext>
            </a:extLst>
          </p:cNvPr>
          <p:cNvGrpSpPr/>
          <p:nvPr/>
        </p:nvGrpSpPr>
        <p:grpSpPr>
          <a:xfrm>
            <a:off x="7672321" y="1198953"/>
            <a:ext cx="3338670" cy="3607261"/>
            <a:chOff x="5485503" y="2893190"/>
            <a:chExt cx="3338670" cy="3607261"/>
          </a:xfrm>
        </p:grpSpPr>
        <p:sp>
          <p:nvSpPr>
            <p:cNvPr id="66" name="Rectangle 65">
              <a:extLst>
                <a:ext uri="{FF2B5EF4-FFF2-40B4-BE49-F238E27FC236}">
                  <a16:creationId xmlns:a16="http://schemas.microsoft.com/office/drawing/2014/main" id="{BCA1E113-AC37-9C45-953D-171D513EE03E}"/>
                </a:ext>
              </a:extLst>
            </p:cNvPr>
            <p:cNvSpPr/>
            <p:nvPr/>
          </p:nvSpPr>
          <p:spPr>
            <a:xfrm>
              <a:off x="5485503" y="4333326"/>
              <a:ext cx="2235708" cy="328862"/>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Sync</a:t>
              </a:r>
            </a:p>
          </p:txBody>
        </p:sp>
        <p:sp>
          <p:nvSpPr>
            <p:cNvPr id="67" name="Rectangle 66">
              <a:extLst>
                <a:ext uri="{FF2B5EF4-FFF2-40B4-BE49-F238E27FC236}">
                  <a16:creationId xmlns:a16="http://schemas.microsoft.com/office/drawing/2014/main" id="{232940FC-B04D-9740-A633-693F8F8BD49B}"/>
                </a:ext>
              </a:extLst>
            </p:cNvPr>
            <p:cNvSpPr/>
            <p:nvPr/>
          </p:nvSpPr>
          <p:spPr>
            <a:xfrm>
              <a:off x="5485503" y="6171589"/>
              <a:ext cx="2235704" cy="328862"/>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Sync</a:t>
              </a:r>
            </a:p>
          </p:txBody>
        </p:sp>
        <p:sp>
          <p:nvSpPr>
            <p:cNvPr id="68" name="Rectangle 67">
              <a:extLst>
                <a:ext uri="{FF2B5EF4-FFF2-40B4-BE49-F238E27FC236}">
                  <a16:creationId xmlns:a16="http://schemas.microsoft.com/office/drawing/2014/main" id="{3CD3B226-81CF-3540-B388-8266025FDEB6}"/>
                </a:ext>
              </a:extLst>
            </p:cNvPr>
            <p:cNvSpPr/>
            <p:nvPr/>
          </p:nvSpPr>
          <p:spPr>
            <a:xfrm>
              <a:off x="5485503" y="2914279"/>
              <a:ext cx="2235704" cy="10972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solidFill>
                    <a:schemeClr val="tx1"/>
                  </a:solidFill>
                </a:rPr>
                <a:t>Scratch Memory</a:t>
              </a:r>
            </a:p>
          </p:txBody>
        </p:sp>
        <p:sp>
          <p:nvSpPr>
            <p:cNvPr id="69" name="Rectangle 68">
              <a:extLst>
                <a:ext uri="{FF2B5EF4-FFF2-40B4-BE49-F238E27FC236}">
                  <a16:creationId xmlns:a16="http://schemas.microsoft.com/office/drawing/2014/main" id="{25970B87-766A-D84B-A967-8DE0BA698134}"/>
                </a:ext>
              </a:extLst>
            </p:cNvPr>
            <p:cNvSpPr/>
            <p:nvPr/>
          </p:nvSpPr>
          <p:spPr>
            <a:xfrm>
              <a:off x="7219929" y="2958658"/>
              <a:ext cx="451752" cy="520711"/>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Ctrl</a:t>
              </a:r>
            </a:p>
          </p:txBody>
        </p:sp>
        <p:sp>
          <p:nvSpPr>
            <p:cNvPr id="70" name="Rectangle 69">
              <a:extLst>
                <a:ext uri="{FF2B5EF4-FFF2-40B4-BE49-F238E27FC236}">
                  <a16:creationId xmlns:a16="http://schemas.microsoft.com/office/drawing/2014/main" id="{B07BD7D2-EADD-A04F-B00A-4F5C85079F9F}"/>
                </a:ext>
              </a:extLst>
            </p:cNvPr>
            <p:cNvSpPr/>
            <p:nvPr/>
          </p:nvSpPr>
          <p:spPr>
            <a:xfrm rot="16200000">
              <a:off x="7067167" y="5216072"/>
              <a:ext cx="2167117" cy="40162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XFER</a:t>
              </a:r>
            </a:p>
          </p:txBody>
        </p:sp>
        <p:sp>
          <p:nvSpPr>
            <p:cNvPr id="71" name="Rectangle 70">
              <a:extLst>
                <a:ext uri="{FF2B5EF4-FFF2-40B4-BE49-F238E27FC236}">
                  <a16:creationId xmlns:a16="http://schemas.microsoft.com/office/drawing/2014/main" id="{81CB4CAF-71F7-F14B-93D6-06E3D3568BEF}"/>
                </a:ext>
              </a:extLst>
            </p:cNvPr>
            <p:cNvSpPr/>
            <p:nvPr/>
          </p:nvSpPr>
          <p:spPr>
            <a:xfrm rot="16200000">
              <a:off x="7880756" y="4486168"/>
              <a:ext cx="546099" cy="34583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Ctrl</a:t>
              </a:r>
            </a:p>
          </p:txBody>
        </p:sp>
        <p:cxnSp>
          <p:nvCxnSpPr>
            <p:cNvPr id="72" name="Straight Arrow Connector 71">
              <a:extLst>
                <a:ext uri="{FF2B5EF4-FFF2-40B4-BE49-F238E27FC236}">
                  <a16:creationId xmlns:a16="http://schemas.microsoft.com/office/drawing/2014/main" id="{02A17722-62A6-704D-8346-86247E597696}"/>
                </a:ext>
              </a:extLst>
            </p:cNvPr>
            <p:cNvCxnSpPr>
              <a:cxnSpLocks/>
              <a:stCxn id="66" idx="3"/>
            </p:cNvCxnSpPr>
            <p:nvPr/>
          </p:nvCxnSpPr>
          <p:spPr>
            <a:xfrm>
              <a:off x="7721211" y="4497757"/>
              <a:ext cx="220145" cy="0"/>
            </a:xfrm>
            <a:prstGeom prst="straightConnector1">
              <a:avLst/>
            </a:prstGeom>
            <a:ln w="6350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9DFF602F-7A87-314E-9E17-D795F9B3B8DA}"/>
                </a:ext>
              </a:extLst>
            </p:cNvPr>
            <p:cNvCxnSpPr>
              <a:cxnSpLocks/>
              <a:stCxn id="67" idx="3"/>
            </p:cNvCxnSpPr>
            <p:nvPr/>
          </p:nvCxnSpPr>
          <p:spPr>
            <a:xfrm>
              <a:off x="7721207" y="6336020"/>
              <a:ext cx="224133" cy="0"/>
            </a:xfrm>
            <a:prstGeom prst="straightConnector1">
              <a:avLst/>
            </a:prstGeom>
            <a:ln w="6350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74" name="Straight Arrow Connector 73">
              <a:extLst>
                <a:ext uri="{FF2B5EF4-FFF2-40B4-BE49-F238E27FC236}">
                  <a16:creationId xmlns:a16="http://schemas.microsoft.com/office/drawing/2014/main" id="{D7B31BDD-4BD4-4F44-987F-EA5C68256364}"/>
                </a:ext>
              </a:extLst>
            </p:cNvPr>
            <p:cNvCxnSpPr>
              <a:cxnSpLocks/>
              <a:stCxn id="68" idx="2"/>
              <a:endCxn id="66" idx="0"/>
            </p:cNvCxnSpPr>
            <p:nvPr/>
          </p:nvCxnSpPr>
          <p:spPr>
            <a:xfrm>
              <a:off x="6603355" y="4011559"/>
              <a:ext cx="2" cy="321767"/>
            </a:xfrm>
            <a:prstGeom prst="straightConnector1">
              <a:avLst/>
            </a:prstGeom>
            <a:ln w="6350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sp>
          <p:nvSpPr>
            <p:cNvPr id="75" name="Rectangle 74">
              <a:extLst>
                <a:ext uri="{FF2B5EF4-FFF2-40B4-BE49-F238E27FC236}">
                  <a16:creationId xmlns:a16="http://schemas.microsoft.com/office/drawing/2014/main" id="{925E48FC-5AD3-314D-AC21-9550B0D2723E}"/>
                </a:ext>
              </a:extLst>
            </p:cNvPr>
            <p:cNvSpPr/>
            <p:nvPr/>
          </p:nvSpPr>
          <p:spPr>
            <a:xfrm>
              <a:off x="7949914" y="2893190"/>
              <a:ext cx="874259" cy="65480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tx1"/>
                  </a:solidFill>
                </a:rPr>
                <a:t>Ctrl</a:t>
              </a:r>
            </a:p>
          </p:txBody>
        </p:sp>
        <p:cxnSp>
          <p:nvCxnSpPr>
            <p:cNvPr id="76" name="Straight Arrow Connector 75">
              <a:extLst>
                <a:ext uri="{FF2B5EF4-FFF2-40B4-BE49-F238E27FC236}">
                  <a16:creationId xmlns:a16="http://schemas.microsoft.com/office/drawing/2014/main" id="{E7A9F8E0-9789-B642-B614-27F2994F96F0}"/>
                </a:ext>
              </a:extLst>
            </p:cNvPr>
            <p:cNvCxnSpPr>
              <a:cxnSpLocks/>
              <a:stCxn id="69" idx="3"/>
              <a:endCxn id="75" idx="1"/>
            </p:cNvCxnSpPr>
            <p:nvPr/>
          </p:nvCxnSpPr>
          <p:spPr>
            <a:xfrm>
              <a:off x="7671681" y="3219014"/>
              <a:ext cx="278233" cy="1577"/>
            </a:xfrm>
            <a:prstGeom prst="straightConnector1">
              <a:avLst/>
            </a:prstGeom>
            <a:ln w="6350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77" name="Straight Arrow Connector 76">
              <a:extLst>
                <a:ext uri="{FF2B5EF4-FFF2-40B4-BE49-F238E27FC236}">
                  <a16:creationId xmlns:a16="http://schemas.microsoft.com/office/drawing/2014/main" id="{82FE9342-070A-5849-9E4F-EE3DF04F187B}"/>
                </a:ext>
              </a:extLst>
            </p:cNvPr>
            <p:cNvCxnSpPr>
              <a:cxnSpLocks/>
              <a:stCxn id="71" idx="3"/>
            </p:cNvCxnSpPr>
            <p:nvPr/>
          </p:nvCxnSpPr>
          <p:spPr>
            <a:xfrm flipV="1">
              <a:off x="8153806" y="3547992"/>
              <a:ext cx="0" cy="838042"/>
            </a:xfrm>
            <a:prstGeom prst="straightConnector1">
              <a:avLst/>
            </a:prstGeom>
            <a:ln w="6350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grpSp>
      <p:grpSp>
        <p:nvGrpSpPr>
          <p:cNvPr id="78" name="Group 77">
            <a:extLst>
              <a:ext uri="{FF2B5EF4-FFF2-40B4-BE49-F238E27FC236}">
                <a16:creationId xmlns:a16="http://schemas.microsoft.com/office/drawing/2014/main" id="{66434BC6-B112-694C-9A98-D53DD2D8FCE4}"/>
              </a:ext>
            </a:extLst>
          </p:cNvPr>
          <p:cNvGrpSpPr/>
          <p:nvPr/>
        </p:nvGrpSpPr>
        <p:grpSpPr>
          <a:xfrm>
            <a:off x="7622791" y="2914339"/>
            <a:ext cx="2334768" cy="1600747"/>
            <a:chOff x="8765039" y="3720085"/>
            <a:chExt cx="2334768" cy="1600747"/>
          </a:xfrm>
        </p:grpSpPr>
        <p:cxnSp>
          <p:nvCxnSpPr>
            <p:cNvPr id="79" name="Straight Connector 78">
              <a:extLst>
                <a:ext uri="{FF2B5EF4-FFF2-40B4-BE49-F238E27FC236}">
                  <a16:creationId xmlns:a16="http://schemas.microsoft.com/office/drawing/2014/main" id="{2BF18A1E-BFF1-0D41-B8F0-E612BC263122}"/>
                </a:ext>
              </a:extLst>
            </p:cNvPr>
            <p:cNvCxnSpPr>
              <a:cxnSpLocks/>
              <a:stCxn id="83" idx="3"/>
              <a:endCxn id="84" idx="7"/>
            </p:cNvCxnSpPr>
            <p:nvPr/>
          </p:nvCxnSpPr>
          <p:spPr>
            <a:xfrm flipH="1">
              <a:off x="8849592" y="4559179"/>
              <a:ext cx="675190" cy="6771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30FACEB5-4416-9048-8B77-28BD4DE3C36F}"/>
                </a:ext>
              </a:extLst>
            </p:cNvPr>
            <p:cNvCxnSpPr>
              <a:cxnSpLocks/>
              <a:stCxn id="82" idx="5"/>
              <a:endCxn id="85" idx="1"/>
            </p:cNvCxnSpPr>
            <p:nvPr/>
          </p:nvCxnSpPr>
          <p:spPr>
            <a:xfrm>
              <a:off x="8849592" y="4562105"/>
              <a:ext cx="675190" cy="67417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81" name="Rectangle 80">
              <a:extLst>
                <a:ext uri="{FF2B5EF4-FFF2-40B4-BE49-F238E27FC236}">
                  <a16:creationId xmlns:a16="http://schemas.microsoft.com/office/drawing/2014/main" id="{75EBF448-FB4F-A747-B69E-EB8C8CCFC1A4}"/>
                </a:ext>
              </a:extLst>
            </p:cNvPr>
            <p:cNvSpPr/>
            <p:nvPr/>
          </p:nvSpPr>
          <p:spPr>
            <a:xfrm>
              <a:off x="8963159" y="4675672"/>
              <a:ext cx="448056" cy="447040"/>
            </a:xfrm>
            <a:prstGeom prst="rect">
              <a:avLst/>
            </a:prstGeom>
            <a:solidFill>
              <a:schemeClr val="accent5">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a:extLst>
                <a:ext uri="{FF2B5EF4-FFF2-40B4-BE49-F238E27FC236}">
                  <a16:creationId xmlns:a16="http://schemas.microsoft.com/office/drawing/2014/main" id="{34D5B2BE-5DDA-5741-A7C0-231229314A68}"/>
                </a:ext>
              </a:extLst>
            </p:cNvPr>
            <p:cNvSpPr/>
            <p:nvPr/>
          </p:nvSpPr>
          <p:spPr>
            <a:xfrm>
              <a:off x="8765039" y="4477552"/>
              <a:ext cx="99060" cy="99060"/>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685986B8-51B9-0947-866C-828A98A979EE}"/>
                </a:ext>
              </a:extLst>
            </p:cNvPr>
            <p:cNvSpPr/>
            <p:nvPr/>
          </p:nvSpPr>
          <p:spPr>
            <a:xfrm>
              <a:off x="9510275" y="4474626"/>
              <a:ext cx="99060" cy="99060"/>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7A37347B-ABC7-FA44-98C6-FC3F8338A552}"/>
                </a:ext>
              </a:extLst>
            </p:cNvPr>
            <p:cNvSpPr/>
            <p:nvPr/>
          </p:nvSpPr>
          <p:spPr>
            <a:xfrm>
              <a:off x="8765039" y="5221772"/>
              <a:ext cx="99060" cy="99060"/>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80155DD9-B546-0C48-BB32-897AD9D25E06}"/>
                </a:ext>
              </a:extLst>
            </p:cNvPr>
            <p:cNvSpPr/>
            <p:nvPr/>
          </p:nvSpPr>
          <p:spPr>
            <a:xfrm>
              <a:off x="9510275" y="5221772"/>
              <a:ext cx="99060" cy="99060"/>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6" name="Straight Connector 85">
              <a:extLst>
                <a:ext uri="{FF2B5EF4-FFF2-40B4-BE49-F238E27FC236}">
                  <a16:creationId xmlns:a16="http://schemas.microsoft.com/office/drawing/2014/main" id="{5822DE99-BDB5-1F4F-8B9B-541FDC960526}"/>
                </a:ext>
              </a:extLst>
            </p:cNvPr>
            <p:cNvCxnSpPr>
              <a:cxnSpLocks/>
              <a:stCxn id="83" idx="4"/>
              <a:endCxn id="85" idx="0"/>
            </p:cNvCxnSpPr>
            <p:nvPr/>
          </p:nvCxnSpPr>
          <p:spPr>
            <a:xfrm>
              <a:off x="9559805" y="4573686"/>
              <a:ext cx="0" cy="64808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CDBF6097-F350-9D4A-B321-7F2D005D2678}"/>
                </a:ext>
              </a:extLst>
            </p:cNvPr>
            <p:cNvCxnSpPr>
              <a:cxnSpLocks/>
              <a:stCxn id="84" idx="6"/>
              <a:endCxn id="85" idx="2"/>
            </p:cNvCxnSpPr>
            <p:nvPr/>
          </p:nvCxnSpPr>
          <p:spPr>
            <a:xfrm>
              <a:off x="8864099" y="5271302"/>
              <a:ext cx="64617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12381E74-0CBE-9B47-B476-C0DD658FC694}"/>
                </a:ext>
              </a:extLst>
            </p:cNvPr>
            <p:cNvCxnSpPr>
              <a:cxnSpLocks/>
              <a:stCxn id="82" idx="4"/>
              <a:endCxn id="84" idx="0"/>
            </p:cNvCxnSpPr>
            <p:nvPr/>
          </p:nvCxnSpPr>
          <p:spPr>
            <a:xfrm>
              <a:off x="8814569" y="4576612"/>
              <a:ext cx="0" cy="64516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0A262ECA-9B00-4247-B7B5-26586E9C0095}"/>
                </a:ext>
              </a:extLst>
            </p:cNvPr>
            <p:cNvCxnSpPr>
              <a:cxnSpLocks/>
              <a:stCxn id="82" idx="6"/>
              <a:endCxn id="83" idx="2"/>
            </p:cNvCxnSpPr>
            <p:nvPr/>
          </p:nvCxnSpPr>
          <p:spPr>
            <a:xfrm flipV="1">
              <a:off x="8864099" y="4524156"/>
              <a:ext cx="646176" cy="292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06E5D0BD-D0EE-884D-95B9-A07D94428C31}"/>
                </a:ext>
              </a:extLst>
            </p:cNvPr>
            <p:cNvCxnSpPr>
              <a:cxnSpLocks/>
              <a:stCxn id="93" idx="3"/>
              <a:endCxn id="85" idx="7"/>
            </p:cNvCxnSpPr>
            <p:nvPr/>
          </p:nvCxnSpPr>
          <p:spPr>
            <a:xfrm flipH="1">
              <a:off x="9594828" y="4559179"/>
              <a:ext cx="675190" cy="6771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6EF9AEDB-9E21-4143-B759-E200A8A6C60D}"/>
                </a:ext>
              </a:extLst>
            </p:cNvPr>
            <p:cNvCxnSpPr>
              <a:cxnSpLocks/>
              <a:stCxn id="83" idx="5"/>
              <a:endCxn id="94" idx="1"/>
            </p:cNvCxnSpPr>
            <p:nvPr/>
          </p:nvCxnSpPr>
          <p:spPr>
            <a:xfrm>
              <a:off x="9594828" y="4559179"/>
              <a:ext cx="675190" cy="6771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2" name="Rectangle 91">
              <a:extLst>
                <a:ext uri="{FF2B5EF4-FFF2-40B4-BE49-F238E27FC236}">
                  <a16:creationId xmlns:a16="http://schemas.microsoft.com/office/drawing/2014/main" id="{F37F9F2A-895D-5A47-B0C9-C5D8D8C01191}"/>
                </a:ext>
              </a:extLst>
            </p:cNvPr>
            <p:cNvSpPr/>
            <p:nvPr/>
          </p:nvSpPr>
          <p:spPr>
            <a:xfrm>
              <a:off x="9708395" y="4675672"/>
              <a:ext cx="448056" cy="447040"/>
            </a:xfrm>
            <a:prstGeom prst="rect">
              <a:avLst/>
            </a:prstGeom>
            <a:solidFill>
              <a:schemeClr val="accent5">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C43CCA40-A118-144C-B5BA-B6134CD6084C}"/>
                </a:ext>
              </a:extLst>
            </p:cNvPr>
            <p:cNvSpPr/>
            <p:nvPr/>
          </p:nvSpPr>
          <p:spPr>
            <a:xfrm>
              <a:off x="10255511" y="4474626"/>
              <a:ext cx="99060" cy="99060"/>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BE800CC9-9F79-3D48-B3F2-53E0E8F87E09}"/>
                </a:ext>
              </a:extLst>
            </p:cNvPr>
            <p:cNvSpPr/>
            <p:nvPr/>
          </p:nvSpPr>
          <p:spPr>
            <a:xfrm>
              <a:off x="10255511" y="5221772"/>
              <a:ext cx="99060" cy="99060"/>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5" name="Straight Connector 94">
              <a:extLst>
                <a:ext uri="{FF2B5EF4-FFF2-40B4-BE49-F238E27FC236}">
                  <a16:creationId xmlns:a16="http://schemas.microsoft.com/office/drawing/2014/main" id="{153C73FD-4831-0142-82CB-655F91F00F5F}"/>
                </a:ext>
              </a:extLst>
            </p:cNvPr>
            <p:cNvCxnSpPr>
              <a:cxnSpLocks/>
              <a:stCxn id="93" idx="4"/>
              <a:endCxn id="94" idx="0"/>
            </p:cNvCxnSpPr>
            <p:nvPr/>
          </p:nvCxnSpPr>
          <p:spPr>
            <a:xfrm>
              <a:off x="10305041" y="4573686"/>
              <a:ext cx="0" cy="64808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313FD701-7A98-EC4E-BCE3-6D3A08E1E6A5}"/>
                </a:ext>
              </a:extLst>
            </p:cNvPr>
            <p:cNvCxnSpPr>
              <a:cxnSpLocks/>
              <a:stCxn id="85" idx="6"/>
              <a:endCxn id="94" idx="2"/>
            </p:cNvCxnSpPr>
            <p:nvPr/>
          </p:nvCxnSpPr>
          <p:spPr>
            <a:xfrm>
              <a:off x="9609335" y="5271302"/>
              <a:ext cx="64617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35EFD157-3C54-814C-8BC2-C5BEB90468A1}"/>
                </a:ext>
              </a:extLst>
            </p:cNvPr>
            <p:cNvCxnSpPr>
              <a:cxnSpLocks/>
              <a:stCxn id="83" idx="6"/>
              <a:endCxn id="93" idx="2"/>
            </p:cNvCxnSpPr>
            <p:nvPr/>
          </p:nvCxnSpPr>
          <p:spPr>
            <a:xfrm>
              <a:off x="9609335" y="4524156"/>
              <a:ext cx="64617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0DFAAAA6-7AE2-1042-82EC-BFEAADD8254E}"/>
                </a:ext>
              </a:extLst>
            </p:cNvPr>
            <p:cNvCxnSpPr>
              <a:cxnSpLocks/>
              <a:stCxn id="101" idx="3"/>
            </p:cNvCxnSpPr>
            <p:nvPr/>
          </p:nvCxnSpPr>
          <p:spPr>
            <a:xfrm flipH="1">
              <a:off x="10340064" y="4559179"/>
              <a:ext cx="675190" cy="6771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18910F33-8F79-0345-89B9-C0071E70BD5B}"/>
                </a:ext>
              </a:extLst>
            </p:cNvPr>
            <p:cNvCxnSpPr>
              <a:cxnSpLocks/>
              <a:endCxn id="102" idx="1"/>
            </p:cNvCxnSpPr>
            <p:nvPr/>
          </p:nvCxnSpPr>
          <p:spPr>
            <a:xfrm>
              <a:off x="10340064" y="4562105"/>
              <a:ext cx="675190" cy="67417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10BC9B81-D257-0944-A044-C4C773FB3AD3}"/>
                </a:ext>
              </a:extLst>
            </p:cNvPr>
            <p:cNvSpPr/>
            <p:nvPr/>
          </p:nvSpPr>
          <p:spPr>
            <a:xfrm>
              <a:off x="10453631" y="4675672"/>
              <a:ext cx="448056" cy="447040"/>
            </a:xfrm>
            <a:prstGeom prst="rect">
              <a:avLst/>
            </a:prstGeom>
            <a:solidFill>
              <a:schemeClr val="accent5">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A24C45B0-D53F-B143-A2D3-9B757F045974}"/>
                </a:ext>
              </a:extLst>
            </p:cNvPr>
            <p:cNvSpPr/>
            <p:nvPr/>
          </p:nvSpPr>
          <p:spPr>
            <a:xfrm>
              <a:off x="11000747" y="4474626"/>
              <a:ext cx="99060" cy="99060"/>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AB41C9BC-A26B-3244-AAD7-7C7C379156C3}"/>
                </a:ext>
              </a:extLst>
            </p:cNvPr>
            <p:cNvSpPr/>
            <p:nvPr/>
          </p:nvSpPr>
          <p:spPr>
            <a:xfrm>
              <a:off x="11000747" y="5221772"/>
              <a:ext cx="99060" cy="99060"/>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3" name="Straight Connector 102">
              <a:extLst>
                <a:ext uri="{FF2B5EF4-FFF2-40B4-BE49-F238E27FC236}">
                  <a16:creationId xmlns:a16="http://schemas.microsoft.com/office/drawing/2014/main" id="{B147F66D-5150-124E-9421-A11263BEEB93}"/>
                </a:ext>
              </a:extLst>
            </p:cNvPr>
            <p:cNvCxnSpPr>
              <a:cxnSpLocks/>
              <a:stCxn id="101" idx="4"/>
              <a:endCxn id="102" idx="0"/>
            </p:cNvCxnSpPr>
            <p:nvPr/>
          </p:nvCxnSpPr>
          <p:spPr>
            <a:xfrm>
              <a:off x="11050277" y="4573686"/>
              <a:ext cx="0" cy="64808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F496EE7B-7F48-9241-A737-74E8C2F539F0}"/>
                </a:ext>
              </a:extLst>
            </p:cNvPr>
            <p:cNvCxnSpPr>
              <a:cxnSpLocks/>
              <a:endCxn id="102" idx="2"/>
            </p:cNvCxnSpPr>
            <p:nvPr/>
          </p:nvCxnSpPr>
          <p:spPr>
            <a:xfrm>
              <a:off x="10354571" y="5271302"/>
              <a:ext cx="64617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79D4E4E8-6BF8-A844-889B-E7168FCEAC41}"/>
                </a:ext>
              </a:extLst>
            </p:cNvPr>
            <p:cNvCxnSpPr>
              <a:cxnSpLocks/>
              <a:endCxn id="101" idx="2"/>
            </p:cNvCxnSpPr>
            <p:nvPr/>
          </p:nvCxnSpPr>
          <p:spPr>
            <a:xfrm flipV="1">
              <a:off x="10354571" y="4524156"/>
              <a:ext cx="646176" cy="292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99D344F9-EBD7-C74D-AD5F-FC63684345EF}"/>
                </a:ext>
              </a:extLst>
            </p:cNvPr>
            <p:cNvCxnSpPr>
              <a:cxnSpLocks/>
              <a:stCxn id="110" idx="3"/>
            </p:cNvCxnSpPr>
            <p:nvPr/>
          </p:nvCxnSpPr>
          <p:spPr>
            <a:xfrm flipH="1">
              <a:off x="8849592" y="3806243"/>
              <a:ext cx="675190" cy="6771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7F1AC3A1-8598-DC47-93B3-39A2A4D1B31B}"/>
                </a:ext>
              </a:extLst>
            </p:cNvPr>
            <p:cNvCxnSpPr>
              <a:cxnSpLocks/>
              <a:stCxn id="109" idx="5"/>
            </p:cNvCxnSpPr>
            <p:nvPr/>
          </p:nvCxnSpPr>
          <p:spPr>
            <a:xfrm>
              <a:off x="8849592" y="3809169"/>
              <a:ext cx="675190" cy="67417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08" name="Rectangle 107">
              <a:extLst>
                <a:ext uri="{FF2B5EF4-FFF2-40B4-BE49-F238E27FC236}">
                  <a16:creationId xmlns:a16="http://schemas.microsoft.com/office/drawing/2014/main" id="{01D717C9-7D21-0D4E-9E52-0BB16A48E407}"/>
                </a:ext>
              </a:extLst>
            </p:cNvPr>
            <p:cNvSpPr/>
            <p:nvPr/>
          </p:nvSpPr>
          <p:spPr>
            <a:xfrm>
              <a:off x="8963159" y="3922736"/>
              <a:ext cx="448056" cy="447040"/>
            </a:xfrm>
            <a:prstGeom prst="rect">
              <a:avLst/>
            </a:prstGeom>
            <a:solidFill>
              <a:schemeClr val="accent5">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80D66C56-6F86-5745-B964-6B97AAD039E0}"/>
                </a:ext>
              </a:extLst>
            </p:cNvPr>
            <p:cNvSpPr/>
            <p:nvPr/>
          </p:nvSpPr>
          <p:spPr>
            <a:xfrm>
              <a:off x="8765039" y="3724616"/>
              <a:ext cx="99060" cy="99060"/>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a:extLst>
                <a:ext uri="{FF2B5EF4-FFF2-40B4-BE49-F238E27FC236}">
                  <a16:creationId xmlns:a16="http://schemas.microsoft.com/office/drawing/2014/main" id="{CD943C81-83B7-394F-9D19-0A94B0961FF3}"/>
                </a:ext>
              </a:extLst>
            </p:cNvPr>
            <p:cNvSpPr/>
            <p:nvPr/>
          </p:nvSpPr>
          <p:spPr>
            <a:xfrm>
              <a:off x="9510275" y="3721690"/>
              <a:ext cx="99060" cy="99060"/>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1" name="Straight Connector 110">
              <a:extLst>
                <a:ext uri="{FF2B5EF4-FFF2-40B4-BE49-F238E27FC236}">
                  <a16:creationId xmlns:a16="http://schemas.microsoft.com/office/drawing/2014/main" id="{56A0684D-5296-E644-997F-0D6442B8BA89}"/>
                </a:ext>
              </a:extLst>
            </p:cNvPr>
            <p:cNvCxnSpPr>
              <a:cxnSpLocks/>
              <a:stCxn id="110" idx="4"/>
            </p:cNvCxnSpPr>
            <p:nvPr/>
          </p:nvCxnSpPr>
          <p:spPr>
            <a:xfrm>
              <a:off x="9559805" y="3820750"/>
              <a:ext cx="0" cy="64808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56B32C62-DD0D-9E41-B018-6EC1BE06A6A7}"/>
                </a:ext>
              </a:extLst>
            </p:cNvPr>
            <p:cNvCxnSpPr>
              <a:cxnSpLocks/>
              <a:stCxn id="109" idx="4"/>
            </p:cNvCxnSpPr>
            <p:nvPr/>
          </p:nvCxnSpPr>
          <p:spPr>
            <a:xfrm>
              <a:off x="8814569" y="3823676"/>
              <a:ext cx="0" cy="64516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A974BC80-1C30-FD4E-A11B-97809681AA38}"/>
                </a:ext>
              </a:extLst>
            </p:cNvPr>
            <p:cNvCxnSpPr>
              <a:cxnSpLocks/>
              <a:stCxn id="109" idx="6"/>
              <a:endCxn id="110" idx="2"/>
            </p:cNvCxnSpPr>
            <p:nvPr/>
          </p:nvCxnSpPr>
          <p:spPr>
            <a:xfrm flipV="1">
              <a:off x="8864099" y="3771220"/>
              <a:ext cx="646176" cy="292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A6313813-20F6-F247-8ECF-8BD6517D5EA2}"/>
                </a:ext>
              </a:extLst>
            </p:cNvPr>
            <p:cNvCxnSpPr>
              <a:cxnSpLocks/>
              <a:stCxn id="117" idx="3"/>
            </p:cNvCxnSpPr>
            <p:nvPr/>
          </p:nvCxnSpPr>
          <p:spPr>
            <a:xfrm flipH="1">
              <a:off x="9594828" y="3804781"/>
              <a:ext cx="675190" cy="6771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1BB64EAB-127A-9D4B-9A3D-FF369466EDAE}"/>
                </a:ext>
              </a:extLst>
            </p:cNvPr>
            <p:cNvCxnSpPr>
              <a:cxnSpLocks/>
            </p:cNvCxnSpPr>
            <p:nvPr/>
          </p:nvCxnSpPr>
          <p:spPr>
            <a:xfrm>
              <a:off x="9594828" y="3807707"/>
              <a:ext cx="675190" cy="67417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6" name="Rectangle 115">
              <a:extLst>
                <a:ext uri="{FF2B5EF4-FFF2-40B4-BE49-F238E27FC236}">
                  <a16:creationId xmlns:a16="http://schemas.microsoft.com/office/drawing/2014/main" id="{C748E1DD-1060-A74A-85B5-30913D914CC9}"/>
                </a:ext>
              </a:extLst>
            </p:cNvPr>
            <p:cNvSpPr/>
            <p:nvPr/>
          </p:nvSpPr>
          <p:spPr>
            <a:xfrm>
              <a:off x="9708395" y="3921274"/>
              <a:ext cx="448056" cy="447040"/>
            </a:xfrm>
            <a:prstGeom prst="rect">
              <a:avLst/>
            </a:prstGeom>
            <a:solidFill>
              <a:schemeClr val="accent5">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116">
              <a:extLst>
                <a:ext uri="{FF2B5EF4-FFF2-40B4-BE49-F238E27FC236}">
                  <a16:creationId xmlns:a16="http://schemas.microsoft.com/office/drawing/2014/main" id="{34B18C23-7AAB-7142-B64B-F4B16D798627}"/>
                </a:ext>
              </a:extLst>
            </p:cNvPr>
            <p:cNvSpPr/>
            <p:nvPr/>
          </p:nvSpPr>
          <p:spPr>
            <a:xfrm>
              <a:off x="10255511" y="3720228"/>
              <a:ext cx="99060" cy="99060"/>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8" name="Straight Connector 117">
              <a:extLst>
                <a:ext uri="{FF2B5EF4-FFF2-40B4-BE49-F238E27FC236}">
                  <a16:creationId xmlns:a16="http://schemas.microsoft.com/office/drawing/2014/main" id="{B30AFD2E-ACCF-5943-BABE-ADEDCF241C82}"/>
                </a:ext>
              </a:extLst>
            </p:cNvPr>
            <p:cNvCxnSpPr>
              <a:cxnSpLocks/>
              <a:stCxn id="117" idx="4"/>
            </p:cNvCxnSpPr>
            <p:nvPr/>
          </p:nvCxnSpPr>
          <p:spPr>
            <a:xfrm>
              <a:off x="10305041" y="3819288"/>
              <a:ext cx="0" cy="64808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E2FFED0E-FACB-204B-A8BC-949D1D54E4AD}"/>
                </a:ext>
              </a:extLst>
            </p:cNvPr>
            <p:cNvCxnSpPr>
              <a:cxnSpLocks/>
              <a:endCxn id="117" idx="2"/>
            </p:cNvCxnSpPr>
            <p:nvPr/>
          </p:nvCxnSpPr>
          <p:spPr>
            <a:xfrm flipV="1">
              <a:off x="9609335" y="3769758"/>
              <a:ext cx="646176" cy="292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0381A8EC-4857-C948-B3EA-6EEE5A2BCEF9}"/>
                </a:ext>
              </a:extLst>
            </p:cNvPr>
            <p:cNvCxnSpPr>
              <a:cxnSpLocks/>
              <a:stCxn id="123" idx="3"/>
            </p:cNvCxnSpPr>
            <p:nvPr/>
          </p:nvCxnSpPr>
          <p:spPr>
            <a:xfrm flipH="1">
              <a:off x="10340064" y="3804638"/>
              <a:ext cx="675190" cy="6771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5E85A887-CEBE-094E-90DE-F0B469F40F3A}"/>
                </a:ext>
              </a:extLst>
            </p:cNvPr>
            <p:cNvCxnSpPr>
              <a:cxnSpLocks/>
            </p:cNvCxnSpPr>
            <p:nvPr/>
          </p:nvCxnSpPr>
          <p:spPr>
            <a:xfrm>
              <a:off x="10340064" y="3807564"/>
              <a:ext cx="675190" cy="67417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22" name="Rectangle 121">
              <a:extLst>
                <a:ext uri="{FF2B5EF4-FFF2-40B4-BE49-F238E27FC236}">
                  <a16:creationId xmlns:a16="http://schemas.microsoft.com/office/drawing/2014/main" id="{A92D9B86-CEB5-AC46-85F4-B8187EEF9296}"/>
                </a:ext>
              </a:extLst>
            </p:cNvPr>
            <p:cNvSpPr/>
            <p:nvPr/>
          </p:nvSpPr>
          <p:spPr>
            <a:xfrm>
              <a:off x="10453631" y="3921131"/>
              <a:ext cx="448056" cy="447040"/>
            </a:xfrm>
            <a:prstGeom prst="rect">
              <a:avLst/>
            </a:prstGeom>
            <a:solidFill>
              <a:schemeClr val="accent5">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a:extLst>
                <a:ext uri="{FF2B5EF4-FFF2-40B4-BE49-F238E27FC236}">
                  <a16:creationId xmlns:a16="http://schemas.microsoft.com/office/drawing/2014/main" id="{75369357-BECD-EE4D-BE35-8D679A23144F}"/>
                </a:ext>
              </a:extLst>
            </p:cNvPr>
            <p:cNvSpPr/>
            <p:nvPr/>
          </p:nvSpPr>
          <p:spPr>
            <a:xfrm>
              <a:off x="11000747" y="3720085"/>
              <a:ext cx="99060" cy="99060"/>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4" name="Straight Connector 123">
              <a:extLst>
                <a:ext uri="{FF2B5EF4-FFF2-40B4-BE49-F238E27FC236}">
                  <a16:creationId xmlns:a16="http://schemas.microsoft.com/office/drawing/2014/main" id="{A7567104-E08A-D24A-AE0C-D75E39C55D4F}"/>
                </a:ext>
              </a:extLst>
            </p:cNvPr>
            <p:cNvCxnSpPr>
              <a:cxnSpLocks/>
              <a:stCxn id="123" idx="4"/>
            </p:cNvCxnSpPr>
            <p:nvPr/>
          </p:nvCxnSpPr>
          <p:spPr>
            <a:xfrm>
              <a:off x="11050277" y="3819145"/>
              <a:ext cx="0" cy="64808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8777599B-407C-EA49-B3C1-F3A34D228E33}"/>
                </a:ext>
              </a:extLst>
            </p:cNvPr>
            <p:cNvCxnSpPr>
              <a:cxnSpLocks/>
              <a:endCxn id="123" idx="2"/>
            </p:cNvCxnSpPr>
            <p:nvPr/>
          </p:nvCxnSpPr>
          <p:spPr>
            <a:xfrm flipV="1">
              <a:off x="10354571" y="3769615"/>
              <a:ext cx="646176" cy="292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26" name="Freeform: Shape 199">
            <a:extLst>
              <a:ext uri="{FF2B5EF4-FFF2-40B4-BE49-F238E27FC236}">
                <a16:creationId xmlns:a16="http://schemas.microsoft.com/office/drawing/2014/main" id="{3B5F41F9-4DC0-CC4C-97D8-E3EB139A7347}"/>
              </a:ext>
            </a:extLst>
          </p:cNvPr>
          <p:cNvSpPr/>
          <p:nvPr/>
        </p:nvSpPr>
        <p:spPr>
          <a:xfrm flipH="1">
            <a:off x="9668039" y="3490969"/>
            <a:ext cx="197686" cy="452684"/>
          </a:xfrm>
          <a:custGeom>
            <a:avLst/>
            <a:gdLst>
              <a:gd name="connsiteX0" fmla="*/ 152521 w 152521"/>
              <a:gd name="connsiteY0" fmla="*/ 0 h 304800"/>
              <a:gd name="connsiteX1" fmla="*/ 121 w 152521"/>
              <a:gd name="connsiteY1" fmla="*/ 152400 h 304800"/>
              <a:gd name="connsiteX2" fmla="*/ 132201 w 152521"/>
              <a:gd name="connsiteY2" fmla="*/ 304800 h 304800"/>
            </a:gdLst>
            <a:ahLst/>
            <a:cxnLst>
              <a:cxn ang="0">
                <a:pos x="connsiteX0" y="connsiteY0"/>
              </a:cxn>
              <a:cxn ang="0">
                <a:pos x="connsiteX1" y="connsiteY1"/>
              </a:cxn>
              <a:cxn ang="0">
                <a:pos x="connsiteX2" y="connsiteY2"/>
              </a:cxn>
            </a:cxnLst>
            <a:rect l="l" t="t" r="r" b="b"/>
            <a:pathLst>
              <a:path w="152521" h="304800">
                <a:moveTo>
                  <a:pt x="152521" y="0"/>
                </a:moveTo>
                <a:cubicBezTo>
                  <a:pt x="78014" y="50800"/>
                  <a:pt x="3508" y="101600"/>
                  <a:pt x="121" y="152400"/>
                </a:cubicBezTo>
                <a:cubicBezTo>
                  <a:pt x="-3266" y="203200"/>
                  <a:pt x="64467" y="254000"/>
                  <a:pt x="132201" y="304800"/>
                </a:cubicBezTo>
              </a:path>
            </a:pathLst>
          </a:custGeom>
          <a:noFill/>
          <a:ln w="25400">
            <a:solidFill>
              <a:schemeClr val="tx1"/>
            </a:solidFill>
            <a:prstDash val="solid"/>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7" name="Straight Arrow Connector 126">
            <a:extLst>
              <a:ext uri="{FF2B5EF4-FFF2-40B4-BE49-F238E27FC236}">
                <a16:creationId xmlns:a16="http://schemas.microsoft.com/office/drawing/2014/main" id="{7A4572B8-AD93-6A40-9FF3-DCF024DF6D86}"/>
              </a:ext>
            </a:extLst>
          </p:cNvPr>
          <p:cNvCxnSpPr>
            <a:cxnSpLocks/>
            <a:stCxn id="109" idx="1"/>
          </p:cNvCxnSpPr>
          <p:nvPr/>
        </p:nvCxnSpPr>
        <p:spPr>
          <a:xfrm>
            <a:off x="7637298" y="2933377"/>
            <a:ext cx="253233" cy="26214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8" name="Straight Arrow Connector 127">
            <a:extLst>
              <a:ext uri="{FF2B5EF4-FFF2-40B4-BE49-F238E27FC236}">
                <a16:creationId xmlns:a16="http://schemas.microsoft.com/office/drawing/2014/main" id="{1AFA99A5-8446-E44E-A3F1-58F85579A20B}"/>
              </a:ext>
            </a:extLst>
          </p:cNvPr>
          <p:cNvCxnSpPr>
            <a:cxnSpLocks/>
          </p:cNvCxnSpPr>
          <p:nvPr/>
        </p:nvCxnSpPr>
        <p:spPr>
          <a:xfrm flipH="1">
            <a:off x="9684572" y="2896001"/>
            <a:ext cx="210037" cy="25772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0" name="Freeform 129">
            <a:extLst>
              <a:ext uri="{FF2B5EF4-FFF2-40B4-BE49-F238E27FC236}">
                <a16:creationId xmlns:a16="http://schemas.microsoft.com/office/drawing/2014/main" id="{C6AD9020-1DBC-AC4A-A6C0-73E0B9FE8767}"/>
              </a:ext>
            </a:extLst>
          </p:cNvPr>
          <p:cNvSpPr/>
          <p:nvPr/>
        </p:nvSpPr>
        <p:spPr>
          <a:xfrm>
            <a:off x="8280995" y="2861815"/>
            <a:ext cx="1115291" cy="1080654"/>
          </a:xfrm>
          <a:custGeom>
            <a:avLst/>
            <a:gdLst>
              <a:gd name="connsiteX0" fmla="*/ 0 w 1115291"/>
              <a:gd name="connsiteY0" fmla="*/ 0 h 1080654"/>
              <a:gd name="connsiteX1" fmla="*/ 193964 w 1115291"/>
              <a:gd name="connsiteY1" fmla="*/ 152400 h 1080654"/>
              <a:gd name="connsiteX2" fmla="*/ 180110 w 1115291"/>
              <a:gd name="connsiteY2" fmla="*/ 796636 h 1080654"/>
              <a:gd name="connsiteX3" fmla="*/ 858982 w 1115291"/>
              <a:gd name="connsiteY3" fmla="*/ 872836 h 1080654"/>
              <a:gd name="connsiteX4" fmla="*/ 1115291 w 1115291"/>
              <a:gd name="connsiteY4" fmla="*/ 1080654 h 10806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5291" h="1080654">
                <a:moveTo>
                  <a:pt x="0" y="0"/>
                </a:moveTo>
                <a:cubicBezTo>
                  <a:pt x="81973" y="9813"/>
                  <a:pt x="163946" y="19627"/>
                  <a:pt x="193964" y="152400"/>
                </a:cubicBezTo>
                <a:cubicBezTo>
                  <a:pt x="223982" y="285173"/>
                  <a:pt x="69274" y="676563"/>
                  <a:pt x="180110" y="796636"/>
                </a:cubicBezTo>
                <a:cubicBezTo>
                  <a:pt x="290946" y="916709"/>
                  <a:pt x="703119" y="825500"/>
                  <a:pt x="858982" y="872836"/>
                </a:cubicBezTo>
                <a:cubicBezTo>
                  <a:pt x="1014845" y="920172"/>
                  <a:pt x="1065068" y="1000413"/>
                  <a:pt x="1115291" y="1080654"/>
                </a:cubicBezTo>
              </a:path>
            </a:pathLst>
          </a:custGeom>
          <a:noFill/>
          <a:ln w="22225">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7" name="Straight Arrow Connector 136">
            <a:extLst>
              <a:ext uri="{FF2B5EF4-FFF2-40B4-BE49-F238E27FC236}">
                <a16:creationId xmlns:a16="http://schemas.microsoft.com/office/drawing/2014/main" id="{41906142-E858-2A48-83B6-9845E1229741}"/>
              </a:ext>
            </a:extLst>
          </p:cNvPr>
          <p:cNvCxnSpPr>
            <a:cxnSpLocks/>
          </p:cNvCxnSpPr>
          <p:nvPr/>
        </p:nvCxnSpPr>
        <p:spPr>
          <a:xfrm>
            <a:off x="9684572" y="4217324"/>
            <a:ext cx="263513" cy="26954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2" name="Oval 61">
            <a:extLst>
              <a:ext uri="{FF2B5EF4-FFF2-40B4-BE49-F238E27FC236}">
                <a16:creationId xmlns:a16="http://schemas.microsoft.com/office/drawing/2014/main" id="{4F409F73-EA99-5C4C-9419-3C059EF34663}"/>
              </a:ext>
            </a:extLst>
          </p:cNvPr>
          <p:cNvSpPr/>
          <p:nvPr/>
        </p:nvSpPr>
        <p:spPr>
          <a:xfrm>
            <a:off x="4975814" y="3357513"/>
            <a:ext cx="411480" cy="411480"/>
          </a:xfrm>
          <a:prstGeom prst="ellipse">
            <a:avLst/>
          </a:prstGeom>
          <a:solidFill>
            <a:schemeClr val="accent5">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45720" rIns="0" bIns="0" rtlCol="0" anchor="ctr"/>
          <a:lstStyle/>
          <a:p>
            <a:pPr algn="ctr"/>
            <a:r>
              <a:rPr lang="en-US">
                <a:solidFill>
                  <a:schemeClr val="tx1"/>
                </a:solidFill>
              </a:rPr>
              <a:t>✖️</a:t>
            </a:r>
          </a:p>
        </p:txBody>
      </p:sp>
      <p:sp>
        <p:nvSpPr>
          <p:cNvPr id="63" name="Oval 62">
            <a:extLst>
              <a:ext uri="{FF2B5EF4-FFF2-40B4-BE49-F238E27FC236}">
                <a16:creationId xmlns:a16="http://schemas.microsoft.com/office/drawing/2014/main" id="{F50D5D53-1FAA-8846-A91D-531218FDA4E4}"/>
              </a:ext>
            </a:extLst>
          </p:cNvPr>
          <p:cNvSpPr/>
          <p:nvPr/>
        </p:nvSpPr>
        <p:spPr>
          <a:xfrm>
            <a:off x="3604633" y="3356307"/>
            <a:ext cx="411480" cy="411480"/>
          </a:xfrm>
          <a:prstGeom prst="ellipse">
            <a:avLst/>
          </a:prstGeom>
          <a:solidFill>
            <a:schemeClr val="accent5">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45720" rIns="0" bIns="0" rtlCol="0" anchor="ctr"/>
          <a:lstStyle/>
          <a:p>
            <a:pPr algn="ctr"/>
            <a:r>
              <a:rPr lang="en-US" altLang="zh-CN" sz="2000" b="1" dirty="0">
                <a:solidFill>
                  <a:schemeClr val="tx1"/>
                </a:solidFill>
              </a:rPr>
              <a:t>➖</a:t>
            </a:r>
            <a:endParaRPr lang="en-US" sz="1100" b="1" dirty="0">
              <a:solidFill>
                <a:schemeClr val="tx1"/>
              </a:solidFill>
            </a:endParaRPr>
          </a:p>
        </p:txBody>
      </p:sp>
      <p:sp>
        <p:nvSpPr>
          <p:cNvPr id="64" name="Oval 63">
            <a:extLst>
              <a:ext uri="{FF2B5EF4-FFF2-40B4-BE49-F238E27FC236}">
                <a16:creationId xmlns:a16="http://schemas.microsoft.com/office/drawing/2014/main" id="{B10B1836-9B55-FF4D-BF82-9E055D6CA9AA}"/>
              </a:ext>
            </a:extLst>
          </p:cNvPr>
          <p:cNvSpPr/>
          <p:nvPr/>
        </p:nvSpPr>
        <p:spPr>
          <a:xfrm>
            <a:off x="4275954" y="2359742"/>
            <a:ext cx="411480" cy="411480"/>
          </a:xfrm>
          <a:prstGeom prst="ellipse">
            <a:avLst/>
          </a:prstGeom>
          <a:solidFill>
            <a:srgbClr val="C7A1E3"/>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45720" rIns="0" bIns="0" rtlCol="0" anchor="ctr"/>
          <a:lstStyle/>
          <a:p>
            <a:pPr algn="ctr"/>
            <a:r>
              <a:rPr lang="en-US" altLang="zh-CN" sz="2400" b="1" dirty="0">
                <a:solidFill>
                  <a:schemeClr val="tx1"/>
                </a:solidFill>
              </a:rPr>
              <a:t>➗</a:t>
            </a:r>
            <a:endParaRPr lang="en-US" sz="1600" b="1" dirty="0">
              <a:solidFill>
                <a:schemeClr val="tx1"/>
              </a:solidFill>
            </a:endParaRPr>
          </a:p>
        </p:txBody>
      </p:sp>
      <p:sp>
        <p:nvSpPr>
          <p:cNvPr id="139" name="TextBox 138">
            <a:extLst>
              <a:ext uri="{FF2B5EF4-FFF2-40B4-BE49-F238E27FC236}">
                <a16:creationId xmlns:a16="http://schemas.microsoft.com/office/drawing/2014/main" id="{094D90D0-5B2A-4D82-8E86-1AA641F543BB}"/>
              </a:ext>
            </a:extLst>
          </p:cNvPr>
          <p:cNvSpPr txBox="1"/>
          <p:nvPr/>
        </p:nvSpPr>
        <p:spPr>
          <a:xfrm>
            <a:off x="4094683" y="1449579"/>
            <a:ext cx="1449436" cy="523220"/>
          </a:xfrm>
          <a:prstGeom prst="rect">
            <a:avLst/>
          </a:prstGeom>
          <a:noFill/>
        </p:spPr>
        <p:txBody>
          <a:bodyPr wrap="none" rtlCol="0">
            <a:spAutoFit/>
          </a:bodyPr>
          <a:lstStyle/>
          <a:p>
            <a:r>
              <a:rPr lang="en-US" sz="2800" b="1" dirty="0">
                <a:solidFill>
                  <a:srgbClr val="FF0000"/>
                </a:solidFill>
              </a:rPr>
              <a:t>1|(n-j-1)</a:t>
            </a:r>
          </a:p>
        </p:txBody>
      </p:sp>
      <p:cxnSp>
        <p:nvCxnSpPr>
          <p:cNvPr id="143" name="Straight Arrow Connector 142">
            <a:extLst>
              <a:ext uri="{FF2B5EF4-FFF2-40B4-BE49-F238E27FC236}">
                <a16:creationId xmlns:a16="http://schemas.microsoft.com/office/drawing/2014/main" id="{209C16F3-28DB-4D40-AB17-88C80ABA72E8}"/>
              </a:ext>
            </a:extLst>
          </p:cNvPr>
          <p:cNvCxnSpPr>
            <a:cxnSpLocks/>
          </p:cNvCxnSpPr>
          <p:nvPr/>
        </p:nvCxnSpPr>
        <p:spPr>
          <a:xfrm>
            <a:off x="9108000" y="2898104"/>
            <a:ext cx="288286" cy="25351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7" name="TextBox 146">
            <a:extLst>
              <a:ext uri="{FF2B5EF4-FFF2-40B4-BE49-F238E27FC236}">
                <a16:creationId xmlns:a16="http://schemas.microsoft.com/office/drawing/2014/main" id="{1F50245E-60D3-D048-9126-5A0B039A8523}"/>
              </a:ext>
            </a:extLst>
          </p:cNvPr>
          <p:cNvSpPr txBox="1"/>
          <p:nvPr/>
        </p:nvSpPr>
        <p:spPr>
          <a:xfrm>
            <a:off x="7211961" y="3126658"/>
            <a:ext cx="184731" cy="369332"/>
          </a:xfrm>
          <a:prstGeom prst="rect">
            <a:avLst/>
          </a:prstGeom>
          <a:noFill/>
        </p:spPr>
        <p:txBody>
          <a:bodyPr wrap="none" rtlCol="0">
            <a:spAutoFit/>
          </a:bodyPr>
          <a:lstStyle/>
          <a:p>
            <a:endParaRPr lang="en-US" dirty="0"/>
          </a:p>
        </p:txBody>
      </p:sp>
      <p:sp>
        <p:nvSpPr>
          <p:cNvPr id="154" name="Freeform 153">
            <a:extLst>
              <a:ext uri="{FF2B5EF4-FFF2-40B4-BE49-F238E27FC236}">
                <a16:creationId xmlns:a16="http://schemas.microsoft.com/office/drawing/2014/main" id="{F95CCF4A-D1C6-7C42-B5C6-A3087CDE0231}"/>
              </a:ext>
            </a:extLst>
          </p:cNvPr>
          <p:cNvSpPr/>
          <p:nvPr/>
        </p:nvSpPr>
        <p:spPr>
          <a:xfrm>
            <a:off x="2857376" y="1624187"/>
            <a:ext cx="1816444" cy="1761592"/>
          </a:xfrm>
          <a:custGeom>
            <a:avLst/>
            <a:gdLst>
              <a:gd name="connsiteX0" fmla="*/ 0 w 1816444"/>
              <a:gd name="connsiteY0" fmla="*/ 619549 h 1669874"/>
              <a:gd name="connsiteX1" fmla="*/ 234779 w 1816444"/>
              <a:gd name="connsiteY1" fmla="*/ 149993 h 1669874"/>
              <a:gd name="connsiteX2" fmla="*/ 988541 w 1816444"/>
              <a:gd name="connsiteY2" fmla="*/ 125279 h 1669874"/>
              <a:gd name="connsiteX3" fmla="*/ 1816444 w 1816444"/>
              <a:gd name="connsiteY3" fmla="*/ 1669874 h 1669874"/>
            </a:gdLst>
            <a:ahLst/>
            <a:cxnLst>
              <a:cxn ang="0">
                <a:pos x="connsiteX0" y="connsiteY0"/>
              </a:cxn>
              <a:cxn ang="0">
                <a:pos x="connsiteX1" y="connsiteY1"/>
              </a:cxn>
              <a:cxn ang="0">
                <a:pos x="connsiteX2" y="connsiteY2"/>
              </a:cxn>
              <a:cxn ang="0">
                <a:pos x="connsiteX3" y="connsiteY3"/>
              </a:cxn>
            </a:cxnLst>
            <a:rect l="l" t="t" r="r" b="b"/>
            <a:pathLst>
              <a:path w="1816444" h="1669874">
                <a:moveTo>
                  <a:pt x="0" y="619549"/>
                </a:moveTo>
                <a:cubicBezTo>
                  <a:pt x="35011" y="425960"/>
                  <a:pt x="70022" y="232371"/>
                  <a:pt x="234779" y="149993"/>
                </a:cubicBezTo>
                <a:cubicBezTo>
                  <a:pt x="399536" y="67615"/>
                  <a:pt x="724930" y="-128034"/>
                  <a:pt x="988541" y="125279"/>
                </a:cubicBezTo>
                <a:cubicBezTo>
                  <a:pt x="1252152" y="378592"/>
                  <a:pt x="1534298" y="1024233"/>
                  <a:pt x="1816444" y="1669874"/>
                </a:cubicBezTo>
              </a:path>
            </a:pathLst>
          </a:custGeom>
          <a:noFill/>
          <a:ln w="25400">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Freeform 154">
            <a:extLst>
              <a:ext uri="{FF2B5EF4-FFF2-40B4-BE49-F238E27FC236}">
                <a16:creationId xmlns:a16="http://schemas.microsoft.com/office/drawing/2014/main" id="{CE1FB081-4668-7248-8538-DC2BDF84253D}"/>
              </a:ext>
            </a:extLst>
          </p:cNvPr>
          <p:cNvSpPr/>
          <p:nvPr/>
        </p:nvSpPr>
        <p:spPr>
          <a:xfrm>
            <a:off x="8246429" y="2936268"/>
            <a:ext cx="1150013" cy="227668"/>
          </a:xfrm>
          <a:custGeom>
            <a:avLst/>
            <a:gdLst>
              <a:gd name="connsiteX0" fmla="*/ 0 w 1150013"/>
              <a:gd name="connsiteY0" fmla="*/ 227668 h 227668"/>
              <a:gd name="connsiteX1" fmla="*/ 157075 w 1150013"/>
              <a:gd name="connsiteY1" fmla="*/ 42544 h 227668"/>
              <a:gd name="connsiteX2" fmla="*/ 516104 w 1150013"/>
              <a:gd name="connsiteY2" fmla="*/ 3276 h 227668"/>
              <a:gd name="connsiteX3" fmla="*/ 925620 w 1150013"/>
              <a:gd name="connsiteY3" fmla="*/ 25715 h 227668"/>
              <a:gd name="connsiteX4" fmla="*/ 1150013 w 1150013"/>
              <a:gd name="connsiteY4" fmla="*/ 210839 h 2276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0013" h="227668">
                <a:moveTo>
                  <a:pt x="0" y="227668"/>
                </a:moveTo>
                <a:cubicBezTo>
                  <a:pt x="35529" y="153805"/>
                  <a:pt x="71058" y="79943"/>
                  <a:pt x="157075" y="42544"/>
                </a:cubicBezTo>
                <a:cubicBezTo>
                  <a:pt x="243092" y="5145"/>
                  <a:pt x="388013" y="6081"/>
                  <a:pt x="516104" y="3276"/>
                </a:cubicBezTo>
                <a:cubicBezTo>
                  <a:pt x="644195" y="471"/>
                  <a:pt x="819969" y="-8879"/>
                  <a:pt x="925620" y="25715"/>
                </a:cubicBezTo>
                <a:cubicBezTo>
                  <a:pt x="1031271" y="60309"/>
                  <a:pt x="1090642" y="135574"/>
                  <a:pt x="1150013" y="210839"/>
                </a:cubicBezTo>
              </a:path>
            </a:pathLst>
          </a:custGeom>
          <a:noFill/>
          <a:ln w="25400">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CA97AFE4-A735-174E-90C4-7F5D44DA9D4F}"/>
              </a:ext>
            </a:extLst>
          </p:cNvPr>
          <p:cNvSpPr txBox="1"/>
          <p:nvPr/>
        </p:nvSpPr>
        <p:spPr>
          <a:xfrm>
            <a:off x="48456" y="1072394"/>
            <a:ext cx="2921313" cy="523220"/>
          </a:xfrm>
          <a:prstGeom prst="rect">
            <a:avLst/>
          </a:prstGeom>
          <a:noFill/>
        </p:spPr>
        <p:txBody>
          <a:bodyPr wrap="none" rtlCol="0">
            <a:spAutoFit/>
          </a:bodyPr>
          <a:lstStyle/>
          <a:p>
            <a:r>
              <a:rPr lang="en-US" sz="2800" b="1" dirty="0" err="1">
                <a:solidFill>
                  <a:srgbClr val="FF0000"/>
                </a:solidFill>
              </a:rPr>
              <a:t>produce|consume</a:t>
            </a:r>
            <a:endParaRPr lang="en-US" sz="2800" b="1" dirty="0">
              <a:solidFill>
                <a:srgbClr val="FF0000"/>
              </a:solidFill>
            </a:endParaRPr>
          </a:p>
        </p:txBody>
      </p:sp>
    </p:spTree>
    <p:extLst>
      <p:ext uri="{BB962C8B-B14F-4D97-AF65-F5344CB8AC3E}">
        <p14:creationId xmlns:p14="http://schemas.microsoft.com/office/powerpoint/2010/main" val="2947073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animEffect transition="in" filter="fade">
                                      <p:cBhvr>
                                        <p:cTn id="9" dur="5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500"/>
                                        <p:tgtEl>
                                          <p:spTgt spid="18"/>
                                        </p:tgtEl>
                                      </p:cBhvr>
                                    </p:animEffect>
                                  </p:childTnLst>
                                </p:cTn>
                              </p:par>
                            </p:childTnLst>
                          </p:cTn>
                        </p:par>
                        <p:par>
                          <p:cTn id="34" fill="hold">
                            <p:stCondLst>
                              <p:cond delay="500"/>
                            </p:stCondLst>
                            <p:childTnLst>
                              <p:par>
                                <p:cTn id="35" presetID="10" presetClass="entr" presetSubtype="0"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500"/>
                                        <p:tgtEl>
                                          <p:spTgt spid="15"/>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500"/>
                                        <p:tgtEl>
                                          <p:spTgt spid="16"/>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fade">
                                      <p:cBhvr>
                                        <p:cTn id="46" dur="500"/>
                                        <p:tgtEl>
                                          <p:spTgt spid="17"/>
                                        </p:tgtEl>
                                      </p:cBhvr>
                                    </p:animEffect>
                                  </p:childTnLst>
                                </p:cTn>
                              </p:par>
                            </p:childTnLst>
                          </p:cTn>
                        </p:par>
                        <p:par>
                          <p:cTn id="47" fill="hold">
                            <p:stCondLst>
                              <p:cond delay="1000"/>
                            </p:stCondLst>
                            <p:childTnLst>
                              <p:par>
                                <p:cTn id="48" presetID="10" presetClass="entr" presetSubtype="0" fill="hold" grpId="0" nodeType="after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fade">
                                      <p:cBhvr>
                                        <p:cTn id="50" dur="500"/>
                                        <p:tgtEl>
                                          <p:spTgt spid="22"/>
                                        </p:tgtEl>
                                      </p:cBhvr>
                                    </p:animEffect>
                                  </p:childTnLst>
                                </p:cTn>
                              </p:par>
                            </p:childTnLst>
                          </p:cTn>
                        </p:par>
                        <p:par>
                          <p:cTn id="51" fill="hold">
                            <p:stCondLst>
                              <p:cond delay="1500"/>
                            </p:stCondLst>
                            <p:childTnLst>
                              <p:par>
                                <p:cTn id="52" presetID="10" presetClass="entr" presetSubtype="0"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500"/>
                                        <p:tgtEl>
                                          <p:spTgt spid="19"/>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500"/>
                                        <p:tgtEl>
                                          <p:spTgt spid="20"/>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21"/>
                                        </p:tgtEl>
                                        <p:attrNameLst>
                                          <p:attrName>style.visibility</p:attrName>
                                        </p:attrNameLst>
                                      </p:cBhvr>
                                      <p:to>
                                        <p:strVal val="visible"/>
                                      </p:to>
                                    </p:set>
                                    <p:animEffect transition="in" filter="fade">
                                      <p:cBhvr>
                                        <p:cTn id="60" dur="500"/>
                                        <p:tgtEl>
                                          <p:spTgt spid="21"/>
                                        </p:tgtEl>
                                      </p:cBhvr>
                                    </p:animEffect>
                                  </p:childTnLst>
                                </p:cTn>
                              </p:par>
                            </p:childTnLst>
                          </p:cTn>
                        </p:par>
                        <p:par>
                          <p:cTn id="61" fill="hold">
                            <p:stCondLst>
                              <p:cond delay="2000"/>
                            </p:stCondLst>
                            <p:childTnLst>
                              <p:par>
                                <p:cTn id="62" presetID="10" presetClass="entr" presetSubtype="0" fill="hold" grpId="0" nodeType="afterEffect">
                                  <p:stCondLst>
                                    <p:cond delay="0"/>
                                  </p:stCondLst>
                                  <p:childTnLst>
                                    <p:set>
                                      <p:cBhvr>
                                        <p:cTn id="63" dur="1" fill="hold">
                                          <p:stCondLst>
                                            <p:cond delay="0"/>
                                          </p:stCondLst>
                                        </p:cTn>
                                        <p:tgtEl>
                                          <p:spTgt spid="25"/>
                                        </p:tgtEl>
                                        <p:attrNameLst>
                                          <p:attrName>style.visibility</p:attrName>
                                        </p:attrNameLst>
                                      </p:cBhvr>
                                      <p:to>
                                        <p:strVal val="visible"/>
                                      </p:to>
                                    </p:set>
                                    <p:animEffect transition="in" filter="fade">
                                      <p:cBhvr>
                                        <p:cTn id="64" dur="500"/>
                                        <p:tgtEl>
                                          <p:spTgt spid="25"/>
                                        </p:tgtEl>
                                      </p:cBhvr>
                                    </p:animEffect>
                                  </p:childTnLst>
                                </p:cTn>
                              </p:par>
                            </p:childTnLst>
                          </p:cTn>
                        </p:par>
                        <p:par>
                          <p:cTn id="65" fill="hold">
                            <p:stCondLst>
                              <p:cond delay="2500"/>
                            </p:stCondLst>
                            <p:childTnLst>
                              <p:par>
                                <p:cTn id="66" presetID="10" presetClass="entr" presetSubtype="0" fill="hold" grpId="0"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fade">
                                      <p:cBhvr>
                                        <p:cTn id="68" dur="500"/>
                                        <p:tgtEl>
                                          <p:spTgt spid="23"/>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500"/>
                                        <p:tgtEl>
                                          <p:spTgt spid="24"/>
                                        </p:tgtEl>
                                      </p:cBhvr>
                                    </p:animEffect>
                                  </p:childTnLst>
                                </p:cTn>
                              </p:par>
                            </p:childTnLst>
                          </p:cTn>
                        </p:par>
                        <p:par>
                          <p:cTn id="72" fill="hold">
                            <p:stCondLst>
                              <p:cond delay="3000"/>
                            </p:stCondLst>
                            <p:childTnLst>
                              <p:par>
                                <p:cTn id="73" presetID="10" presetClass="entr" presetSubtype="0"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fade">
                                      <p:cBhvr>
                                        <p:cTn id="75" dur="500"/>
                                        <p:tgtEl>
                                          <p:spTgt spid="27"/>
                                        </p:tgtEl>
                                      </p:cBhvr>
                                    </p:animEffect>
                                  </p:childTnLst>
                                </p:cTn>
                              </p:par>
                            </p:childTnLst>
                          </p:cTn>
                        </p:par>
                        <p:par>
                          <p:cTn id="76" fill="hold">
                            <p:stCondLst>
                              <p:cond delay="3500"/>
                            </p:stCondLst>
                            <p:childTnLst>
                              <p:par>
                                <p:cTn id="77" presetID="10" presetClass="entr" presetSubtype="0" fill="hold" grpId="0" nodeType="afterEffect">
                                  <p:stCondLst>
                                    <p:cond delay="0"/>
                                  </p:stCondLst>
                                  <p:childTnLst>
                                    <p:set>
                                      <p:cBhvr>
                                        <p:cTn id="78" dur="1" fill="hold">
                                          <p:stCondLst>
                                            <p:cond delay="0"/>
                                          </p:stCondLst>
                                        </p:cTn>
                                        <p:tgtEl>
                                          <p:spTgt spid="26"/>
                                        </p:tgtEl>
                                        <p:attrNameLst>
                                          <p:attrName>style.visibility</p:attrName>
                                        </p:attrNameLst>
                                      </p:cBhvr>
                                      <p:to>
                                        <p:strVal val="visible"/>
                                      </p:to>
                                    </p:set>
                                    <p:animEffect transition="in" filter="fade">
                                      <p:cBhvr>
                                        <p:cTn id="79" dur="500"/>
                                        <p:tgtEl>
                                          <p:spTgt spid="26"/>
                                        </p:tgtEl>
                                      </p:cBhvr>
                                    </p:animEffect>
                                  </p:childTnLst>
                                </p:cTn>
                              </p:par>
                            </p:childTnLst>
                          </p:cTn>
                        </p:par>
                      </p:childTnLst>
                    </p:cTn>
                  </p:par>
                  <p:par>
                    <p:cTn id="80" fill="hold">
                      <p:stCondLst>
                        <p:cond delay="indefinite"/>
                      </p:stCondLst>
                      <p:childTnLst>
                        <p:par>
                          <p:cTn id="81" fill="hold">
                            <p:stCondLst>
                              <p:cond delay="0"/>
                            </p:stCondLst>
                            <p:childTnLst>
                              <p:par>
                                <p:cTn id="82" presetID="1" presetClass="entr" presetSubtype="0" fill="hold" grpId="1" nodeType="clickEffect">
                                  <p:stCondLst>
                                    <p:cond delay="0"/>
                                  </p:stCondLst>
                                  <p:childTnLst>
                                    <p:set>
                                      <p:cBhvr>
                                        <p:cTn id="83" dur="1" fill="hold">
                                          <p:stCondLst>
                                            <p:cond delay="0"/>
                                          </p:stCondLst>
                                        </p:cTn>
                                        <p:tgtEl>
                                          <p:spTgt spid="64"/>
                                        </p:tgtEl>
                                        <p:attrNameLst>
                                          <p:attrName>style.visibility</p:attrName>
                                        </p:attrNameLst>
                                      </p:cBhvr>
                                      <p:to>
                                        <p:strVal val="visible"/>
                                      </p:to>
                                    </p:set>
                                  </p:childTnLst>
                                </p:cTn>
                              </p:par>
                              <p:par>
                                <p:cTn id="84" presetID="1" presetClass="entr" presetSubtype="0" fill="hold" grpId="1" nodeType="withEffect">
                                  <p:stCondLst>
                                    <p:cond delay="0"/>
                                  </p:stCondLst>
                                  <p:childTnLst>
                                    <p:set>
                                      <p:cBhvr>
                                        <p:cTn id="85" dur="1" fill="hold">
                                          <p:stCondLst>
                                            <p:cond delay="0"/>
                                          </p:stCondLst>
                                        </p:cTn>
                                        <p:tgtEl>
                                          <p:spTgt spid="63"/>
                                        </p:tgtEl>
                                        <p:attrNameLst>
                                          <p:attrName>style.visibility</p:attrName>
                                        </p:attrNameLst>
                                      </p:cBhvr>
                                      <p:to>
                                        <p:strVal val="visible"/>
                                      </p:to>
                                    </p:set>
                                  </p:childTnLst>
                                </p:cTn>
                              </p:par>
                              <p:par>
                                <p:cTn id="86" presetID="1" presetClass="entr" presetSubtype="0" fill="hold" grpId="1" nodeType="withEffect">
                                  <p:stCondLst>
                                    <p:cond delay="0"/>
                                  </p:stCondLst>
                                  <p:childTnLst>
                                    <p:set>
                                      <p:cBhvr>
                                        <p:cTn id="87" dur="1" fill="hold">
                                          <p:stCondLst>
                                            <p:cond delay="0"/>
                                          </p:stCondLst>
                                        </p:cTn>
                                        <p:tgtEl>
                                          <p:spTgt spid="62"/>
                                        </p:tgtEl>
                                        <p:attrNameLst>
                                          <p:attrName>style.visibility</p:attrName>
                                        </p:attrNameLst>
                                      </p:cBhvr>
                                      <p:to>
                                        <p:strVal val="visible"/>
                                      </p:to>
                                    </p:set>
                                  </p:childTnLst>
                                </p:cTn>
                              </p:par>
                              <p:par>
                                <p:cTn id="88" presetID="42" presetClass="path" presetSubtype="0" accel="50000" decel="50000" fill="hold" grpId="0" nodeType="withEffect">
                                  <p:stCondLst>
                                    <p:cond delay="0"/>
                                  </p:stCondLst>
                                  <p:childTnLst>
                                    <p:animMotion origin="layout" path="M 1.875E-6 -4.07407E-6 L 0.28932 0.11112 " pathEditMode="relative" rAng="0" ptsTypes="AA">
                                      <p:cBhvr>
                                        <p:cTn id="89" dur="2000" fill="hold"/>
                                        <p:tgtEl>
                                          <p:spTgt spid="64"/>
                                        </p:tgtEl>
                                        <p:attrNameLst>
                                          <p:attrName>ppt_x</p:attrName>
                                          <p:attrName>ppt_y</p:attrName>
                                        </p:attrNameLst>
                                      </p:cBhvr>
                                      <p:rCtr x="14466" y="5556"/>
                                    </p:animMotion>
                                  </p:childTnLst>
                                </p:cTn>
                              </p:par>
                              <p:par>
                                <p:cTn id="90" presetID="42" presetClass="path" presetSubtype="0" accel="50000" decel="50000" fill="hold" grpId="0" nodeType="withEffect">
                                  <p:stCondLst>
                                    <p:cond delay="0"/>
                                  </p:stCondLst>
                                  <p:childTnLst>
                                    <p:animMotion origin="layout" path="M 5.55112E-17 -2.96296E-6 L 0.46875 0.07523 " pathEditMode="relative" rAng="0" ptsTypes="AA">
                                      <p:cBhvr>
                                        <p:cTn id="91" dur="2000" fill="hold"/>
                                        <p:tgtEl>
                                          <p:spTgt spid="63"/>
                                        </p:tgtEl>
                                        <p:attrNameLst>
                                          <p:attrName>ppt_x</p:attrName>
                                          <p:attrName>ppt_y</p:attrName>
                                        </p:attrNameLst>
                                      </p:cBhvr>
                                      <p:rCtr x="23438" y="3750"/>
                                    </p:animMotion>
                                  </p:childTnLst>
                                </p:cTn>
                              </p:par>
                              <p:par>
                                <p:cTn id="92" presetID="42" presetClass="path" presetSubtype="0" accel="50000" decel="50000" fill="hold" grpId="0" nodeType="withEffect">
                                  <p:stCondLst>
                                    <p:cond delay="0"/>
                                  </p:stCondLst>
                                  <p:childTnLst>
                                    <p:animMotion origin="layout" path="M 5.55112E-17 -4.44444E-6 L 0.35872 -0.03518 " pathEditMode="relative" rAng="0" ptsTypes="AA">
                                      <p:cBhvr>
                                        <p:cTn id="93" dur="2000" fill="hold"/>
                                        <p:tgtEl>
                                          <p:spTgt spid="62"/>
                                        </p:tgtEl>
                                        <p:attrNameLst>
                                          <p:attrName>ppt_x</p:attrName>
                                          <p:attrName>ppt_y</p:attrName>
                                        </p:attrNameLst>
                                      </p:cBhvr>
                                      <p:rCtr x="17930" y="-1759"/>
                                    </p:animMotion>
                                  </p:childTnLst>
                                </p:cTn>
                              </p:par>
                            </p:childTnLst>
                          </p:cTn>
                        </p:par>
                        <p:par>
                          <p:cTn id="94" fill="hold">
                            <p:stCondLst>
                              <p:cond delay="2000"/>
                            </p:stCondLst>
                            <p:childTnLst>
                              <p:par>
                                <p:cTn id="95" presetID="1" presetClass="entr" presetSubtype="0"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155"/>
                                        </p:tgtEl>
                                        <p:attrNameLst>
                                          <p:attrName>style.visibility</p:attrName>
                                        </p:attrNameLst>
                                      </p:cBhvr>
                                      <p:to>
                                        <p:strVal val="visible"/>
                                      </p:to>
                                    </p:set>
                                  </p:childTnLst>
                                </p:cTn>
                              </p:par>
                              <p:par>
                                <p:cTn id="99" presetID="1" presetClass="entr" presetSubtype="0" fill="hold" nodeType="withEffect">
                                  <p:stCondLst>
                                    <p:cond delay="0"/>
                                  </p:stCondLst>
                                  <p:childTnLst>
                                    <p:set>
                                      <p:cBhvr>
                                        <p:cTn id="100" dur="1" fill="hold">
                                          <p:stCondLst>
                                            <p:cond delay="0"/>
                                          </p:stCondLst>
                                        </p:cTn>
                                        <p:tgtEl>
                                          <p:spTgt spid="127"/>
                                        </p:tgtEl>
                                        <p:attrNameLst>
                                          <p:attrName>style.visibility</p:attrName>
                                        </p:attrNameLst>
                                      </p:cBhvr>
                                      <p:to>
                                        <p:strVal val="visible"/>
                                      </p:to>
                                    </p:set>
                                  </p:childTnLst>
                                </p:cTn>
                              </p:par>
                              <p:par>
                                <p:cTn id="101" presetID="1" presetClass="entr" presetSubtype="0" fill="hold" nodeType="withEffect">
                                  <p:stCondLst>
                                    <p:cond delay="0"/>
                                  </p:stCondLst>
                                  <p:childTnLst>
                                    <p:set>
                                      <p:cBhvr>
                                        <p:cTn id="102" dur="1" fill="hold">
                                          <p:stCondLst>
                                            <p:cond delay="0"/>
                                          </p:stCondLst>
                                        </p:cTn>
                                        <p:tgtEl>
                                          <p:spTgt spid="128"/>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126"/>
                                        </p:tgtEl>
                                        <p:attrNameLst>
                                          <p:attrName>style.visibility</p:attrName>
                                        </p:attrNameLst>
                                      </p:cBhvr>
                                      <p:to>
                                        <p:strVal val="visible"/>
                                      </p:to>
                                    </p:set>
                                  </p:childTnLst>
                                </p:cTn>
                              </p:par>
                              <p:par>
                                <p:cTn id="105" presetID="1" presetClass="entr" presetSubtype="0" fill="hold" nodeType="withEffect">
                                  <p:stCondLst>
                                    <p:cond delay="0"/>
                                  </p:stCondLst>
                                  <p:childTnLst>
                                    <p:set>
                                      <p:cBhvr>
                                        <p:cTn id="106" dur="1" fill="hold">
                                          <p:stCondLst>
                                            <p:cond delay="0"/>
                                          </p:stCondLst>
                                        </p:cTn>
                                        <p:tgtEl>
                                          <p:spTgt spid="137"/>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154"/>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139"/>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141"/>
                                        </p:tgtEl>
                                        <p:attrNameLst>
                                          <p:attrName>style.visibility</p:attrName>
                                        </p:attrNameLst>
                                      </p:cBhvr>
                                      <p:to>
                                        <p:strVal val="visible"/>
                                      </p:to>
                                    </p:set>
                                  </p:childTnLst>
                                </p:cTn>
                              </p:par>
                              <p:par>
                                <p:cTn id="115" presetID="1" presetClass="entr" presetSubtype="0" fill="hold" nodeType="withEffect">
                                  <p:stCondLst>
                                    <p:cond delay="0"/>
                                  </p:stCondLst>
                                  <p:childTnLst>
                                    <p:set>
                                      <p:cBhvr>
                                        <p:cTn id="116" dur="1" fill="hold">
                                          <p:stCondLst>
                                            <p:cond delay="0"/>
                                          </p:stCondLst>
                                        </p:cTn>
                                        <p:tgtEl>
                                          <p:spTgt spid="143"/>
                                        </p:tgtEl>
                                        <p:attrNameLst>
                                          <p:attrName>style.visibility</p:attrName>
                                        </p:attrNameLst>
                                      </p:cBhvr>
                                      <p:to>
                                        <p:strVal val="visible"/>
                                      </p:to>
                                    </p:set>
                                  </p:childTnLst>
                                </p:cTn>
                              </p:par>
                            </p:childTnLst>
                          </p:cTn>
                        </p:par>
                      </p:childTnLst>
                    </p:cTn>
                  </p:par>
                  <p:par>
                    <p:cTn id="117" fill="hold">
                      <p:stCondLst>
                        <p:cond delay="indefinite"/>
                      </p:stCondLst>
                      <p:childTnLst>
                        <p:par>
                          <p:cTn id="118" fill="hold">
                            <p:stCondLst>
                              <p:cond delay="0"/>
                            </p:stCondLst>
                            <p:childTnLst>
                              <p:par>
                                <p:cTn id="119" presetID="1" presetClass="entr" presetSubtype="0" fill="hold" grpId="0" nodeType="clickEffect">
                                  <p:stCondLst>
                                    <p:cond delay="0"/>
                                  </p:stCondLst>
                                  <p:childTnLst>
                                    <p:set>
                                      <p:cBhvr>
                                        <p:cTn id="120" dur="1" fill="hold">
                                          <p:stCondLst>
                                            <p:cond delay="0"/>
                                          </p:stCondLst>
                                        </p:cTn>
                                        <p:tgtEl>
                                          <p:spTgt spid="29"/>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30"/>
                                        </p:tgtEl>
                                        <p:attrNameLst>
                                          <p:attrName>style.visibility</p:attrName>
                                        </p:attrNameLst>
                                      </p:cBhvr>
                                      <p:to>
                                        <p:strVal val="visible"/>
                                      </p:to>
                                    </p:set>
                                  </p:childTnLst>
                                </p:cTn>
                              </p:par>
                              <p:par>
                                <p:cTn id="123" presetID="1" presetClass="exit" presetSubtype="0" fill="hold" grpId="1" nodeType="withEffect">
                                  <p:stCondLst>
                                    <p:cond delay="0"/>
                                  </p:stCondLst>
                                  <p:childTnLst>
                                    <p:set>
                                      <p:cBhvr>
                                        <p:cTn id="124" dur="1" fill="hold">
                                          <p:stCondLst>
                                            <p:cond delay="0"/>
                                          </p:stCondLst>
                                        </p:cTn>
                                        <p:tgtEl>
                                          <p:spTgt spid="155"/>
                                        </p:tgtEl>
                                        <p:attrNameLst>
                                          <p:attrName>style.visibility</p:attrName>
                                        </p:attrNameLst>
                                      </p:cBhvr>
                                      <p:to>
                                        <p:strVal val="hidden"/>
                                      </p:to>
                                    </p:set>
                                  </p:childTnLst>
                                </p:cTn>
                              </p:par>
                              <p:par>
                                <p:cTn id="125" presetID="1" presetClass="entr" presetSubtype="0" fill="hold" grpId="0" nodeType="withEffect">
                                  <p:stCondLst>
                                    <p:cond delay="0"/>
                                  </p:stCondLst>
                                  <p:childTnLst>
                                    <p:set>
                                      <p:cBhvr>
                                        <p:cTn id="126" dur="1" fill="hold">
                                          <p:stCondLst>
                                            <p:cond delay="0"/>
                                          </p:stCondLst>
                                        </p:cTn>
                                        <p:tgtEl>
                                          <p:spTgt spid="31"/>
                                        </p:tgtEl>
                                        <p:attrNameLst>
                                          <p:attrName>style.visibility</p:attrName>
                                        </p:attrNameLst>
                                      </p:cBhvr>
                                      <p:to>
                                        <p:strVal val="visible"/>
                                      </p:to>
                                    </p:set>
                                  </p:childTnLst>
                                </p:cTn>
                              </p:par>
                              <p:par>
                                <p:cTn id="127" presetID="1" presetClass="entr" presetSubtype="0" fill="hold" grpId="0" nodeType="withEffect">
                                  <p:stCondLst>
                                    <p:cond delay="0"/>
                                  </p:stCondLst>
                                  <p:childTnLst>
                                    <p:set>
                                      <p:cBhvr>
                                        <p:cTn id="128" dur="1" fill="hold">
                                          <p:stCondLst>
                                            <p:cond delay="0"/>
                                          </p:stCondLst>
                                        </p:cTn>
                                        <p:tgtEl>
                                          <p:spTgt spid="32"/>
                                        </p:tgtEl>
                                        <p:attrNameLst>
                                          <p:attrName>style.visibility</p:attrName>
                                        </p:attrNameLst>
                                      </p:cBhvr>
                                      <p:to>
                                        <p:strVal val="visible"/>
                                      </p:to>
                                    </p:set>
                                  </p:childTnLst>
                                </p:cTn>
                              </p:par>
                              <p:par>
                                <p:cTn id="129" presetID="1" presetClass="entr" presetSubtype="0" fill="hold" grpId="0" nodeType="withEffect">
                                  <p:stCondLst>
                                    <p:cond delay="0"/>
                                  </p:stCondLst>
                                  <p:childTnLst>
                                    <p:set>
                                      <p:cBhvr>
                                        <p:cTn id="130" dur="1" fill="hold">
                                          <p:stCondLst>
                                            <p:cond delay="0"/>
                                          </p:stCondLst>
                                        </p:cTn>
                                        <p:tgtEl>
                                          <p:spTgt spid="33"/>
                                        </p:tgtEl>
                                        <p:attrNameLst>
                                          <p:attrName>style.visibility</p:attrName>
                                        </p:attrNameLst>
                                      </p:cBhvr>
                                      <p:to>
                                        <p:strVal val="visible"/>
                                      </p:to>
                                    </p:set>
                                  </p:childTnLst>
                                </p:cTn>
                              </p:par>
                              <p:par>
                                <p:cTn id="131" presetID="1" presetClass="entr" presetSubtype="0" fill="hold" grpId="0" nodeType="withEffect">
                                  <p:stCondLst>
                                    <p:cond delay="0"/>
                                  </p:stCondLst>
                                  <p:childTnLst>
                                    <p:set>
                                      <p:cBhvr>
                                        <p:cTn id="132" dur="1" fill="hold">
                                          <p:stCondLst>
                                            <p:cond delay="0"/>
                                          </p:stCondLst>
                                        </p:cTn>
                                        <p:tgtEl>
                                          <p:spTgt spid="34"/>
                                        </p:tgtEl>
                                        <p:attrNameLst>
                                          <p:attrName>style.visibility</p:attrName>
                                        </p:attrNameLst>
                                      </p:cBhvr>
                                      <p:to>
                                        <p:strVal val="visible"/>
                                      </p:to>
                                    </p:set>
                                  </p:childTnLst>
                                </p:cTn>
                              </p:par>
                              <p:par>
                                <p:cTn id="133" presetID="1" presetClass="entr" presetSubtype="0" fill="hold" grpId="0" nodeType="withEffect">
                                  <p:stCondLst>
                                    <p:cond delay="0"/>
                                  </p:stCondLst>
                                  <p:childTnLst>
                                    <p:set>
                                      <p:cBhvr>
                                        <p:cTn id="134" dur="1" fill="hold">
                                          <p:stCondLst>
                                            <p:cond delay="0"/>
                                          </p:stCondLst>
                                        </p:cTn>
                                        <p:tgtEl>
                                          <p:spTgt spid="35"/>
                                        </p:tgtEl>
                                        <p:attrNameLst>
                                          <p:attrName>style.visibility</p:attrName>
                                        </p:attrNameLst>
                                      </p:cBhvr>
                                      <p:to>
                                        <p:strVal val="visible"/>
                                      </p:to>
                                    </p:set>
                                  </p:childTnLst>
                                </p:cTn>
                              </p:par>
                              <p:par>
                                <p:cTn id="135" presetID="1" presetClass="entr" presetSubtype="0" fill="hold" grpId="0" nodeType="withEffect">
                                  <p:stCondLst>
                                    <p:cond delay="0"/>
                                  </p:stCondLst>
                                  <p:childTnLst>
                                    <p:set>
                                      <p:cBhvr>
                                        <p:cTn id="136" dur="1" fill="hold">
                                          <p:stCondLst>
                                            <p:cond delay="0"/>
                                          </p:stCondLst>
                                        </p:cTn>
                                        <p:tgtEl>
                                          <p:spTgt spid="36"/>
                                        </p:tgtEl>
                                        <p:attrNameLst>
                                          <p:attrName>style.visibility</p:attrName>
                                        </p:attrNameLst>
                                      </p:cBhvr>
                                      <p:to>
                                        <p:strVal val="visible"/>
                                      </p:to>
                                    </p:set>
                                  </p:childTnLst>
                                </p:cTn>
                              </p:par>
                              <p:par>
                                <p:cTn id="137" presetID="1" presetClass="entr" presetSubtype="0" fill="hold" grpId="0" nodeType="withEffect">
                                  <p:stCondLst>
                                    <p:cond delay="0"/>
                                  </p:stCondLst>
                                  <p:childTnLst>
                                    <p:set>
                                      <p:cBhvr>
                                        <p:cTn id="138" dur="1" fill="hold">
                                          <p:stCondLst>
                                            <p:cond delay="0"/>
                                          </p:stCondLst>
                                        </p:cTn>
                                        <p:tgtEl>
                                          <p:spTgt spid="37"/>
                                        </p:tgtEl>
                                        <p:attrNameLst>
                                          <p:attrName>style.visibility</p:attrName>
                                        </p:attrNameLst>
                                      </p:cBhvr>
                                      <p:to>
                                        <p:strVal val="visible"/>
                                      </p:to>
                                    </p:set>
                                  </p:childTnLst>
                                </p:cTn>
                              </p:par>
                              <p:par>
                                <p:cTn id="139" presetID="1" presetClass="entr" presetSubtype="0" fill="hold" grpId="0" nodeType="withEffect">
                                  <p:stCondLst>
                                    <p:cond delay="0"/>
                                  </p:stCondLst>
                                  <p:childTnLst>
                                    <p:set>
                                      <p:cBhvr>
                                        <p:cTn id="140" dur="1" fill="hold">
                                          <p:stCondLst>
                                            <p:cond delay="0"/>
                                          </p:stCondLst>
                                        </p:cTn>
                                        <p:tgtEl>
                                          <p:spTgt spid="38"/>
                                        </p:tgtEl>
                                        <p:attrNameLst>
                                          <p:attrName>style.visibility</p:attrName>
                                        </p:attrNameLst>
                                      </p:cBhvr>
                                      <p:to>
                                        <p:strVal val="visible"/>
                                      </p:to>
                                    </p:set>
                                  </p:childTnLst>
                                </p:cTn>
                              </p:par>
                              <p:par>
                                <p:cTn id="141" presetID="1" presetClass="entr" presetSubtype="0" fill="hold" grpId="0" nodeType="withEffect">
                                  <p:stCondLst>
                                    <p:cond delay="0"/>
                                  </p:stCondLst>
                                  <p:childTnLst>
                                    <p:set>
                                      <p:cBhvr>
                                        <p:cTn id="142" dur="1" fill="hold">
                                          <p:stCondLst>
                                            <p:cond delay="0"/>
                                          </p:stCondLst>
                                        </p:cTn>
                                        <p:tgtEl>
                                          <p:spTgt spid="39"/>
                                        </p:tgtEl>
                                        <p:attrNameLst>
                                          <p:attrName>style.visibility</p:attrName>
                                        </p:attrNameLst>
                                      </p:cBhvr>
                                      <p:to>
                                        <p:strVal val="visible"/>
                                      </p:to>
                                    </p:set>
                                  </p:childTnLst>
                                </p:cTn>
                              </p:par>
                              <p:par>
                                <p:cTn id="143" presetID="1" presetClass="entr" presetSubtype="0" fill="hold" grpId="0" nodeType="withEffect">
                                  <p:stCondLst>
                                    <p:cond delay="0"/>
                                  </p:stCondLst>
                                  <p:childTnLst>
                                    <p:set>
                                      <p:cBhvr>
                                        <p:cTn id="144" dur="1" fill="hold">
                                          <p:stCondLst>
                                            <p:cond delay="0"/>
                                          </p:stCondLst>
                                        </p:cTn>
                                        <p:tgtEl>
                                          <p:spTgt spid="40"/>
                                        </p:tgtEl>
                                        <p:attrNameLst>
                                          <p:attrName>style.visibility</p:attrName>
                                        </p:attrNameLst>
                                      </p:cBhvr>
                                      <p:to>
                                        <p:strVal val="visible"/>
                                      </p:to>
                                    </p:set>
                                  </p:childTnLst>
                                </p:cTn>
                              </p:par>
                              <p:par>
                                <p:cTn id="145" presetID="1" presetClass="entr" presetSubtype="0" fill="hold" grpId="0" nodeType="withEffect">
                                  <p:stCondLst>
                                    <p:cond delay="0"/>
                                  </p:stCondLst>
                                  <p:childTnLst>
                                    <p:set>
                                      <p:cBhvr>
                                        <p:cTn id="146" dur="1" fill="hold">
                                          <p:stCondLst>
                                            <p:cond delay="0"/>
                                          </p:stCondLst>
                                        </p:cTn>
                                        <p:tgtEl>
                                          <p:spTgt spid="41"/>
                                        </p:tgtEl>
                                        <p:attrNameLst>
                                          <p:attrName>style.visibility</p:attrName>
                                        </p:attrNameLst>
                                      </p:cBhvr>
                                      <p:to>
                                        <p:strVal val="visible"/>
                                      </p:to>
                                    </p:set>
                                  </p:childTnLst>
                                </p:cTn>
                              </p:par>
                              <p:par>
                                <p:cTn id="147" presetID="1" presetClass="entr" presetSubtype="0" fill="hold" grpId="0" nodeType="withEffect">
                                  <p:stCondLst>
                                    <p:cond delay="0"/>
                                  </p:stCondLst>
                                  <p:childTnLst>
                                    <p:set>
                                      <p:cBhvr>
                                        <p:cTn id="148" dur="1" fill="hold">
                                          <p:stCondLst>
                                            <p:cond delay="0"/>
                                          </p:stCondLst>
                                        </p:cTn>
                                        <p:tgtEl>
                                          <p:spTgt spid="42"/>
                                        </p:tgtEl>
                                        <p:attrNameLst>
                                          <p:attrName>style.visibility</p:attrName>
                                        </p:attrNameLst>
                                      </p:cBhvr>
                                      <p:to>
                                        <p:strVal val="visible"/>
                                      </p:to>
                                    </p:set>
                                  </p:childTnLst>
                                </p:cTn>
                              </p:par>
                              <p:par>
                                <p:cTn id="149" presetID="1" presetClass="entr" presetSubtype="0" fill="hold" grpId="0" nodeType="withEffect">
                                  <p:stCondLst>
                                    <p:cond delay="0"/>
                                  </p:stCondLst>
                                  <p:childTnLst>
                                    <p:set>
                                      <p:cBhvr>
                                        <p:cTn id="150" dur="1" fill="hold">
                                          <p:stCondLst>
                                            <p:cond delay="0"/>
                                          </p:stCondLst>
                                        </p:cTn>
                                        <p:tgtEl>
                                          <p:spTgt spid="43"/>
                                        </p:tgtEl>
                                        <p:attrNameLst>
                                          <p:attrName>style.visibility</p:attrName>
                                        </p:attrNameLst>
                                      </p:cBhvr>
                                      <p:to>
                                        <p:strVal val="visible"/>
                                      </p:to>
                                    </p:set>
                                  </p:childTnLst>
                                </p:cTn>
                              </p:par>
                              <p:par>
                                <p:cTn id="151" presetID="1" presetClass="entr" presetSubtype="0" fill="hold" grpId="0" nodeType="withEffect">
                                  <p:stCondLst>
                                    <p:cond delay="0"/>
                                  </p:stCondLst>
                                  <p:childTnLst>
                                    <p:set>
                                      <p:cBhvr>
                                        <p:cTn id="152" dur="1" fill="hold">
                                          <p:stCondLst>
                                            <p:cond delay="0"/>
                                          </p:stCondLst>
                                        </p:cTn>
                                        <p:tgtEl>
                                          <p:spTgt spid="44"/>
                                        </p:tgtEl>
                                        <p:attrNameLst>
                                          <p:attrName>style.visibility</p:attrName>
                                        </p:attrNameLst>
                                      </p:cBhvr>
                                      <p:to>
                                        <p:strVal val="visible"/>
                                      </p:to>
                                    </p:set>
                                  </p:childTnLst>
                                </p:cTn>
                              </p:par>
                              <p:par>
                                <p:cTn id="153" presetID="1" presetClass="entr" presetSubtype="0" fill="hold" grpId="0" nodeType="withEffect">
                                  <p:stCondLst>
                                    <p:cond delay="0"/>
                                  </p:stCondLst>
                                  <p:childTnLst>
                                    <p:set>
                                      <p:cBhvr>
                                        <p:cTn id="154" dur="1" fill="hold">
                                          <p:stCondLst>
                                            <p:cond delay="0"/>
                                          </p:stCondLst>
                                        </p:cTn>
                                        <p:tgtEl>
                                          <p:spTgt spid="45"/>
                                        </p:tgtEl>
                                        <p:attrNameLst>
                                          <p:attrName>style.visibility</p:attrName>
                                        </p:attrNameLst>
                                      </p:cBhvr>
                                      <p:to>
                                        <p:strVal val="visible"/>
                                      </p:to>
                                    </p:set>
                                  </p:childTnLst>
                                </p:cTn>
                              </p:par>
                              <p:par>
                                <p:cTn id="155" presetID="1" presetClass="entr" presetSubtype="0" fill="hold" grpId="0" nodeType="withEffect">
                                  <p:stCondLst>
                                    <p:cond delay="0"/>
                                  </p:stCondLst>
                                  <p:childTnLst>
                                    <p:set>
                                      <p:cBhvr>
                                        <p:cTn id="156" dur="1" fill="hold">
                                          <p:stCondLst>
                                            <p:cond delay="0"/>
                                          </p:stCondLst>
                                        </p:cTn>
                                        <p:tgtEl>
                                          <p:spTgt spid="46"/>
                                        </p:tgtEl>
                                        <p:attrNameLst>
                                          <p:attrName>style.visibility</p:attrName>
                                        </p:attrNameLst>
                                      </p:cBhvr>
                                      <p:to>
                                        <p:strVal val="visible"/>
                                      </p:to>
                                    </p:set>
                                  </p:childTnLst>
                                </p:cTn>
                              </p:par>
                              <p:par>
                                <p:cTn id="157" presetID="1" presetClass="entr" presetSubtype="0" fill="hold" grpId="0" nodeType="withEffect">
                                  <p:stCondLst>
                                    <p:cond delay="0"/>
                                  </p:stCondLst>
                                  <p:childTnLst>
                                    <p:set>
                                      <p:cBhvr>
                                        <p:cTn id="158" dur="1" fill="hold">
                                          <p:stCondLst>
                                            <p:cond delay="0"/>
                                          </p:stCondLst>
                                        </p:cTn>
                                        <p:tgtEl>
                                          <p:spTgt spid="47"/>
                                        </p:tgtEl>
                                        <p:attrNameLst>
                                          <p:attrName>style.visibility</p:attrName>
                                        </p:attrNameLst>
                                      </p:cBhvr>
                                      <p:to>
                                        <p:strVal val="visible"/>
                                      </p:to>
                                    </p:set>
                                  </p:childTnLst>
                                </p:cTn>
                              </p:par>
                              <p:par>
                                <p:cTn id="159" presetID="1" presetClass="entr" presetSubtype="0" fill="hold" grpId="0" nodeType="withEffect">
                                  <p:stCondLst>
                                    <p:cond delay="0"/>
                                  </p:stCondLst>
                                  <p:childTnLst>
                                    <p:set>
                                      <p:cBhvr>
                                        <p:cTn id="160" dur="1" fill="hold">
                                          <p:stCondLst>
                                            <p:cond delay="0"/>
                                          </p:stCondLst>
                                        </p:cTn>
                                        <p:tgtEl>
                                          <p:spTgt spid="48"/>
                                        </p:tgtEl>
                                        <p:attrNameLst>
                                          <p:attrName>style.visibility</p:attrName>
                                        </p:attrNameLst>
                                      </p:cBhvr>
                                      <p:to>
                                        <p:strVal val="visible"/>
                                      </p:to>
                                    </p:set>
                                  </p:childTnLst>
                                </p:cTn>
                              </p:par>
                              <p:par>
                                <p:cTn id="161" presetID="1" presetClass="entr" presetSubtype="0" fill="hold" grpId="0" nodeType="withEffect">
                                  <p:stCondLst>
                                    <p:cond delay="0"/>
                                  </p:stCondLst>
                                  <p:childTnLst>
                                    <p:set>
                                      <p:cBhvr>
                                        <p:cTn id="162" dur="1" fill="hold">
                                          <p:stCondLst>
                                            <p:cond delay="0"/>
                                          </p:stCondLst>
                                        </p:cTn>
                                        <p:tgtEl>
                                          <p:spTgt spid="49"/>
                                        </p:tgtEl>
                                        <p:attrNameLst>
                                          <p:attrName>style.visibility</p:attrName>
                                        </p:attrNameLst>
                                      </p:cBhvr>
                                      <p:to>
                                        <p:strVal val="visible"/>
                                      </p:to>
                                    </p:set>
                                  </p:childTnLst>
                                </p:cTn>
                              </p:par>
                              <p:par>
                                <p:cTn id="163" presetID="1" presetClass="entr" presetSubtype="0" fill="hold" grpId="0" nodeType="withEffect">
                                  <p:stCondLst>
                                    <p:cond delay="0"/>
                                  </p:stCondLst>
                                  <p:childTnLst>
                                    <p:set>
                                      <p:cBhvr>
                                        <p:cTn id="164" dur="1" fill="hold">
                                          <p:stCondLst>
                                            <p:cond delay="0"/>
                                          </p:stCondLst>
                                        </p:cTn>
                                        <p:tgtEl>
                                          <p:spTgt spid="50"/>
                                        </p:tgtEl>
                                        <p:attrNameLst>
                                          <p:attrName>style.visibility</p:attrName>
                                        </p:attrNameLst>
                                      </p:cBhvr>
                                      <p:to>
                                        <p:strVal val="visible"/>
                                      </p:to>
                                    </p:set>
                                  </p:childTnLst>
                                </p:cTn>
                              </p:par>
                              <p:par>
                                <p:cTn id="165" presetID="1" presetClass="entr" presetSubtype="0"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childTnLst>
                                </p:cTn>
                              </p:par>
                              <p:par>
                                <p:cTn id="167" presetID="1" presetClass="entr" presetSubtype="0" fill="hold" grpId="0" nodeType="withEffect">
                                  <p:stCondLst>
                                    <p:cond delay="0"/>
                                  </p:stCondLst>
                                  <p:childTnLst>
                                    <p:set>
                                      <p:cBhvr>
                                        <p:cTn id="168" dur="1" fill="hold">
                                          <p:stCondLst>
                                            <p:cond delay="0"/>
                                          </p:stCondLst>
                                        </p:cTn>
                                        <p:tgtEl>
                                          <p:spTgt spid="52"/>
                                        </p:tgtEl>
                                        <p:attrNameLst>
                                          <p:attrName>style.visibility</p:attrName>
                                        </p:attrNameLst>
                                      </p:cBhvr>
                                      <p:to>
                                        <p:strVal val="visible"/>
                                      </p:to>
                                    </p:set>
                                  </p:childTnLst>
                                </p:cTn>
                              </p:par>
                              <p:par>
                                <p:cTn id="169" presetID="1" presetClass="entr" presetSubtype="0"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childTnLst>
                                </p:cTn>
                              </p:par>
                              <p:par>
                                <p:cTn id="171" presetID="1" presetClass="entr" presetSubtype="0" fill="hold" grpId="0" nodeType="withEffect">
                                  <p:stCondLst>
                                    <p:cond delay="0"/>
                                  </p:stCondLst>
                                  <p:childTnLst>
                                    <p:set>
                                      <p:cBhvr>
                                        <p:cTn id="172" dur="1" fill="hold">
                                          <p:stCondLst>
                                            <p:cond delay="0"/>
                                          </p:stCondLst>
                                        </p:cTn>
                                        <p:tgtEl>
                                          <p:spTgt spid="54"/>
                                        </p:tgtEl>
                                        <p:attrNameLst>
                                          <p:attrName>style.visibility</p:attrName>
                                        </p:attrNameLst>
                                      </p:cBhvr>
                                      <p:to>
                                        <p:strVal val="visible"/>
                                      </p:to>
                                    </p:set>
                                  </p:childTnLst>
                                </p:cTn>
                              </p:par>
                              <p:par>
                                <p:cTn id="173" presetID="1" presetClass="entr" presetSubtype="0" fill="hold" grpId="0" nodeType="withEffect">
                                  <p:stCondLst>
                                    <p:cond delay="0"/>
                                  </p:stCondLst>
                                  <p:childTnLst>
                                    <p:set>
                                      <p:cBhvr>
                                        <p:cTn id="174" dur="1" fill="hold">
                                          <p:stCondLst>
                                            <p:cond delay="0"/>
                                          </p:stCondLst>
                                        </p:cTn>
                                        <p:tgtEl>
                                          <p:spTgt spid="55"/>
                                        </p:tgtEl>
                                        <p:attrNameLst>
                                          <p:attrName>style.visibility</p:attrName>
                                        </p:attrNameLst>
                                      </p:cBhvr>
                                      <p:to>
                                        <p:strVal val="visible"/>
                                      </p:to>
                                    </p:set>
                                  </p:childTnLst>
                                </p:cTn>
                              </p:par>
                              <p:par>
                                <p:cTn id="175" presetID="1" presetClass="entr" presetSubtype="0" fill="hold" grpId="0" nodeType="withEffect">
                                  <p:stCondLst>
                                    <p:cond delay="0"/>
                                  </p:stCondLst>
                                  <p:childTnLst>
                                    <p:set>
                                      <p:cBhvr>
                                        <p:cTn id="176" dur="1" fill="hold">
                                          <p:stCondLst>
                                            <p:cond delay="0"/>
                                          </p:stCondLst>
                                        </p:cTn>
                                        <p:tgtEl>
                                          <p:spTgt spid="56"/>
                                        </p:tgtEl>
                                        <p:attrNameLst>
                                          <p:attrName>style.visibility</p:attrName>
                                        </p:attrNameLst>
                                      </p:cBhvr>
                                      <p:to>
                                        <p:strVal val="visible"/>
                                      </p:to>
                                    </p:set>
                                  </p:childTnLst>
                                </p:cTn>
                              </p:par>
                              <p:par>
                                <p:cTn id="177" presetID="1" presetClass="entr" presetSubtype="0" fill="hold" nodeType="withEffect">
                                  <p:stCondLst>
                                    <p:cond delay="0"/>
                                  </p:stCondLst>
                                  <p:childTnLst>
                                    <p:set>
                                      <p:cBhvr>
                                        <p:cTn id="178" dur="1" fill="hold">
                                          <p:stCondLst>
                                            <p:cond delay="0"/>
                                          </p:stCondLst>
                                        </p:cTn>
                                        <p:tgtEl>
                                          <p:spTgt spid="57"/>
                                        </p:tgtEl>
                                        <p:attrNameLst>
                                          <p:attrName>style.visibility</p:attrName>
                                        </p:attrNameLst>
                                      </p:cBhvr>
                                      <p:to>
                                        <p:strVal val="visible"/>
                                      </p:to>
                                    </p:set>
                                  </p:childTnLst>
                                </p:cTn>
                              </p:par>
                              <p:par>
                                <p:cTn id="179" presetID="1" presetClass="entr" presetSubtype="0" fill="hold" nodeType="withEffect">
                                  <p:stCondLst>
                                    <p:cond delay="0"/>
                                  </p:stCondLst>
                                  <p:childTnLst>
                                    <p:set>
                                      <p:cBhvr>
                                        <p:cTn id="180" dur="1" fill="hold">
                                          <p:stCondLst>
                                            <p:cond delay="0"/>
                                          </p:stCondLst>
                                        </p:cTn>
                                        <p:tgtEl>
                                          <p:spTgt spid="58"/>
                                        </p:tgtEl>
                                        <p:attrNameLst>
                                          <p:attrName>style.visibility</p:attrName>
                                        </p:attrNameLst>
                                      </p:cBhvr>
                                      <p:to>
                                        <p:strVal val="visible"/>
                                      </p:to>
                                    </p:set>
                                  </p:childTnLst>
                                </p:cTn>
                              </p:par>
                              <p:par>
                                <p:cTn id="181" presetID="1" presetClass="entr" presetSubtype="0" fill="hold" nodeType="withEffect">
                                  <p:stCondLst>
                                    <p:cond delay="0"/>
                                  </p:stCondLst>
                                  <p:childTnLst>
                                    <p:set>
                                      <p:cBhvr>
                                        <p:cTn id="182" dur="1" fill="hold">
                                          <p:stCondLst>
                                            <p:cond delay="0"/>
                                          </p:stCondLst>
                                        </p:cTn>
                                        <p:tgtEl>
                                          <p:spTgt spid="59"/>
                                        </p:tgtEl>
                                        <p:attrNameLst>
                                          <p:attrName>style.visibility</p:attrName>
                                        </p:attrNameLst>
                                      </p:cBhvr>
                                      <p:to>
                                        <p:strVal val="visible"/>
                                      </p:to>
                                    </p:set>
                                  </p:childTnLst>
                                </p:cTn>
                              </p:par>
                              <p:par>
                                <p:cTn id="183" presetID="1" presetClass="entr" presetSubtype="0" fill="hold" nodeType="withEffect">
                                  <p:stCondLst>
                                    <p:cond delay="0"/>
                                  </p:stCondLst>
                                  <p:childTnLst>
                                    <p:set>
                                      <p:cBhvr>
                                        <p:cTn id="184" dur="1" fill="hold">
                                          <p:stCondLst>
                                            <p:cond delay="0"/>
                                          </p:stCondLst>
                                        </p:cTn>
                                        <p:tgtEl>
                                          <p:spTgt spid="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126" grpId="0" animBg="1"/>
      <p:bldP spid="130" grpId="0" animBg="1"/>
      <p:bldP spid="62" grpId="0" animBg="1"/>
      <p:bldP spid="62" grpId="1" animBg="1"/>
      <p:bldP spid="63" grpId="0" animBg="1"/>
      <p:bldP spid="63" grpId="1" animBg="1"/>
      <p:bldP spid="64" grpId="0" animBg="1"/>
      <p:bldP spid="64" grpId="1" animBg="1"/>
      <p:bldP spid="139" grpId="0"/>
      <p:bldP spid="154" grpId="0" animBg="1"/>
      <p:bldP spid="155" grpId="0" animBg="1"/>
      <p:bldP spid="155" grpId="1" animBg="1"/>
      <p:bldP spid="141"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3383</TotalTime>
  <Words>2253</Words>
  <Application>Microsoft Macintosh PowerPoint</Application>
  <PresentationFormat>Widescreen</PresentationFormat>
  <Paragraphs>500</Paragraphs>
  <Slides>28</Slides>
  <Notes>25</Notes>
  <HiddenSlides>4</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Calibri</vt:lpstr>
      <vt:lpstr>Calibri Light</vt:lpstr>
      <vt:lpstr>Cambria Math</vt:lpstr>
      <vt:lpstr>Consolas</vt:lpstr>
      <vt:lpstr>Office Theme</vt:lpstr>
      <vt:lpstr>A Hybrid Systolic-Dataflow Architecture for Inductive Matrix Algorithms</vt:lpstr>
      <vt:lpstr>PowerPoint Presentation</vt:lpstr>
      <vt:lpstr>PowerPoint Presentation</vt:lpstr>
      <vt:lpstr>Our Goal: An Efficient, Flexible, and Specialized Architecture</vt:lpstr>
      <vt:lpstr>Outline</vt:lpstr>
      <vt:lpstr>Spatial Architecture</vt:lpstr>
      <vt:lpstr>PowerPoint Presentation</vt:lpstr>
      <vt:lpstr>Base Design: Systolic Architecture with Decoupled Data Access</vt:lpstr>
      <vt:lpstr>Challenge 1: Non-uniform Produce/Consume Rate</vt:lpstr>
      <vt:lpstr>Challenge 2: Overwhelmed Processing Elements</vt:lpstr>
      <vt:lpstr>Challenge 3.1: Overwhelmed Coordination</vt:lpstr>
      <vt:lpstr>Challenge 3.2: Imperfect Loop Tiling</vt:lpstr>
      <vt:lpstr>Outline</vt:lpstr>
      <vt:lpstr>Specialization 1: Hybridizing Systolic and Dataflow</vt:lpstr>
      <vt:lpstr>Specialization 2: Coordinating Non-uniform Dependences</vt:lpstr>
      <vt:lpstr>Specialization 3: Inductive Memory Access</vt:lpstr>
      <vt:lpstr>Specialization 4: Implicit Vectorization Predication</vt:lpstr>
      <vt:lpstr>Scalability: A larger mesh or multiple lanes?</vt:lpstr>
      <vt:lpstr>REVEL: Reconfigurable Vector Lanes</vt:lpstr>
      <vt:lpstr>Outline</vt:lpstr>
      <vt:lpstr>Evaluation Methodology</vt:lpstr>
      <vt:lpstr>PowerPoint Presentation</vt:lpstr>
      <vt:lpstr>PowerPoint Presentation</vt:lpstr>
      <vt:lpstr>Conclusion</vt:lpstr>
      <vt:lpstr>PowerPoint Presentation</vt:lpstr>
      <vt:lpstr>Compilation: A Semi-Automated Approach</vt:lpstr>
      <vt:lpstr>PowerPoint Presentation</vt:lpstr>
      <vt:lpstr>Scalability: A larger mesh or multiple lanes?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Hybrid Systolic-Dataflow Architecture for Inductive Matrix Algorithms</dc:title>
  <dc:creator>翁 健</dc:creator>
  <cp:lastModifiedBy>Jian Weng</cp:lastModifiedBy>
  <cp:revision>65</cp:revision>
  <dcterms:created xsi:type="dcterms:W3CDTF">2020-01-29T04:40:18Z</dcterms:created>
  <dcterms:modified xsi:type="dcterms:W3CDTF">2020-02-26T20:17:42Z</dcterms:modified>
</cp:coreProperties>
</file>